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13" r:id="rId2"/>
    <p:sldId id="414" r:id="rId3"/>
    <p:sldId id="415" r:id="rId4"/>
    <p:sldId id="460" r:id="rId5"/>
    <p:sldId id="416" r:id="rId6"/>
    <p:sldId id="417" r:id="rId7"/>
    <p:sldId id="418" r:id="rId8"/>
    <p:sldId id="451" r:id="rId9"/>
    <p:sldId id="436" r:id="rId10"/>
    <p:sldId id="434" r:id="rId11"/>
    <p:sldId id="452" r:id="rId12"/>
    <p:sldId id="453" r:id="rId13"/>
    <p:sldId id="454" r:id="rId14"/>
    <p:sldId id="455" r:id="rId15"/>
    <p:sldId id="456" r:id="rId16"/>
    <p:sldId id="457" r:id="rId17"/>
    <p:sldId id="458" r:id="rId18"/>
    <p:sldId id="459" r:id="rId19"/>
    <p:sldId id="461" r:id="rId20"/>
    <p:sldId id="462" r:id="rId21"/>
    <p:sldId id="463" r:id="rId22"/>
    <p:sldId id="464" r:id="rId23"/>
    <p:sldId id="465" r:id="rId24"/>
    <p:sldId id="466" r:id="rId25"/>
    <p:sldId id="467" r:id="rId26"/>
    <p:sldId id="468" r:id="rId27"/>
    <p:sldId id="469" r:id="rId28"/>
    <p:sldId id="470" r:id="rId29"/>
    <p:sldId id="475" r:id="rId30"/>
    <p:sldId id="471" r:id="rId31"/>
    <p:sldId id="472" r:id="rId32"/>
    <p:sldId id="476" r:id="rId33"/>
    <p:sldId id="477" r:id="rId34"/>
    <p:sldId id="478" r:id="rId35"/>
    <p:sldId id="479" r:id="rId36"/>
    <p:sldId id="480" r:id="rId37"/>
    <p:sldId id="481" r:id="rId3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94695"/>
  </p:normalViewPr>
  <p:slideViewPr>
    <p:cSldViewPr>
      <p:cViewPr varScale="1">
        <p:scale>
          <a:sx n="135" d="100"/>
          <a:sy n="135" d="100"/>
        </p:scale>
        <p:origin x="168" y="4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9B4C85-69E8-4FAB-8141-F6B9F611450C}" type="datetimeFigureOut">
              <a:rPr lang="nl-NL" smtClean="0"/>
              <a:pPr/>
              <a:t>07-04-2023</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7CC32-1F34-47A2-A23E-DBD99CA99648}" type="slidenum">
              <a:rPr lang="nl-NL" smtClean="0"/>
              <a:pPr/>
              <a:t>‹nr.›</a:t>
            </a:fld>
            <a:endParaRPr lang="nl-NL"/>
          </a:p>
        </p:txBody>
      </p:sp>
    </p:spTree>
    <p:extLst>
      <p:ext uri="{BB962C8B-B14F-4D97-AF65-F5344CB8AC3E}">
        <p14:creationId xmlns:p14="http://schemas.microsoft.com/office/powerpoint/2010/main" val="289766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DC38E-EDCE-4C61-A293-331BBA0B4B98}"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tiff"/><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tiff"/><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tiff"/><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8.tiff"/><Relationship Id="rId4" Type="http://schemas.openxmlformats.org/officeDocument/2006/relationships/image" Target="../media/image37.tif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tif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tiff"/><Relationship Id="rId4" Type="http://schemas.openxmlformats.org/officeDocument/2006/relationships/image" Target="../media/image43.tif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tif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tif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9.tif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1.tiff"/><Relationship Id="rId4" Type="http://schemas.openxmlformats.org/officeDocument/2006/relationships/image" Target="../media/image50.tif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3.tiff"/><Relationship Id="rId4" Type="http://schemas.openxmlformats.org/officeDocument/2006/relationships/image" Target="../media/image52.tif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4.tif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tiff"/><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867573" y="57307"/>
            <a:ext cx="5408853" cy="584775"/>
          </a:xfrm>
          <a:prstGeom prst="rect">
            <a:avLst/>
          </a:prstGeom>
          <a:noFill/>
        </p:spPr>
        <p:txBody>
          <a:bodyPr wrap="none" rtlCol="0">
            <a:spAutoFit/>
          </a:bodyPr>
          <a:lstStyle/>
          <a:p>
            <a:r>
              <a:rPr lang="nl-NL" sz="3200" dirty="0">
                <a:solidFill>
                  <a:schemeClr val="bg1"/>
                </a:solidFill>
              </a:rPr>
              <a:t>ELEMENTAIRE VLIEGOPLEIDING</a:t>
            </a:r>
          </a:p>
        </p:txBody>
      </p:sp>
      <p:pic>
        <p:nvPicPr>
          <p:cNvPr id="4" name="Afbeelding 3">
            <a:extLst>
              <a:ext uri="{FF2B5EF4-FFF2-40B4-BE49-F238E27FC236}">
                <a16:creationId xmlns:a16="http://schemas.microsoft.com/office/drawing/2014/main" id="{673BADD0-76F6-344A-8E81-1A8720F2A2D0}"/>
              </a:ext>
            </a:extLst>
          </p:cNvPr>
          <p:cNvPicPr>
            <a:picLocks noChangeAspect="1"/>
          </p:cNvPicPr>
          <p:nvPr/>
        </p:nvPicPr>
        <p:blipFill>
          <a:blip r:embed="rId4"/>
          <a:stretch>
            <a:fillRect/>
          </a:stretch>
        </p:blipFill>
        <p:spPr>
          <a:xfrm>
            <a:off x="782847" y="1124744"/>
            <a:ext cx="7620000" cy="5295900"/>
          </a:xfrm>
          <a:prstGeom prst="rect">
            <a:avLst/>
          </a:prstGeom>
        </p:spPr>
      </p:pic>
    </p:spTree>
    <p:extLst>
      <p:ext uri="{BB962C8B-B14F-4D97-AF65-F5344CB8AC3E}">
        <p14:creationId xmlns:p14="http://schemas.microsoft.com/office/powerpoint/2010/main" val="1694123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a:extLst>
              <a:ext uri="{FF2B5EF4-FFF2-40B4-BE49-F238E27FC236}">
                <a16:creationId xmlns:a16="http://schemas.microsoft.com/office/drawing/2014/main" id="{6F8FB39F-9571-BA42-A56A-13F26BC13B00}"/>
              </a:ext>
            </a:extLst>
          </p:cNvPr>
          <p:cNvPicPr>
            <a:picLocks noChangeAspect="1"/>
          </p:cNvPicPr>
          <p:nvPr/>
        </p:nvPicPr>
        <p:blipFill>
          <a:blip r:embed="rId4"/>
          <a:stretch>
            <a:fillRect/>
          </a:stretch>
        </p:blipFill>
        <p:spPr>
          <a:xfrm>
            <a:off x="107503" y="758664"/>
            <a:ext cx="4855214" cy="2767473"/>
          </a:xfrm>
          <a:prstGeom prst="rect">
            <a:avLst/>
          </a:prstGeom>
        </p:spPr>
      </p:pic>
      <p:sp>
        <p:nvSpPr>
          <p:cNvPr id="4" name="Tekstvak 3">
            <a:extLst>
              <a:ext uri="{FF2B5EF4-FFF2-40B4-BE49-F238E27FC236}">
                <a16:creationId xmlns:a16="http://schemas.microsoft.com/office/drawing/2014/main" id="{B3327BBE-3A8D-9A46-8814-98FA52D36C17}"/>
              </a:ext>
            </a:extLst>
          </p:cNvPr>
          <p:cNvSpPr txBox="1"/>
          <p:nvPr/>
        </p:nvSpPr>
        <p:spPr>
          <a:xfrm>
            <a:off x="0" y="3761700"/>
            <a:ext cx="9144000" cy="3139321"/>
          </a:xfrm>
          <a:prstGeom prst="rect">
            <a:avLst/>
          </a:prstGeom>
          <a:noFill/>
        </p:spPr>
        <p:txBody>
          <a:bodyPr wrap="square" rtlCol="0">
            <a:spAutoFit/>
          </a:bodyPr>
          <a:lstStyle/>
          <a:p>
            <a:pPr marL="285750" indent="-285750">
              <a:buClr>
                <a:srgbClr val="FF0000"/>
              </a:buClr>
              <a:buFont typeface="Wingdings" pitchFamily="2" charset="2"/>
              <a:buChar char="Ø"/>
            </a:pPr>
            <a:r>
              <a:rPr lang="nl-NL" sz="2200" dirty="0"/>
              <a:t>Wacht tot de vlieger zijn duim opsteekt. Houd daarna de vleugel horizontaal.</a:t>
            </a:r>
          </a:p>
          <a:p>
            <a:pPr>
              <a:buClr>
                <a:srgbClr val="FF0000"/>
              </a:buClr>
            </a:pPr>
            <a:r>
              <a:rPr lang="nl-NL" sz="2200" dirty="0"/>
              <a:t> </a:t>
            </a:r>
          </a:p>
          <a:p>
            <a:pPr marL="285750" indent="-285750">
              <a:buClr>
                <a:srgbClr val="FF0000"/>
              </a:buClr>
              <a:buFont typeface="Wingdings" pitchFamily="2" charset="2"/>
              <a:buChar char="Ø"/>
            </a:pPr>
            <a:r>
              <a:rPr lang="nl-NL" sz="2200" dirty="0"/>
              <a:t>Let mee op of er veilig gestart kan worden. Transportwiel verwijderd? Geen zweefvliegtuigen boven de lier? Lierbaan vrij? Geen toestellen aan het landen? </a:t>
            </a:r>
          </a:p>
          <a:p>
            <a:pPr marL="285750" indent="-285750">
              <a:buClr>
                <a:srgbClr val="FF0000"/>
              </a:buClr>
              <a:buFont typeface="Wingdings" pitchFamily="2" charset="2"/>
              <a:buChar char="Ø"/>
            </a:pPr>
            <a:endParaRPr lang="nl-NL" sz="2200" dirty="0"/>
          </a:p>
          <a:p>
            <a:pPr marL="285750" indent="-285750">
              <a:buClr>
                <a:srgbClr val="FF0000"/>
              </a:buClr>
              <a:buFont typeface="Wingdings" pitchFamily="2" charset="2"/>
              <a:buChar char="Ø"/>
            </a:pPr>
            <a:r>
              <a:rPr lang="nl-NL" sz="2200" dirty="0"/>
              <a:t>Steek je een hand omhoog en roep ‘straktrekken’. </a:t>
            </a:r>
          </a:p>
          <a:p>
            <a:pPr>
              <a:buClr>
                <a:srgbClr val="FF0000"/>
              </a:buClr>
            </a:pPr>
            <a:endParaRPr lang="nl-NL" sz="2200" dirty="0"/>
          </a:p>
          <a:p>
            <a:pPr marL="285750" indent="-285750">
              <a:buClr>
                <a:srgbClr val="FF0000"/>
              </a:buClr>
              <a:buFont typeface="Wingdings" pitchFamily="2" charset="2"/>
              <a:buChar char="Ø"/>
            </a:pPr>
            <a:r>
              <a:rPr lang="nl-NL" sz="2200" dirty="0"/>
              <a:t>Als de kist iets rolt roep je: ‘strak’ en doe je je hand omlaag</a:t>
            </a:r>
          </a:p>
        </p:txBody>
      </p:sp>
      <p:pic>
        <p:nvPicPr>
          <p:cNvPr id="5" name="Afbeelding 4">
            <a:extLst>
              <a:ext uri="{FF2B5EF4-FFF2-40B4-BE49-F238E27FC236}">
                <a16:creationId xmlns:a16="http://schemas.microsoft.com/office/drawing/2014/main" id="{4C59F8F8-3FFC-794B-9999-D7AC612B1157}"/>
              </a:ext>
            </a:extLst>
          </p:cNvPr>
          <p:cNvPicPr>
            <a:picLocks noChangeAspect="1"/>
          </p:cNvPicPr>
          <p:nvPr/>
        </p:nvPicPr>
        <p:blipFill>
          <a:blip r:embed="rId5"/>
          <a:stretch>
            <a:fillRect/>
          </a:stretch>
        </p:blipFill>
        <p:spPr>
          <a:xfrm>
            <a:off x="5004049" y="735280"/>
            <a:ext cx="4032448" cy="2795831"/>
          </a:xfrm>
          <a:prstGeom prst="rect">
            <a:avLst/>
          </a:prstGeom>
        </p:spPr>
      </p:pic>
      <p:sp>
        <p:nvSpPr>
          <p:cNvPr id="6" name="Tekstvak 5">
            <a:extLst>
              <a:ext uri="{FF2B5EF4-FFF2-40B4-BE49-F238E27FC236}">
                <a16:creationId xmlns:a16="http://schemas.microsoft.com/office/drawing/2014/main" id="{496DEDC9-4B32-D641-9072-8F973C91968B}"/>
              </a:ext>
            </a:extLst>
          </p:cNvPr>
          <p:cNvSpPr txBox="1"/>
          <p:nvPr/>
        </p:nvSpPr>
        <p:spPr>
          <a:xfrm>
            <a:off x="107503" y="3256714"/>
            <a:ext cx="4109779" cy="461665"/>
          </a:xfrm>
          <a:prstGeom prst="rect">
            <a:avLst/>
          </a:prstGeom>
          <a:solidFill>
            <a:schemeClr val="accent1"/>
          </a:solidFill>
        </p:spPr>
        <p:txBody>
          <a:bodyPr wrap="none" rtlCol="0">
            <a:spAutoFit/>
          </a:bodyPr>
          <a:lstStyle/>
          <a:p>
            <a:r>
              <a:rPr lang="nl-NL" sz="2400" dirty="0">
                <a:solidFill>
                  <a:schemeClr val="bg1"/>
                </a:solidFill>
              </a:rPr>
              <a:t>1.3 Kabel aanhaken en tiplopen</a:t>
            </a:r>
          </a:p>
        </p:txBody>
      </p:sp>
      <p:sp>
        <p:nvSpPr>
          <p:cNvPr id="14" name="Tekstvak 13">
            <a:extLst>
              <a:ext uri="{FF2B5EF4-FFF2-40B4-BE49-F238E27FC236}">
                <a16:creationId xmlns:a16="http://schemas.microsoft.com/office/drawing/2014/main" id="{87D2E8A9-B20C-EE4C-9590-BD4FBB658118}"/>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spTree>
    <p:extLst>
      <p:ext uri="{BB962C8B-B14F-4D97-AF65-F5344CB8AC3E}">
        <p14:creationId xmlns:p14="http://schemas.microsoft.com/office/powerpoint/2010/main" val="23986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440160" y="687126"/>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Rechthoek 1">
            <a:extLst>
              <a:ext uri="{FF2B5EF4-FFF2-40B4-BE49-F238E27FC236}">
                <a16:creationId xmlns:a16="http://schemas.microsoft.com/office/drawing/2014/main" id="{680CE740-0095-604E-BD68-E839C25E70EA}"/>
              </a:ext>
            </a:extLst>
          </p:cNvPr>
          <p:cNvSpPr/>
          <p:nvPr/>
        </p:nvSpPr>
        <p:spPr>
          <a:xfrm>
            <a:off x="4150590" y="822726"/>
            <a:ext cx="2531913" cy="461665"/>
          </a:xfrm>
          <a:prstGeom prst="rect">
            <a:avLst/>
          </a:prstGeom>
          <a:solidFill>
            <a:schemeClr val="accent1"/>
          </a:solidFill>
        </p:spPr>
        <p:txBody>
          <a:bodyPr wrap="square">
            <a:spAutoFit/>
          </a:bodyPr>
          <a:lstStyle/>
          <a:p>
            <a:r>
              <a:rPr lang="nl-NL" sz="2400">
                <a:solidFill>
                  <a:schemeClr val="bg1"/>
                </a:solidFill>
              </a:rPr>
              <a:t>1.4 Kabeluitrijden</a:t>
            </a:r>
            <a:endParaRPr lang="nl-NL" sz="2400" dirty="0">
              <a:solidFill>
                <a:schemeClr val="bg1"/>
              </a:solidFill>
            </a:endParaRPr>
          </a:p>
        </p:txBody>
      </p:sp>
      <p:pic>
        <p:nvPicPr>
          <p:cNvPr id="3" name="Afbeelding 2">
            <a:extLst>
              <a:ext uri="{FF2B5EF4-FFF2-40B4-BE49-F238E27FC236}">
                <a16:creationId xmlns:a16="http://schemas.microsoft.com/office/drawing/2014/main" id="{F30FB821-0A4C-6441-BC6D-502D37668630}"/>
              </a:ext>
            </a:extLst>
          </p:cNvPr>
          <p:cNvPicPr>
            <a:picLocks noChangeAspect="1"/>
          </p:cNvPicPr>
          <p:nvPr/>
        </p:nvPicPr>
        <p:blipFill>
          <a:blip r:embed="rId4"/>
          <a:stretch>
            <a:fillRect/>
          </a:stretch>
        </p:blipFill>
        <p:spPr>
          <a:xfrm>
            <a:off x="123915" y="826878"/>
            <a:ext cx="3819049" cy="2635144"/>
          </a:xfrm>
          <a:prstGeom prst="rect">
            <a:avLst/>
          </a:prstGeom>
        </p:spPr>
      </p:pic>
      <p:sp>
        <p:nvSpPr>
          <p:cNvPr id="4" name="Tekstvak 3">
            <a:extLst>
              <a:ext uri="{FF2B5EF4-FFF2-40B4-BE49-F238E27FC236}">
                <a16:creationId xmlns:a16="http://schemas.microsoft.com/office/drawing/2014/main" id="{DEEE253F-4CA8-1E4B-AB24-4E1EF76D5187}"/>
              </a:ext>
            </a:extLst>
          </p:cNvPr>
          <p:cNvSpPr txBox="1"/>
          <p:nvPr/>
        </p:nvSpPr>
        <p:spPr>
          <a:xfrm>
            <a:off x="4076427" y="1414966"/>
            <a:ext cx="4205287" cy="1569660"/>
          </a:xfrm>
          <a:prstGeom prst="rect">
            <a:avLst/>
          </a:prstGeom>
          <a:noFill/>
        </p:spPr>
        <p:txBody>
          <a:bodyPr wrap="square" rtlCol="0">
            <a:spAutoFit/>
          </a:bodyPr>
          <a:lstStyle/>
          <a:p>
            <a:pPr marL="285750" indent="-285750">
              <a:buClr>
                <a:srgbClr val="FF0000"/>
              </a:buClr>
              <a:buFont typeface="Wingdings" pitchFamily="2" charset="2"/>
              <a:buChar char="Ø"/>
            </a:pPr>
            <a:r>
              <a:rPr lang="nl-NL" altLang="nl-NL" sz="2400" dirty="0"/>
              <a:t>Met </a:t>
            </a:r>
            <a:r>
              <a:rPr lang="nl-NL" altLang="nl-NL" sz="2400" dirty="0" err="1"/>
              <a:t>kabeluitrijden</a:t>
            </a:r>
            <a:r>
              <a:rPr lang="nl-NL" altLang="nl-NL" sz="2400" dirty="0"/>
              <a:t> begin je pas nadat een ervaren kabeluitrijder je dit geleerd heeft.</a:t>
            </a:r>
            <a:endParaRPr lang="nl-NL" sz="2400" dirty="0"/>
          </a:p>
        </p:txBody>
      </p:sp>
      <p:sp>
        <p:nvSpPr>
          <p:cNvPr id="5" name="Tekstvak 4">
            <a:extLst>
              <a:ext uri="{FF2B5EF4-FFF2-40B4-BE49-F238E27FC236}">
                <a16:creationId xmlns:a16="http://schemas.microsoft.com/office/drawing/2014/main" id="{586565CA-0570-524F-B4D8-984E38462B21}"/>
              </a:ext>
            </a:extLst>
          </p:cNvPr>
          <p:cNvSpPr txBox="1"/>
          <p:nvPr/>
        </p:nvSpPr>
        <p:spPr>
          <a:xfrm>
            <a:off x="4283968" y="4869160"/>
            <a:ext cx="4688582" cy="1569660"/>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De tijdschrijver noteert de naam van de gezagvoerder, naam leerling, PH-nummer, starttijd en landingstijd.</a:t>
            </a:r>
          </a:p>
        </p:txBody>
      </p:sp>
      <p:sp>
        <p:nvSpPr>
          <p:cNvPr id="6" name="Tekstvak 5">
            <a:extLst>
              <a:ext uri="{FF2B5EF4-FFF2-40B4-BE49-F238E27FC236}">
                <a16:creationId xmlns:a16="http://schemas.microsoft.com/office/drawing/2014/main" id="{4FD72ADD-5575-834A-9C9C-B812464765E1}"/>
              </a:ext>
            </a:extLst>
          </p:cNvPr>
          <p:cNvSpPr txBox="1"/>
          <p:nvPr/>
        </p:nvSpPr>
        <p:spPr>
          <a:xfrm>
            <a:off x="4283968" y="3717032"/>
            <a:ext cx="4736117" cy="830997"/>
          </a:xfrm>
          <a:prstGeom prst="rect">
            <a:avLst/>
          </a:prstGeom>
          <a:solidFill>
            <a:schemeClr val="accent1"/>
          </a:solidFill>
        </p:spPr>
        <p:txBody>
          <a:bodyPr wrap="square" rtlCol="0">
            <a:spAutoFit/>
          </a:bodyPr>
          <a:lstStyle/>
          <a:p>
            <a:r>
              <a:rPr lang="nl-NL" altLang="nl-NL" sz="2400" dirty="0">
                <a:solidFill>
                  <a:schemeClr val="bg1"/>
                </a:solidFill>
              </a:rPr>
              <a:t>1.5 Tijdschrijven en seinen aan de lier  geven</a:t>
            </a:r>
          </a:p>
        </p:txBody>
      </p:sp>
      <p:pic>
        <p:nvPicPr>
          <p:cNvPr id="8" name="Afbeelding 7">
            <a:extLst>
              <a:ext uri="{FF2B5EF4-FFF2-40B4-BE49-F238E27FC236}">
                <a16:creationId xmlns:a16="http://schemas.microsoft.com/office/drawing/2014/main" id="{A43DBA67-6FC5-914E-B6E1-F77FB2990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800" y="2984626"/>
            <a:ext cx="3819050" cy="3819050"/>
          </a:xfrm>
          <a:prstGeom prst="rect">
            <a:avLst/>
          </a:prstGeom>
        </p:spPr>
      </p:pic>
      <p:sp>
        <p:nvSpPr>
          <p:cNvPr id="15" name="Tekstvak 14">
            <a:extLst>
              <a:ext uri="{FF2B5EF4-FFF2-40B4-BE49-F238E27FC236}">
                <a16:creationId xmlns:a16="http://schemas.microsoft.com/office/drawing/2014/main" id="{FC5E0037-B1B0-8B46-A556-95F8E409A482}"/>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spTree>
    <p:extLst>
      <p:ext uri="{BB962C8B-B14F-4D97-AF65-F5344CB8AC3E}">
        <p14:creationId xmlns:p14="http://schemas.microsoft.com/office/powerpoint/2010/main" val="2018651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graphicFrame>
        <p:nvGraphicFramePr>
          <p:cNvPr id="3" name="Tabel 2">
            <a:extLst>
              <a:ext uri="{FF2B5EF4-FFF2-40B4-BE49-F238E27FC236}">
                <a16:creationId xmlns:a16="http://schemas.microsoft.com/office/drawing/2014/main" id="{78286D3D-2366-4049-8A05-2ACFEA9791E5}"/>
              </a:ext>
            </a:extLst>
          </p:cNvPr>
          <p:cNvGraphicFramePr>
            <a:graphicFrameLocks noGrp="1"/>
          </p:cNvGraphicFramePr>
          <p:nvPr>
            <p:extLst>
              <p:ext uri="{D42A27DB-BD31-4B8C-83A1-F6EECF244321}">
                <p14:modId xmlns:p14="http://schemas.microsoft.com/office/powerpoint/2010/main" val="1387181170"/>
              </p:ext>
            </p:extLst>
          </p:nvPr>
        </p:nvGraphicFramePr>
        <p:xfrm>
          <a:off x="4427984" y="817200"/>
          <a:ext cx="4484687" cy="5852160"/>
        </p:xfrm>
        <a:graphic>
          <a:graphicData uri="http://schemas.openxmlformats.org/drawingml/2006/table">
            <a:tbl>
              <a:tblPr firstRow="1" bandRow="1">
                <a:tableStyleId>{5C22544A-7EE6-4342-B048-85BDC9FD1C3A}</a:tableStyleId>
              </a:tblPr>
              <a:tblGrid>
                <a:gridCol w="2366918">
                  <a:extLst>
                    <a:ext uri="{9D8B030D-6E8A-4147-A177-3AD203B41FA5}">
                      <a16:colId xmlns:a16="http://schemas.microsoft.com/office/drawing/2014/main" val="2112907131"/>
                    </a:ext>
                  </a:extLst>
                </a:gridCol>
                <a:gridCol w="2117769">
                  <a:extLst>
                    <a:ext uri="{9D8B030D-6E8A-4147-A177-3AD203B41FA5}">
                      <a16:colId xmlns:a16="http://schemas.microsoft.com/office/drawing/2014/main" val="3830085163"/>
                    </a:ext>
                  </a:extLst>
                </a:gridCol>
              </a:tblGrid>
              <a:tr h="370840">
                <a:tc>
                  <a:txBody>
                    <a:bodyPr/>
                    <a:lstStyle/>
                    <a:p>
                      <a:r>
                        <a:rPr lang="nl-NL" sz="2400" dirty="0"/>
                        <a:t>Lichtseinen</a:t>
                      </a:r>
                    </a:p>
                  </a:txBody>
                  <a:tcPr/>
                </a:tc>
                <a:tc>
                  <a:txBody>
                    <a:bodyPr/>
                    <a:lstStyle/>
                    <a:p>
                      <a:r>
                        <a:rPr lang="nl-NL" sz="2400" dirty="0"/>
                        <a:t>Betekenis voor de lierman</a:t>
                      </a:r>
                    </a:p>
                  </a:txBody>
                  <a:tcPr/>
                </a:tc>
                <a:extLst>
                  <a:ext uri="{0D108BD9-81ED-4DB2-BD59-A6C34878D82A}">
                    <a16:rowId xmlns:a16="http://schemas.microsoft.com/office/drawing/2014/main" val="394856989"/>
                  </a:ext>
                </a:extLst>
              </a:tr>
              <a:tr h="370840">
                <a:tc>
                  <a:txBody>
                    <a:bodyPr/>
                    <a:lstStyle/>
                    <a:p>
                      <a:r>
                        <a:rPr lang="nl-NL" sz="2400" dirty="0"/>
                        <a:t>Licht knippert</a:t>
                      </a:r>
                    </a:p>
                  </a:txBody>
                  <a:tcPr/>
                </a:tc>
                <a:tc>
                  <a:txBody>
                    <a:bodyPr/>
                    <a:lstStyle/>
                    <a:p>
                      <a:r>
                        <a:rPr lang="nl-NL" sz="2400" i="1" dirty="0"/>
                        <a:t>Vliegtuig staat recht, kabel voorzichtig straktrekken</a:t>
                      </a:r>
                    </a:p>
                  </a:txBody>
                  <a:tcPr/>
                </a:tc>
                <a:extLst>
                  <a:ext uri="{0D108BD9-81ED-4DB2-BD59-A6C34878D82A}">
                    <a16:rowId xmlns:a16="http://schemas.microsoft.com/office/drawing/2014/main" val="3283460207"/>
                  </a:ext>
                </a:extLst>
              </a:tr>
              <a:tr h="370840">
                <a:tc>
                  <a:txBody>
                    <a:bodyPr/>
                    <a:lstStyle/>
                    <a:p>
                      <a:r>
                        <a:rPr lang="nl-NL" sz="2400" dirty="0"/>
                        <a:t>Licht aan en blijft aan tot 100 m hoogte</a:t>
                      </a:r>
                    </a:p>
                  </a:txBody>
                  <a:tcPr/>
                </a:tc>
                <a:tc>
                  <a:txBody>
                    <a:bodyPr/>
                    <a:lstStyle/>
                    <a:p>
                      <a:r>
                        <a:rPr lang="nl-NL" sz="2400" i="1" dirty="0"/>
                        <a:t>Kabel staat strak, nu starten en doorgaan met starten</a:t>
                      </a:r>
                    </a:p>
                  </a:txBody>
                  <a:tcPr/>
                </a:tc>
                <a:extLst>
                  <a:ext uri="{0D108BD9-81ED-4DB2-BD59-A6C34878D82A}">
                    <a16:rowId xmlns:a16="http://schemas.microsoft.com/office/drawing/2014/main" val="3936523863"/>
                  </a:ext>
                </a:extLst>
              </a:tr>
              <a:tr h="370840">
                <a:tc>
                  <a:txBody>
                    <a:bodyPr/>
                    <a:lstStyle/>
                    <a:p>
                      <a:r>
                        <a:rPr lang="nl-NL" sz="2400" dirty="0"/>
                        <a:t>Licht uit in het begin van de start</a:t>
                      </a:r>
                    </a:p>
                    <a:p>
                      <a:endParaRPr lang="nl-NL" sz="2400" dirty="0"/>
                    </a:p>
                  </a:txBody>
                  <a:tcPr/>
                </a:tc>
                <a:tc>
                  <a:txBody>
                    <a:bodyPr/>
                    <a:lstStyle/>
                    <a:p>
                      <a:r>
                        <a:rPr lang="nl-NL" sz="2400" i="1" dirty="0"/>
                        <a:t>Direct stoppen met lieren en wachten op nadere orders</a:t>
                      </a:r>
                    </a:p>
                  </a:txBody>
                  <a:tcPr/>
                </a:tc>
                <a:extLst>
                  <a:ext uri="{0D108BD9-81ED-4DB2-BD59-A6C34878D82A}">
                    <a16:rowId xmlns:a16="http://schemas.microsoft.com/office/drawing/2014/main" val="924424046"/>
                  </a:ext>
                </a:extLst>
              </a:tr>
            </a:tbl>
          </a:graphicData>
        </a:graphic>
      </p:graphicFrame>
      <p:pic>
        <p:nvPicPr>
          <p:cNvPr id="5" name="Afbeelding 4">
            <a:extLst>
              <a:ext uri="{FF2B5EF4-FFF2-40B4-BE49-F238E27FC236}">
                <a16:creationId xmlns:a16="http://schemas.microsoft.com/office/drawing/2014/main" id="{1C880BA9-A87C-604C-A90B-A0E0DE70A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24" y="814586"/>
            <a:ext cx="3863028" cy="5852153"/>
          </a:xfrm>
          <a:prstGeom prst="rect">
            <a:avLst/>
          </a:prstGeom>
        </p:spPr>
      </p:pic>
      <p:sp>
        <p:nvSpPr>
          <p:cNvPr id="12" name="Tekstvak 11">
            <a:extLst>
              <a:ext uri="{FF2B5EF4-FFF2-40B4-BE49-F238E27FC236}">
                <a16:creationId xmlns:a16="http://schemas.microsoft.com/office/drawing/2014/main" id="{176447A7-30CD-D141-9167-AE26AD645DD4}"/>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spTree>
    <p:extLst>
      <p:ext uri="{BB962C8B-B14F-4D97-AF65-F5344CB8AC3E}">
        <p14:creationId xmlns:p14="http://schemas.microsoft.com/office/powerpoint/2010/main" val="2548606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graphicFrame>
        <p:nvGraphicFramePr>
          <p:cNvPr id="2" name="Tabel 1">
            <a:extLst>
              <a:ext uri="{FF2B5EF4-FFF2-40B4-BE49-F238E27FC236}">
                <a16:creationId xmlns:a16="http://schemas.microsoft.com/office/drawing/2014/main" id="{F266C77D-74A5-8E40-9DC0-213E04D09977}"/>
              </a:ext>
            </a:extLst>
          </p:cNvPr>
          <p:cNvGraphicFramePr>
            <a:graphicFrameLocks noGrp="1"/>
          </p:cNvGraphicFramePr>
          <p:nvPr>
            <p:extLst>
              <p:ext uri="{D42A27DB-BD31-4B8C-83A1-F6EECF244321}">
                <p14:modId xmlns:p14="http://schemas.microsoft.com/office/powerpoint/2010/main" val="4229769129"/>
              </p:ext>
            </p:extLst>
          </p:nvPr>
        </p:nvGraphicFramePr>
        <p:xfrm>
          <a:off x="107504" y="3627733"/>
          <a:ext cx="8865045" cy="3087385"/>
        </p:xfrm>
        <a:graphic>
          <a:graphicData uri="http://schemas.openxmlformats.org/drawingml/2006/table">
            <a:tbl>
              <a:tblPr firstRow="1" bandRow="1">
                <a:tableStyleId>{5C22544A-7EE6-4342-B048-85BDC9FD1C3A}</a:tableStyleId>
              </a:tblPr>
              <a:tblGrid>
                <a:gridCol w="2955015">
                  <a:extLst>
                    <a:ext uri="{9D8B030D-6E8A-4147-A177-3AD203B41FA5}">
                      <a16:colId xmlns:a16="http://schemas.microsoft.com/office/drawing/2014/main" val="3127017113"/>
                    </a:ext>
                  </a:extLst>
                </a:gridCol>
                <a:gridCol w="2955015">
                  <a:extLst>
                    <a:ext uri="{9D8B030D-6E8A-4147-A177-3AD203B41FA5}">
                      <a16:colId xmlns:a16="http://schemas.microsoft.com/office/drawing/2014/main" val="3135925466"/>
                    </a:ext>
                  </a:extLst>
                </a:gridCol>
                <a:gridCol w="2955015">
                  <a:extLst>
                    <a:ext uri="{9D8B030D-6E8A-4147-A177-3AD203B41FA5}">
                      <a16:colId xmlns:a16="http://schemas.microsoft.com/office/drawing/2014/main" val="1309344875"/>
                    </a:ext>
                  </a:extLst>
                </a:gridCol>
              </a:tblGrid>
              <a:tr h="482404">
                <a:tc>
                  <a:txBody>
                    <a:bodyPr/>
                    <a:lstStyle/>
                    <a:p>
                      <a:r>
                        <a:rPr lang="nl-NL" sz="2400" dirty="0"/>
                        <a:t>1.7 Het weer</a:t>
                      </a:r>
                    </a:p>
                  </a:txBody>
                  <a:tcPr/>
                </a:tc>
                <a:tc>
                  <a:txBody>
                    <a:bodyPr/>
                    <a:lstStyle/>
                    <a:p>
                      <a:r>
                        <a:rPr lang="nl-NL" sz="2400" dirty="0"/>
                        <a:t>lierstart</a:t>
                      </a:r>
                    </a:p>
                  </a:txBody>
                  <a:tcPr/>
                </a:tc>
                <a:tc>
                  <a:txBody>
                    <a:bodyPr/>
                    <a:lstStyle/>
                    <a:p>
                      <a:r>
                        <a:rPr lang="nl-NL" sz="2400" dirty="0"/>
                        <a:t>sleepstart</a:t>
                      </a:r>
                    </a:p>
                  </a:txBody>
                  <a:tcPr/>
                </a:tc>
                <a:extLst>
                  <a:ext uri="{0D108BD9-81ED-4DB2-BD59-A6C34878D82A}">
                    <a16:rowId xmlns:a16="http://schemas.microsoft.com/office/drawing/2014/main" val="1774670083"/>
                  </a:ext>
                </a:extLst>
              </a:tr>
              <a:tr h="868327">
                <a:tc>
                  <a:txBody>
                    <a:bodyPr/>
                    <a:lstStyle/>
                    <a:p>
                      <a:r>
                        <a:rPr lang="nl-NL" sz="2400" dirty="0"/>
                        <a:t>Wolkenbasis (minimaal)</a:t>
                      </a:r>
                    </a:p>
                  </a:txBody>
                  <a:tcPr/>
                </a:tc>
                <a:tc>
                  <a:txBody>
                    <a:bodyPr/>
                    <a:lstStyle/>
                    <a:p>
                      <a:r>
                        <a:rPr lang="nl-NL" sz="2400" dirty="0"/>
                        <a:t>1000 ft (300 M)</a:t>
                      </a:r>
                    </a:p>
                  </a:txBody>
                  <a:tcPr/>
                </a:tc>
                <a:tc>
                  <a:txBody>
                    <a:bodyPr/>
                    <a:lstStyle/>
                    <a:p>
                      <a:r>
                        <a:rPr lang="nl-NL" sz="2400" dirty="0"/>
                        <a:t>1500 ft (circa 450 m)</a:t>
                      </a:r>
                    </a:p>
                  </a:txBody>
                  <a:tcPr/>
                </a:tc>
                <a:extLst>
                  <a:ext uri="{0D108BD9-81ED-4DB2-BD59-A6C34878D82A}">
                    <a16:rowId xmlns:a16="http://schemas.microsoft.com/office/drawing/2014/main" val="3598795654"/>
                  </a:ext>
                </a:extLst>
              </a:tr>
              <a:tr h="868327">
                <a:tc>
                  <a:txBody>
                    <a:bodyPr/>
                    <a:lstStyle/>
                    <a:p>
                      <a:r>
                        <a:rPr lang="nl-NL" sz="2400" dirty="0"/>
                        <a:t>Zicht horizontaal (minimaal)</a:t>
                      </a:r>
                    </a:p>
                  </a:txBody>
                  <a:tcPr/>
                </a:tc>
                <a:tc>
                  <a:txBody>
                    <a:bodyPr/>
                    <a:lstStyle/>
                    <a:p>
                      <a:r>
                        <a:rPr lang="nl-NL" sz="2400" dirty="0"/>
                        <a:t>3 km</a:t>
                      </a:r>
                    </a:p>
                  </a:txBody>
                  <a:tcPr/>
                </a:tc>
                <a:tc>
                  <a:txBody>
                    <a:bodyPr/>
                    <a:lstStyle/>
                    <a:p>
                      <a:r>
                        <a:rPr lang="nl-NL" sz="2400" dirty="0"/>
                        <a:t>5 km</a:t>
                      </a:r>
                    </a:p>
                  </a:txBody>
                  <a:tcPr/>
                </a:tc>
                <a:extLst>
                  <a:ext uri="{0D108BD9-81ED-4DB2-BD59-A6C34878D82A}">
                    <a16:rowId xmlns:a16="http://schemas.microsoft.com/office/drawing/2014/main" val="1974500349"/>
                  </a:ext>
                </a:extLst>
              </a:tr>
              <a:tr h="868327">
                <a:tc>
                  <a:txBody>
                    <a:bodyPr/>
                    <a:lstStyle/>
                    <a:p>
                      <a:r>
                        <a:rPr lang="nl-NL" sz="2400" dirty="0"/>
                        <a:t>Windsnelheid (maximaal)</a:t>
                      </a:r>
                    </a:p>
                  </a:txBody>
                  <a:tcPr/>
                </a:tc>
                <a:tc>
                  <a:txBody>
                    <a:bodyPr/>
                    <a:lstStyle/>
                    <a:p>
                      <a:r>
                        <a:rPr lang="nl-NL" sz="2400" dirty="0"/>
                        <a:t>25 knopen </a:t>
                      </a:r>
                    </a:p>
                  </a:txBody>
                  <a:tcPr/>
                </a:tc>
                <a:tc>
                  <a:txBody>
                    <a:bodyPr/>
                    <a:lstStyle/>
                    <a:p>
                      <a:r>
                        <a:rPr lang="nl-NL" sz="2400" dirty="0"/>
                        <a:t>20 knopen</a:t>
                      </a:r>
                    </a:p>
                  </a:txBody>
                  <a:tcPr/>
                </a:tc>
                <a:extLst>
                  <a:ext uri="{0D108BD9-81ED-4DB2-BD59-A6C34878D82A}">
                    <a16:rowId xmlns:a16="http://schemas.microsoft.com/office/drawing/2014/main" val="3758307404"/>
                  </a:ext>
                </a:extLst>
              </a:tr>
            </a:tbl>
          </a:graphicData>
        </a:graphic>
      </p:graphicFrame>
      <p:pic>
        <p:nvPicPr>
          <p:cNvPr id="4" name="Afbeelding 3">
            <a:extLst>
              <a:ext uri="{FF2B5EF4-FFF2-40B4-BE49-F238E27FC236}">
                <a16:creationId xmlns:a16="http://schemas.microsoft.com/office/drawing/2014/main" id="{D1165DE2-ED66-6E4D-97C5-44B9F22A8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558" y="786883"/>
            <a:ext cx="2950992" cy="2764498"/>
          </a:xfrm>
          <a:prstGeom prst="rect">
            <a:avLst/>
          </a:prstGeom>
        </p:spPr>
      </p:pic>
      <p:pic>
        <p:nvPicPr>
          <p:cNvPr id="6" name="Afbeelding 5">
            <a:extLst>
              <a:ext uri="{FF2B5EF4-FFF2-40B4-BE49-F238E27FC236}">
                <a16:creationId xmlns:a16="http://schemas.microsoft.com/office/drawing/2014/main" id="{621B67F2-CFDD-954B-8743-3D64985B1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874" y="786883"/>
            <a:ext cx="2865278" cy="2746118"/>
          </a:xfrm>
          <a:prstGeom prst="rect">
            <a:avLst/>
          </a:prstGeom>
        </p:spPr>
      </p:pic>
      <p:pic>
        <p:nvPicPr>
          <p:cNvPr id="8" name="Afbeelding 7">
            <a:extLst>
              <a:ext uri="{FF2B5EF4-FFF2-40B4-BE49-F238E27FC236}">
                <a16:creationId xmlns:a16="http://schemas.microsoft.com/office/drawing/2014/main" id="{C4844BB5-DA61-0840-9197-15B368435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805259"/>
            <a:ext cx="2924004" cy="2746118"/>
          </a:xfrm>
          <a:prstGeom prst="rect">
            <a:avLst/>
          </a:prstGeom>
        </p:spPr>
      </p:pic>
      <p:sp>
        <p:nvSpPr>
          <p:cNvPr id="14" name="Tekstvak 13">
            <a:extLst>
              <a:ext uri="{FF2B5EF4-FFF2-40B4-BE49-F238E27FC236}">
                <a16:creationId xmlns:a16="http://schemas.microsoft.com/office/drawing/2014/main" id="{09E96D43-09E6-C442-885E-DD154210A813}"/>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spTree>
    <p:extLst>
      <p:ext uri="{BB962C8B-B14F-4D97-AF65-F5344CB8AC3E}">
        <p14:creationId xmlns:p14="http://schemas.microsoft.com/office/powerpoint/2010/main" val="3595961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456724"/>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graphicFrame>
        <p:nvGraphicFramePr>
          <p:cNvPr id="5" name="Tabel 4">
            <a:extLst>
              <a:ext uri="{FF2B5EF4-FFF2-40B4-BE49-F238E27FC236}">
                <a16:creationId xmlns:a16="http://schemas.microsoft.com/office/drawing/2014/main" id="{681C6C87-D51C-B941-B33A-93C191C178BB}"/>
              </a:ext>
            </a:extLst>
          </p:cNvPr>
          <p:cNvGraphicFramePr>
            <a:graphicFrameLocks noGrp="1"/>
          </p:cNvGraphicFramePr>
          <p:nvPr>
            <p:extLst>
              <p:ext uri="{D42A27DB-BD31-4B8C-83A1-F6EECF244321}">
                <p14:modId xmlns:p14="http://schemas.microsoft.com/office/powerpoint/2010/main" val="3535866000"/>
              </p:ext>
            </p:extLst>
          </p:nvPr>
        </p:nvGraphicFramePr>
        <p:xfrm>
          <a:off x="179512" y="908720"/>
          <a:ext cx="8793038" cy="5760720"/>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4217487091"/>
                    </a:ext>
                  </a:extLst>
                </a:gridCol>
                <a:gridCol w="1368152">
                  <a:extLst>
                    <a:ext uri="{9D8B030D-6E8A-4147-A177-3AD203B41FA5}">
                      <a16:colId xmlns:a16="http://schemas.microsoft.com/office/drawing/2014/main" val="1032024597"/>
                    </a:ext>
                  </a:extLst>
                </a:gridCol>
                <a:gridCol w="6704806">
                  <a:extLst>
                    <a:ext uri="{9D8B030D-6E8A-4147-A177-3AD203B41FA5}">
                      <a16:colId xmlns:a16="http://schemas.microsoft.com/office/drawing/2014/main" val="921445646"/>
                    </a:ext>
                  </a:extLst>
                </a:gridCol>
              </a:tblGrid>
              <a:tr h="370840">
                <a:tc>
                  <a:txBody>
                    <a:bodyPr/>
                    <a:lstStyle/>
                    <a:p>
                      <a:r>
                        <a:rPr lang="nl-NL" sz="2400" dirty="0"/>
                        <a:t>1.7</a:t>
                      </a:r>
                    </a:p>
                  </a:txBody>
                  <a:tcPr/>
                </a:tc>
                <a:tc>
                  <a:txBody>
                    <a:bodyPr/>
                    <a:lstStyle/>
                    <a:p>
                      <a:r>
                        <a:rPr lang="nl-NL" sz="2400" dirty="0"/>
                        <a:t>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I’M SAFE check</a:t>
                      </a:r>
                    </a:p>
                  </a:txBody>
                  <a:tcPr/>
                </a:tc>
                <a:extLst>
                  <a:ext uri="{0D108BD9-81ED-4DB2-BD59-A6C34878D82A}">
                    <a16:rowId xmlns:a16="http://schemas.microsoft.com/office/drawing/2014/main" val="1393273368"/>
                  </a:ext>
                </a:extLst>
              </a:tr>
              <a:tr h="370840">
                <a:tc>
                  <a:txBody>
                    <a:bodyPr/>
                    <a:lstStyle/>
                    <a:p>
                      <a:r>
                        <a:rPr lang="nl-NL" sz="2400" dirty="0"/>
                        <a:t>I</a:t>
                      </a:r>
                    </a:p>
                  </a:txBody>
                  <a:tcPr/>
                </a:tc>
                <a:tc>
                  <a:txBody>
                    <a:bodyPr/>
                    <a:lstStyle/>
                    <a:p>
                      <a:r>
                        <a:rPr lang="nl-NL" sz="2400" dirty="0" err="1"/>
                        <a:t>Illness</a:t>
                      </a:r>
                      <a:endParaRPr lang="nl-NL" sz="2400" dirty="0"/>
                    </a:p>
                  </a:txBody>
                  <a:tcPr/>
                </a:tc>
                <a:tc>
                  <a:txBody>
                    <a:bodyPr/>
                    <a:lstStyle/>
                    <a:p>
                      <a:r>
                        <a:rPr lang="nl-NL" sz="2400" b="0" i="0" kern="1200" dirty="0">
                          <a:solidFill>
                            <a:schemeClr val="dk1"/>
                          </a:solidFill>
                          <a:effectLst/>
                          <a:latin typeface="+mn-lt"/>
                          <a:ea typeface="+mn-ea"/>
                          <a:cs typeface="+mn-cs"/>
                        </a:rPr>
                        <a:t>Bij verkoudheid e.d. niet vliegen.</a:t>
                      </a:r>
                      <a:endParaRPr lang="nl-NL" sz="2400" dirty="0"/>
                    </a:p>
                  </a:txBody>
                  <a:tcPr/>
                </a:tc>
                <a:extLst>
                  <a:ext uri="{0D108BD9-81ED-4DB2-BD59-A6C34878D82A}">
                    <a16:rowId xmlns:a16="http://schemas.microsoft.com/office/drawing/2014/main" val="3024098320"/>
                  </a:ext>
                </a:extLst>
              </a:tr>
              <a:tr h="370840">
                <a:tc>
                  <a:txBody>
                    <a:bodyPr/>
                    <a:lstStyle/>
                    <a:p>
                      <a:r>
                        <a:rPr lang="nl-NL" sz="2400" dirty="0"/>
                        <a:t>M</a:t>
                      </a:r>
                    </a:p>
                  </a:txBody>
                  <a:tcPr/>
                </a:tc>
                <a:tc>
                  <a:txBody>
                    <a:bodyPr/>
                    <a:lstStyle/>
                    <a:p>
                      <a:r>
                        <a:rPr lang="nl-NL" sz="2400" dirty="0" err="1"/>
                        <a:t>Medicine</a:t>
                      </a:r>
                      <a:endParaRPr lang="nl-NL" sz="2400" dirty="0"/>
                    </a:p>
                  </a:txBody>
                  <a:tcPr/>
                </a:tc>
                <a:tc>
                  <a:txBody>
                    <a:bodyPr/>
                    <a:lstStyle/>
                    <a:p>
                      <a:r>
                        <a:rPr lang="nl-NL" sz="2400" b="0" i="0" kern="1200" dirty="0">
                          <a:solidFill>
                            <a:schemeClr val="dk1"/>
                          </a:solidFill>
                          <a:effectLst/>
                          <a:latin typeface="+mn-lt"/>
                          <a:ea typeface="+mn-ea"/>
                          <a:cs typeface="+mn-cs"/>
                        </a:rPr>
                        <a:t>Niet vliegen bij gebruik van medicijnen die de vliegvaardigheid beïnvloeden.</a:t>
                      </a:r>
                      <a:endParaRPr lang="nl-NL" sz="2400" b="1" dirty="0"/>
                    </a:p>
                  </a:txBody>
                  <a:tcPr/>
                </a:tc>
                <a:extLst>
                  <a:ext uri="{0D108BD9-81ED-4DB2-BD59-A6C34878D82A}">
                    <a16:rowId xmlns:a16="http://schemas.microsoft.com/office/drawing/2014/main" val="2456259755"/>
                  </a:ext>
                </a:extLst>
              </a:tr>
              <a:tr h="370840">
                <a:tc>
                  <a:txBody>
                    <a:bodyPr/>
                    <a:lstStyle/>
                    <a:p>
                      <a:r>
                        <a:rPr lang="nl-NL" sz="2400" dirty="0"/>
                        <a:t>S</a:t>
                      </a:r>
                    </a:p>
                  </a:txBody>
                  <a:tcPr/>
                </a:tc>
                <a:tc>
                  <a:txBody>
                    <a:bodyPr/>
                    <a:lstStyle/>
                    <a:p>
                      <a:r>
                        <a:rPr lang="nl-NL" sz="2400" dirty="0"/>
                        <a:t>Stress</a:t>
                      </a:r>
                    </a:p>
                  </a:txBody>
                  <a:tcPr/>
                </a:tc>
                <a:tc>
                  <a:txBody>
                    <a:bodyPr/>
                    <a:lstStyle/>
                    <a:p>
                      <a:r>
                        <a:rPr lang="nl-NL" sz="2400" b="0" i="0" kern="1200" dirty="0">
                          <a:solidFill>
                            <a:schemeClr val="dk1"/>
                          </a:solidFill>
                          <a:effectLst/>
                          <a:latin typeface="+mn-lt"/>
                          <a:ea typeface="+mn-ea"/>
                          <a:cs typeface="+mn-cs"/>
                        </a:rPr>
                        <a:t>Wanneer je gestrest bent, vlieg je niet ontspannen. Ook zeer emotionele gebeurtenissen kunnen je aandacht voor het vliegen en je besluitvaardigheid nadelig beïnvloeden.</a:t>
                      </a:r>
                      <a:endParaRPr lang="nl-NL" sz="2400" dirty="0"/>
                    </a:p>
                  </a:txBody>
                  <a:tcPr/>
                </a:tc>
                <a:extLst>
                  <a:ext uri="{0D108BD9-81ED-4DB2-BD59-A6C34878D82A}">
                    <a16:rowId xmlns:a16="http://schemas.microsoft.com/office/drawing/2014/main" val="1552376789"/>
                  </a:ext>
                </a:extLst>
              </a:tr>
              <a:tr h="370840">
                <a:tc>
                  <a:txBody>
                    <a:bodyPr/>
                    <a:lstStyle/>
                    <a:p>
                      <a:r>
                        <a:rPr lang="nl-NL" sz="2400" dirty="0"/>
                        <a:t>A</a:t>
                      </a:r>
                    </a:p>
                  </a:txBody>
                  <a:tcPr/>
                </a:tc>
                <a:tc>
                  <a:txBody>
                    <a:bodyPr/>
                    <a:lstStyle/>
                    <a:p>
                      <a:r>
                        <a:rPr lang="nl-NL" sz="2400" dirty="0"/>
                        <a:t>Alcohol</a:t>
                      </a:r>
                    </a:p>
                  </a:txBody>
                  <a:tcPr/>
                </a:tc>
                <a:tc>
                  <a:txBody>
                    <a:bodyPr/>
                    <a:lstStyle/>
                    <a:p>
                      <a:r>
                        <a:rPr lang="nl-NL" sz="2400" b="0" i="0" kern="1200" dirty="0">
                          <a:solidFill>
                            <a:schemeClr val="dk1"/>
                          </a:solidFill>
                          <a:effectLst/>
                          <a:latin typeface="+mn-lt"/>
                          <a:ea typeface="+mn-ea"/>
                          <a:cs typeface="+mn-cs"/>
                        </a:rPr>
                        <a:t>Minimaal tien uur voor de vlucht geen alcoholhoudende drank gebruiken.</a:t>
                      </a:r>
                      <a:endParaRPr lang="nl-NL" sz="2400" dirty="0"/>
                    </a:p>
                  </a:txBody>
                  <a:tcPr/>
                </a:tc>
                <a:extLst>
                  <a:ext uri="{0D108BD9-81ED-4DB2-BD59-A6C34878D82A}">
                    <a16:rowId xmlns:a16="http://schemas.microsoft.com/office/drawing/2014/main" val="98889888"/>
                  </a:ext>
                </a:extLst>
              </a:tr>
              <a:tr h="370840">
                <a:tc>
                  <a:txBody>
                    <a:bodyPr/>
                    <a:lstStyle/>
                    <a:p>
                      <a:r>
                        <a:rPr lang="nl-NL" sz="2400" dirty="0"/>
                        <a:t>F</a:t>
                      </a:r>
                    </a:p>
                  </a:txBody>
                  <a:tcPr/>
                </a:tc>
                <a:tc>
                  <a:txBody>
                    <a:bodyPr/>
                    <a:lstStyle/>
                    <a:p>
                      <a:r>
                        <a:rPr lang="nl-NL" sz="2400" dirty="0" err="1"/>
                        <a:t>Fatigue</a:t>
                      </a:r>
                      <a:endParaRPr lang="nl-NL" sz="2400" dirty="0"/>
                    </a:p>
                  </a:txBody>
                  <a:tcPr/>
                </a:tc>
                <a:tc>
                  <a:txBody>
                    <a:bodyPr/>
                    <a:lstStyle/>
                    <a:p>
                      <a:r>
                        <a:rPr lang="nl-NL" sz="2400" b="0" i="0" kern="1200" dirty="0">
                          <a:solidFill>
                            <a:schemeClr val="dk1"/>
                          </a:solidFill>
                          <a:effectLst/>
                          <a:latin typeface="+mn-lt"/>
                          <a:ea typeface="+mn-ea"/>
                          <a:cs typeface="+mn-cs"/>
                        </a:rPr>
                        <a:t>Bij vermoeidheid reageer je niet meer alert. Rust uit en ga een andere dag weer vliegen.</a:t>
                      </a:r>
                      <a:endParaRPr lang="nl-NL" sz="2400" dirty="0"/>
                    </a:p>
                  </a:txBody>
                  <a:tcPr/>
                </a:tc>
                <a:extLst>
                  <a:ext uri="{0D108BD9-81ED-4DB2-BD59-A6C34878D82A}">
                    <a16:rowId xmlns:a16="http://schemas.microsoft.com/office/drawing/2014/main" val="2429081141"/>
                  </a:ext>
                </a:extLst>
              </a:tr>
              <a:tr h="370840">
                <a:tc>
                  <a:txBody>
                    <a:bodyPr/>
                    <a:lstStyle/>
                    <a:p>
                      <a:r>
                        <a:rPr lang="nl-NL" sz="2400" dirty="0"/>
                        <a:t>E</a:t>
                      </a:r>
                    </a:p>
                  </a:txBody>
                  <a:tcPr/>
                </a:tc>
                <a:tc>
                  <a:txBody>
                    <a:bodyPr/>
                    <a:lstStyle/>
                    <a:p>
                      <a:r>
                        <a:rPr lang="nl-NL" sz="2400" dirty="0" err="1"/>
                        <a:t>Eating</a:t>
                      </a:r>
                      <a:endParaRPr lang="nl-NL" sz="2400" dirty="0"/>
                    </a:p>
                  </a:txBody>
                  <a:tcPr/>
                </a:tc>
                <a:tc>
                  <a:txBody>
                    <a:bodyPr/>
                    <a:lstStyle/>
                    <a:p>
                      <a:r>
                        <a:rPr lang="nl-NL" sz="2400" b="0" i="0" kern="1200" dirty="0">
                          <a:solidFill>
                            <a:schemeClr val="dk1"/>
                          </a:solidFill>
                          <a:effectLst/>
                          <a:latin typeface="+mn-lt"/>
                          <a:ea typeface="+mn-ea"/>
                          <a:cs typeface="+mn-cs"/>
                        </a:rPr>
                        <a:t>Onvoldoende eten en drinken veroorzaakt concentratieverlies.</a:t>
                      </a:r>
                      <a:endParaRPr lang="nl-NL" sz="2400" dirty="0"/>
                    </a:p>
                  </a:txBody>
                  <a:tcPr/>
                </a:tc>
                <a:extLst>
                  <a:ext uri="{0D108BD9-81ED-4DB2-BD59-A6C34878D82A}">
                    <a16:rowId xmlns:a16="http://schemas.microsoft.com/office/drawing/2014/main" val="1080031611"/>
                  </a:ext>
                </a:extLst>
              </a:tr>
            </a:tbl>
          </a:graphicData>
        </a:graphic>
      </p:graphicFrame>
      <p:sp>
        <p:nvSpPr>
          <p:cNvPr id="11" name="Tekstvak 10">
            <a:extLst>
              <a:ext uri="{FF2B5EF4-FFF2-40B4-BE49-F238E27FC236}">
                <a16:creationId xmlns:a16="http://schemas.microsoft.com/office/drawing/2014/main" id="{4DC3F8E4-6BB7-B246-BFBA-55261B60F8EE}"/>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spTree>
    <p:extLst>
      <p:ext uri="{BB962C8B-B14F-4D97-AF65-F5344CB8AC3E}">
        <p14:creationId xmlns:p14="http://schemas.microsoft.com/office/powerpoint/2010/main" val="2070917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7" name="Tekstvak 16">
            <a:extLst>
              <a:ext uri="{FF2B5EF4-FFF2-40B4-BE49-F238E27FC236}">
                <a16:creationId xmlns:a16="http://schemas.microsoft.com/office/drawing/2014/main" id="{92CC3C03-2711-BE4E-98AD-D56B860869DC}"/>
              </a:ext>
            </a:extLst>
          </p:cNvPr>
          <p:cNvSpPr txBox="1"/>
          <p:nvPr/>
        </p:nvSpPr>
        <p:spPr>
          <a:xfrm>
            <a:off x="179512" y="828972"/>
            <a:ext cx="3012107" cy="461665"/>
          </a:xfrm>
          <a:prstGeom prst="rect">
            <a:avLst/>
          </a:prstGeom>
          <a:solidFill>
            <a:schemeClr val="accent1"/>
          </a:solidFill>
        </p:spPr>
        <p:txBody>
          <a:bodyPr wrap="none" rtlCol="0">
            <a:spAutoFit/>
          </a:bodyPr>
          <a:lstStyle/>
          <a:p>
            <a:r>
              <a:rPr lang="nl-NL" sz="2400" dirty="0">
                <a:solidFill>
                  <a:schemeClr val="bg1"/>
                </a:solidFill>
              </a:rPr>
              <a:t>1.8 GELDIGE PAPIEREN</a:t>
            </a:r>
          </a:p>
        </p:txBody>
      </p:sp>
      <p:sp>
        <p:nvSpPr>
          <p:cNvPr id="12" name="Tekstvak 11">
            <a:extLst>
              <a:ext uri="{FF2B5EF4-FFF2-40B4-BE49-F238E27FC236}">
                <a16:creationId xmlns:a16="http://schemas.microsoft.com/office/drawing/2014/main" id="{C3D9F1E9-0D7C-7C4D-8DD8-3BEBE7E1C127}"/>
              </a:ext>
            </a:extLst>
          </p:cNvPr>
          <p:cNvSpPr txBox="1"/>
          <p:nvPr/>
        </p:nvSpPr>
        <p:spPr>
          <a:xfrm>
            <a:off x="3779912" y="766815"/>
            <a:ext cx="5184576" cy="830997"/>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Logboek, progressiekaart, medical en KNVvL-lidmaatschapskaart</a:t>
            </a:r>
          </a:p>
        </p:txBody>
      </p:sp>
      <p:sp>
        <p:nvSpPr>
          <p:cNvPr id="15" name="Tekstvak 14">
            <a:extLst>
              <a:ext uri="{FF2B5EF4-FFF2-40B4-BE49-F238E27FC236}">
                <a16:creationId xmlns:a16="http://schemas.microsoft.com/office/drawing/2014/main" id="{E75B7F62-4F59-404A-913F-F1C6B7E6D5BE}"/>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pic>
        <p:nvPicPr>
          <p:cNvPr id="4" name="Afbeelding 3">
            <a:extLst>
              <a:ext uri="{FF2B5EF4-FFF2-40B4-BE49-F238E27FC236}">
                <a16:creationId xmlns:a16="http://schemas.microsoft.com/office/drawing/2014/main" id="{683FE290-5032-C84D-B5D7-4C2F880E3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2780928"/>
            <a:ext cx="4632525" cy="2910922"/>
          </a:xfrm>
          <a:prstGeom prst="rect">
            <a:avLst/>
          </a:prstGeom>
          <a:scene3d>
            <a:camera prst="orthographicFront">
              <a:rot lat="0" lon="0" rev="2400000"/>
            </a:camera>
            <a:lightRig rig="threePt" dir="t"/>
          </a:scene3d>
        </p:spPr>
      </p:pic>
      <p:pic>
        <p:nvPicPr>
          <p:cNvPr id="20" name="Afbeelding 19">
            <a:extLst>
              <a:ext uri="{FF2B5EF4-FFF2-40B4-BE49-F238E27FC236}">
                <a16:creationId xmlns:a16="http://schemas.microsoft.com/office/drawing/2014/main" id="{50E61DCF-C542-4C4C-8E5E-3AD6CDBEE2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601" y="1988840"/>
            <a:ext cx="5833305" cy="4052202"/>
          </a:xfrm>
          <a:prstGeom prst="rect">
            <a:avLst/>
          </a:prstGeom>
          <a:scene3d>
            <a:camera prst="orthographicFront">
              <a:rot lat="0" lon="0" rev="20400000"/>
            </a:camera>
            <a:lightRig rig="threePt" dir="t"/>
          </a:scene3d>
        </p:spPr>
      </p:pic>
      <p:pic>
        <p:nvPicPr>
          <p:cNvPr id="21" name="Afbeelding 20">
            <a:extLst>
              <a:ext uri="{FF2B5EF4-FFF2-40B4-BE49-F238E27FC236}">
                <a16:creationId xmlns:a16="http://schemas.microsoft.com/office/drawing/2014/main" id="{A8290F3B-3C3E-EF45-9CF6-7661F54B1A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455" y="1894331"/>
            <a:ext cx="3171547" cy="4581123"/>
          </a:xfrm>
          <a:prstGeom prst="rect">
            <a:avLst/>
          </a:prstGeom>
          <a:scene3d>
            <a:camera prst="orthographicFront">
              <a:rot lat="0" lon="0" rev="1200000"/>
            </a:camera>
            <a:lightRig rig="threePt" dir="t"/>
          </a:scene3d>
        </p:spPr>
      </p:pic>
    </p:spTree>
    <p:extLst>
      <p:ext uri="{BB962C8B-B14F-4D97-AF65-F5344CB8AC3E}">
        <p14:creationId xmlns:p14="http://schemas.microsoft.com/office/powerpoint/2010/main" val="476353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a:extLst>
              <a:ext uri="{FF2B5EF4-FFF2-40B4-BE49-F238E27FC236}">
                <a16:creationId xmlns:a16="http://schemas.microsoft.com/office/drawing/2014/main" id="{0BA9E62D-B4C7-9D40-9F65-C629F8E178A1}"/>
              </a:ext>
            </a:extLst>
          </p:cNvPr>
          <p:cNvPicPr>
            <a:picLocks noChangeAspect="1"/>
          </p:cNvPicPr>
          <p:nvPr/>
        </p:nvPicPr>
        <p:blipFill>
          <a:blip r:embed="rId4"/>
          <a:stretch>
            <a:fillRect/>
          </a:stretch>
        </p:blipFill>
        <p:spPr>
          <a:xfrm>
            <a:off x="144015" y="796160"/>
            <a:ext cx="8892481" cy="3712960"/>
          </a:xfrm>
          <a:prstGeom prst="rect">
            <a:avLst/>
          </a:prstGeom>
        </p:spPr>
      </p:pic>
      <p:pic>
        <p:nvPicPr>
          <p:cNvPr id="4" name="Afbeelding 3">
            <a:extLst>
              <a:ext uri="{FF2B5EF4-FFF2-40B4-BE49-F238E27FC236}">
                <a16:creationId xmlns:a16="http://schemas.microsoft.com/office/drawing/2014/main" id="{0A65944F-7BCB-BF46-B63E-1964FC20AE78}"/>
              </a:ext>
            </a:extLst>
          </p:cNvPr>
          <p:cNvPicPr>
            <a:picLocks noChangeAspect="1"/>
          </p:cNvPicPr>
          <p:nvPr/>
        </p:nvPicPr>
        <p:blipFill>
          <a:blip r:embed="rId5"/>
          <a:stretch>
            <a:fillRect/>
          </a:stretch>
        </p:blipFill>
        <p:spPr>
          <a:xfrm>
            <a:off x="144014" y="4571959"/>
            <a:ext cx="8892481" cy="2221743"/>
          </a:xfrm>
          <a:prstGeom prst="rect">
            <a:avLst/>
          </a:prstGeom>
        </p:spPr>
      </p:pic>
      <p:sp>
        <p:nvSpPr>
          <p:cNvPr id="5" name="Tekstvak 4">
            <a:extLst>
              <a:ext uri="{FF2B5EF4-FFF2-40B4-BE49-F238E27FC236}">
                <a16:creationId xmlns:a16="http://schemas.microsoft.com/office/drawing/2014/main" id="{09D9720F-3D2B-F947-8EAD-3FD24E3E4CB1}"/>
              </a:ext>
            </a:extLst>
          </p:cNvPr>
          <p:cNvSpPr txBox="1"/>
          <p:nvPr/>
        </p:nvSpPr>
        <p:spPr>
          <a:xfrm>
            <a:off x="150304" y="4149080"/>
            <a:ext cx="6221896" cy="461665"/>
          </a:xfrm>
          <a:prstGeom prst="rect">
            <a:avLst/>
          </a:prstGeom>
          <a:solidFill>
            <a:schemeClr val="accent1"/>
          </a:solidFill>
        </p:spPr>
        <p:txBody>
          <a:bodyPr wrap="none" rtlCol="0">
            <a:spAutoFit/>
          </a:bodyPr>
          <a:lstStyle/>
          <a:p>
            <a:r>
              <a:rPr lang="nl-NL" sz="2400" dirty="0">
                <a:solidFill>
                  <a:schemeClr val="bg1"/>
                </a:solidFill>
              </a:rPr>
              <a:t>1.9 DE ONDERDELEN VAN EEN ZWEEFVLIEGTUIG</a:t>
            </a:r>
          </a:p>
        </p:txBody>
      </p:sp>
      <p:sp>
        <p:nvSpPr>
          <p:cNvPr id="13" name="Tekstvak 12">
            <a:extLst>
              <a:ext uri="{FF2B5EF4-FFF2-40B4-BE49-F238E27FC236}">
                <a16:creationId xmlns:a16="http://schemas.microsoft.com/office/drawing/2014/main" id="{156F9524-BB1B-0440-884C-0D2C9A43ECDB}"/>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spTree>
    <p:extLst>
      <p:ext uri="{BB962C8B-B14F-4D97-AF65-F5344CB8AC3E}">
        <p14:creationId xmlns:p14="http://schemas.microsoft.com/office/powerpoint/2010/main" val="2050452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689607" y="751149"/>
            <a:ext cx="4454393" cy="6186309"/>
          </a:xfrm>
          <a:prstGeom prst="rect">
            <a:avLst/>
          </a:prstGeom>
          <a:noFill/>
          <a:ln w="9525">
            <a:noFill/>
            <a:miter lim="800000"/>
            <a:headEnd/>
            <a:tailEnd/>
          </a:ln>
        </p:spPr>
        <p:txBody>
          <a:bodyPr wrap="square">
            <a:spAutoFit/>
          </a:bodyPr>
          <a:lstStyle/>
          <a:p>
            <a:pPr marL="285750" indent="-285750">
              <a:buClr>
                <a:srgbClr val="FF0000"/>
              </a:buClr>
              <a:buFont typeface="Wingdings" pitchFamily="2" charset="2"/>
              <a:buChar char="Ø"/>
            </a:pPr>
            <a:r>
              <a:rPr lang="nl-NL" sz="2200" dirty="0"/>
              <a:t>Doe je het </a:t>
            </a:r>
            <a:r>
              <a:rPr lang="nl-NL" sz="2200" dirty="0">
                <a:solidFill>
                  <a:srgbClr val="FF0000"/>
                </a:solidFill>
              </a:rPr>
              <a:t>hoogteroer</a:t>
            </a:r>
            <a:r>
              <a:rPr lang="nl-NL" sz="2200" dirty="0"/>
              <a:t> naar beneden (stick naar voren) , dan gaat de neus van het vliegtuig naar beneden en vlieg je sneller. Doe je het hoogteroer naar boven, dan gaat de neus van het vliegtuig naar boven en vlieg je langzamer.</a:t>
            </a:r>
          </a:p>
          <a:p>
            <a:pPr marL="285750" indent="-285750">
              <a:buClr>
                <a:srgbClr val="FF0000"/>
              </a:buClr>
              <a:buFont typeface="Wingdings" pitchFamily="2" charset="2"/>
              <a:buChar char="Ø"/>
            </a:pPr>
            <a:r>
              <a:rPr lang="nl-NL" sz="2200" dirty="0"/>
              <a:t>Het </a:t>
            </a:r>
            <a:r>
              <a:rPr lang="nl-NL" sz="2200" dirty="0">
                <a:solidFill>
                  <a:srgbClr val="FF0000"/>
                </a:solidFill>
              </a:rPr>
              <a:t>richtingsroer</a:t>
            </a:r>
            <a:r>
              <a:rPr lang="nl-NL" sz="2200" dirty="0"/>
              <a:t> kun je met het voetenstuur naar links en rechts bewegen om bochten te maken.</a:t>
            </a:r>
          </a:p>
          <a:p>
            <a:pPr marL="285750" indent="-285750">
              <a:buClr>
                <a:srgbClr val="FF0000"/>
              </a:buClr>
              <a:buFont typeface="Wingdings" pitchFamily="2" charset="2"/>
              <a:buChar char="Ø"/>
            </a:pPr>
            <a:r>
              <a:rPr lang="nl-NL" sz="2200" dirty="0"/>
              <a:t>Wanneer je met de stuurknuppel het ene </a:t>
            </a:r>
            <a:r>
              <a:rPr lang="nl-NL" sz="2200" dirty="0">
                <a:solidFill>
                  <a:srgbClr val="FF0000"/>
                </a:solidFill>
              </a:rPr>
              <a:t>rolroer</a:t>
            </a:r>
            <a:r>
              <a:rPr lang="nl-NL" sz="2200" dirty="0"/>
              <a:t> naar beneden doet, zie je dat het andere omhoog gaat. Gevolg: de ene vleugel gaat omhoog en die andere juist naar beneden. Het vliegtuig maakt zo een rolbeweging.</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3AEC099A-4D49-C94C-A1F4-A040EDFB718A}"/>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pic>
        <p:nvPicPr>
          <p:cNvPr id="3" name="Afbeelding 2">
            <a:extLst>
              <a:ext uri="{FF2B5EF4-FFF2-40B4-BE49-F238E27FC236}">
                <a16:creationId xmlns:a16="http://schemas.microsoft.com/office/drawing/2014/main" id="{64CD274E-C5F6-D3FE-A81D-77320B5D6415}"/>
              </a:ext>
            </a:extLst>
          </p:cNvPr>
          <p:cNvPicPr>
            <a:picLocks noChangeAspect="1"/>
          </p:cNvPicPr>
          <p:nvPr/>
        </p:nvPicPr>
        <p:blipFill>
          <a:blip r:embed="rId4"/>
          <a:stretch>
            <a:fillRect/>
          </a:stretch>
        </p:blipFill>
        <p:spPr>
          <a:xfrm>
            <a:off x="20717" y="727100"/>
            <a:ext cx="4622728" cy="1981169"/>
          </a:xfrm>
          <a:prstGeom prst="rect">
            <a:avLst/>
          </a:prstGeom>
        </p:spPr>
      </p:pic>
      <p:pic>
        <p:nvPicPr>
          <p:cNvPr id="4" name="Afbeelding 3">
            <a:extLst>
              <a:ext uri="{FF2B5EF4-FFF2-40B4-BE49-F238E27FC236}">
                <a16:creationId xmlns:a16="http://schemas.microsoft.com/office/drawing/2014/main" id="{4D310896-7B75-9CE9-CF43-8594689D44A0}"/>
              </a:ext>
            </a:extLst>
          </p:cNvPr>
          <p:cNvPicPr>
            <a:picLocks noChangeAspect="1"/>
          </p:cNvPicPr>
          <p:nvPr/>
        </p:nvPicPr>
        <p:blipFill>
          <a:blip r:embed="rId5"/>
          <a:stretch>
            <a:fillRect/>
          </a:stretch>
        </p:blipFill>
        <p:spPr>
          <a:xfrm>
            <a:off x="20202" y="2851142"/>
            <a:ext cx="4641203" cy="1823884"/>
          </a:xfrm>
          <a:prstGeom prst="rect">
            <a:avLst/>
          </a:prstGeom>
        </p:spPr>
      </p:pic>
      <p:pic>
        <p:nvPicPr>
          <p:cNvPr id="5" name="Afbeelding 4">
            <a:extLst>
              <a:ext uri="{FF2B5EF4-FFF2-40B4-BE49-F238E27FC236}">
                <a16:creationId xmlns:a16="http://schemas.microsoft.com/office/drawing/2014/main" id="{5EE42285-2355-7E7E-9DEC-FF1BCF1F4743}"/>
              </a:ext>
            </a:extLst>
          </p:cNvPr>
          <p:cNvPicPr>
            <a:picLocks noChangeAspect="1"/>
          </p:cNvPicPr>
          <p:nvPr/>
        </p:nvPicPr>
        <p:blipFill>
          <a:blip r:embed="rId6"/>
          <a:stretch>
            <a:fillRect/>
          </a:stretch>
        </p:blipFill>
        <p:spPr>
          <a:xfrm>
            <a:off x="-2810" y="4795985"/>
            <a:ext cx="4724896" cy="2020515"/>
          </a:xfrm>
          <a:prstGeom prst="rect">
            <a:avLst/>
          </a:prstGeom>
        </p:spPr>
      </p:pic>
    </p:spTree>
    <p:extLst>
      <p:ext uri="{BB962C8B-B14F-4D97-AF65-F5344CB8AC3E}">
        <p14:creationId xmlns:p14="http://schemas.microsoft.com/office/powerpoint/2010/main" val="3734505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a:extLst>
              <a:ext uri="{FF2B5EF4-FFF2-40B4-BE49-F238E27FC236}">
                <a16:creationId xmlns:a16="http://schemas.microsoft.com/office/drawing/2014/main" id="{82536CCE-E8D2-6446-A2CB-C1E54A4E25C4}"/>
              </a:ext>
            </a:extLst>
          </p:cNvPr>
          <p:cNvPicPr>
            <a:picLocks noChangeAspect="1"/>
          </p:cNvPicPr>
          <p:nvPr/>
        </p:nvPicPr>
        <p:blipFill>
          <a:blip r:embed="rId4"/>
          <a:stretch>
            <a:fillRect/>
          </a:stretch>
        </p:blipFill>
        <p:spPr>
          <a:xfrm>
            <a:off x="-17170" y="-80438"/>
            <a:ext cx="9144000" cy="5008104"/>
          </a:xfrm>
          <a:prstGeom prst="rect">
            <a:avLst/>
          </a:prstGeom>
        </p:spPr>
      </p:pic>
      <p:sp>
        <p:nvSpPr>
          <p:cNvPr id="5" name="Tekstvak 4">
            <a:extLst>
              <a:ext uri="{FF2B5EF4-FFF2-40B4-BE49-F238E27FC236}">
                <a16:creationId xmlns:a16="http://schemas.microsoft.com/office/drawing/2014/main" id="{37BAF0DD-76A8-5F41-BA62-CBCB5392F340}"/>
              </a:ext>
            </a:extLst>
          </p:cNvPr>
          <p:cNvSpPr txBox="1"/>
          <p:nvPr/>
        </p:nvSpPr>
        <p:spPr>
          <a:xfrm>
            <a:off x="0" y="4926067"/>
            <a:ext cx="9144000" cy="2031325"/>
          </a:xfrm>
          <a:prstGeom prst="rect">
            <a:avLst/>
          </a:prstGeom>
          <a:noFill/>
        </p:spPr>
        <p:txBody>
          <a:bodyPr wrap="square" rtlCol="0">
            <a:spAutoFit/>
          </a:bodyPr>
          <a:lstStyle/>
          <a:p>
            <a:r>
              <a:rPr lang="nl-NL" sz="2100" dirty="0">
                <a:solidFill>
                  <a:srgbClr val="FF0000"/>
                </a:solidFill>
              </a:rPr>
              <a:t>1</a:t>
            </a:r>
            <a:r>
              <a:rPr lang="nl-NL" sz="2100" dirty="0"/>
              <a:t> Ventilatieraampje </a:t>
            </a:r>
            <a:r>
              <a:rPr lang="nl-NL" sz="2100" dirty="0">
                <a:solidFill>
                  <a:srgbClr val="FF0000"/>
                </a:solidFill>
              </a:rPr>
              <a:t>2</a:t>
            </a:r>
            <a:r>
              <a:rPr lang="nl-NL" sz="2100" dirty="0"/>
              <a:t> Cockpitkapvergrendeling (wit) </a:t>
            </a:r>
            <a:r>
              <a:rPr lang="nl-NL" sz="2100" dirty="0">
                <a:solidFill>
                  <a:srgbClr val="FF0000"/>
                </a:solidFill>
              </a:rPr>
              <a:t>3</a:t>
            </a:r>
            <a:r>
              <a:rPr lang="nl-NL" sz="2100" dirty="0"/>
              <a:t> Remklephendel (blauw) </a:t>
            </a:r>
          </a:p>
          <a:p>
            <a:r>
              <a:rPr lang="nl-NL" sz="2100" dirty="0">
                <a:solidFill>
                  <a:srgbClr val="FF0000"/>
                </a:solidFill>
              </a:rPr>
              <a:t>4</a:t>
            </a:r>
            <a:r>
              <a:rPr lang="nl-NL" sz="2100" dirty="0"/>
              <a:t> Trimhendel (groen) </a:t>
            </a:r>
            <a:r>
              <a:rPr lang="nl-NL" sz="2100" dirty="0">
                <a:solidFill>
                  <a:srgbClr val="FF0000"/>
                </a:solidFill>
              </a:rPr>
              <a:t>5</a:t>
            </a:r>
            <a:r>
              <a:rPr lang="nl-NL" sz="2100" dirty="0"/>
              <a:t> Stuurknuppel (met zendknop) </a:t>
            </a:r>
            <a:r>
              <a:rPr lang="nl-NL" sz="2100" dirty="0">
                <a:solidFill>
                  <a:srgbClr val="FF0000"/>
                </a:solidFill>
              </a:rPr>
              <a:t>6</a:t>
            </a:r>
            <a:r>
              <a:rPr lang="nl-NL" sz="2100" dirty="0"/>
              <a:t> </a:t>
            </a:r>
            <a:r>
              <a:rPr lang="nl-NL" sz="2100" dirty="0" err="1"/>
              <a:t>Cockpitkapafwerphendel</a:t>
            </a:r>
            <a:r>
              <a:rPr lang="nl-NL" sz="2100" dirty="0"/>
              <a:t> (rood) </a:t>
            </a:r>
            <a:r>
              <a:rPr lang="nl-NL" sz="2100" dirty="0">
                <a:solidFill>
                  <a:srgbClr val="FF0000"/>
                </a:solidFill>
              </a:rPr>
              <a:t>7</a:t>
            </a:r>
            <a:r>
              <a:rPr lang="nl-NL" sz="2100" dirty="0"/>
              <a:t> Radiomicrofoon  </a:t>
            </a:r>
            <a:r>
              <a:rPr lang="nl-NL" sz="2100" dirty="0">
                <a:solidFill>
                  <a:srgbClr val="FF0000"/>
                </a:solidFill>
              </a:rPr>
              <a:t>8</a:t>
            </a:r>
            <a:r>
              <a:rPr lang="nl-NL" sz="2100" dirty="0"/>
              <a:t> Piefje </a:t>
            </a:r>
            <a:r>
              <a:rPr lang="nl-NL" sz="2100" dirty="0">
                <a:solidFill>
                  <a:srgbClr val="FF0000"/>
                </a:solidFill>
              </a:rPr>
              <a:t>9</a:t>
            </a:r>
            <a:r>
              <a:rPr lang="nl-NL" sz="2100" dirty="0"/>
              <a:t> Flarm </a:t>
            </a:r>
            <a:r>
              <a:rPr lang="nl-NL" sz="2100" dirty="0">
                <a:solidFill>
                  <a:srgbClr val="FF0000"/>
                </a:solidFill>
              </a:rPr>
              <a:t>10</a:t>
            </a:r>
            <a:r>
              <a:rPr lang="nl-NL" sz="2100" dirty="0"/>
              <a:t> Ventilatieknop </a:t>
            </a:r>
            <a:r>
              <a:rPr lang="nl-NL" sz="2100" dirty="0">
                <a:solidFill>
                  <a:srgbClr val="FF0000"/>
                </a:solidFill>
              </a:rPr>
              <a:t>11</a:t>
            </a:r>
            <a:r>
              <a:rPr lang="nl-NL" sz="2100" dirty="0"/>
              <a:t> Voetenstuur-verstelling </a:t>
            </a:r>
            <a:r>
              <a:rPr lang="nl-NL" sz="2100" dirty="0">
                <a:solidFill>
                  <a:srgbClr val="FF0000"/>
                </a:solidFill>
              </a:rPr>
              <a:t>12</a:t>
            </a:r>
            <a:r>
              <a:rPr lang="nl-NL" sz="2100" dirty="0"/>
              <a:t> Snelheidsmeter </a:t>
            </a:r>
            <a:r>
              <a:rPr lang="nl-NL" sz="2100" dirty="0">
                <a:solidFill>
                  <a:srgbClr val="FF0000"/>
                </a:solidFill>
              </a:rPr>
              <a:t>13</a:t>
            </a:r>
            <a:r>
              <a:rPr lang="nl-NL" sz="2100" dirty="0"/>
              <a:t> Hoogtemeter </a:t>
            </a:r>
            <a:r>
              <a:rPr lang="nl-NL" sz="2100" dirty="0">
                <a:solidFill>
                  <a:srgbClr val="FF0000"/>
                </a:solidFill>
              </a:rPr>
              <a:t>14</a:t>
            </a:r>
            <a:r>
              <a:rPr lang="nl-NL" sz="2100" dirty="0"/>
              <a:t> Variometer </a:t>
            </a:r>
            <a:r>
              <a:rPr lang="nl-NL" sz="2100" dirty="0">
                <a:solidFill>
                  <a:srgbClr val="FF0000"/>
                </a:solidFill>
              </a:rPr>
              <a:t>15</a:t>
            </a:r>
            <a:r>
              <a:rPr lang="nl-NL" sz="2100" dirty="0"/>
              <a:t> Kompas </a:t>
            </a:r>
            <a:r>
              <a:rPr lang="nl-NL" sz="2100" dirty="0">
                <a:solidFill>
                  <a:srgbClr val="FF0000"/>
                </a:solidFill>
              </a:rPr>
              <a:t>16</a:t>
            </a:r>
            <a:r>
              <a:rPr lang="nl-NL" sz="2100" dirty="0"/>
              <a:t> Radio </a:t>
            </a:r>
            <a:r>
              <a:rPr lang="nl-NL" sz="2100" dirty="0">
                <a:solidFill>
                  <a:srgbClr val="FF0000"/>
                </a:solidFill>
              </a:rPr>
              <a:t>17</a:t>
            </a:r>
            <a:r>
              <a:rPr lang="nl-NL" sz="2100" dirty="0"/>
              <a:t> Transponder </a:t>
            </a:r>
            <a:r>
              <a:rPr lang="nl-NL" sz="2100" dirty="0">
                <a:solidFill>
                  <a:srgbClr val="FF0000"/>
                </a:solidFill>
              </a:rPr>
              <a:t>18</a:t>
            </a:r>
            <a:r>
              <a:rPr lang="nl-NL" sz="2100" dirty="0"/>
              <a:t> Ontkoppelknop (geel) </a:t>
            </a:r>
            <a:r>
              <a:rPr lang="nl-NL" sz="2100" dirty="0">
                <a:solidFill>
                  <a:srgbClr val="FF0000"/>
                </a:solidFill>
              </a:rPr>
              <a:t>19</a:t>
            </a:r>
            <a:r>
              <a:rPr lang="nl-NL" sz="2100" dirty="0"/>
              <a:t> Voetenstuur </a:t>
            </a:r>
            <a:r>
              <a:rPr lang="nl-NL" sz="2100" dirty="0">
                <a:solidFill>
                  <a:srgbClr val="FF0000"/>
                </a:solidFill>
              </a:rPr>
              <a:t>20</a:t>
            </a:r>
            <a:r>
              <a:rPr lang="nl-NL" sz="2100" dirty="0"/>
              <a:t> </a:t>
            </a:r>
            <a:r>
              <a:rPr lang="nl-NL" sz="2100" dirty="0" err="1"/>
              <a:t>Hoofd-schakelaar</a:t>
            </a:r>
            <a:r>
              <a:rPr lang="nl-NL" sz="2100" dirty="0"/>
              <a:t> </a:t>
            </a:r>
            <a:r>
              <a:rPr lang="nl-NL" sz="2100" dirty="0">
                <a:solidFill>
                  <a:srgbClr val="FF0000"/>
                </a:solidFill>
              </a:rPr>
              <a:t>21</a:t>
            </a:r>
            <a:r>
              <a:rPr lang="nl-NL" sz="2100" dirty="0"/>
              <a:t> Zijtasje voor papieren</a:t>
            </a:r>
          </a:p>
        </p:txBody>
      </p:sp>
    </p:spTree>
    <p:extLst>
      <p:ext uri="{BB962C8B-B14F-4D97-AF65-F5344CB8AC3E}">
        <p14:creationId xmlns:p14="http://schemas.microsoft.com/office/powerpoint/2010/main" val="2516916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a:extLst>
              <a:ext uri="{FF2B5EF4-FFF2-40B4-BE49-F238E27FC236}">
                <a16:creationId xmlns:a16="http://schemas.microsoft.com/office/drawing/2014/main" id="{4941CE3A-FAAD-7E4C-A24F-930952D73956}"/>
              </a:ext>
            </a:extLst>
          </p:cNvPr>
          <p:cNvPicPr>
            <a:picLocks noChangeAspect="1"/>
          </p:cNvPicPr>
          <p:nvPr/>
        </p:nvPicPr>
        <p:blipFill>
          <a:blip r:embed="rId4"/>
          <a:stretch>
            <a:fillRect/>
          </a:stretch>
        </p:blipFill>
        <p:spPr>
          <a:xfrm>
            <a:off x="93801" y="926433"/>
            <a:ext cx="3974143" cy="4086743"/>
          </a:xfrm>
          <a:prstGeom prst="rect">
            <a:avLst/>
          </a:prstGeom>
        </p:spPr>
      </p:pic>
      <p:sp>
        <p:nvSpPr>
          <p:cNvPr id="3" name="Tekstvak 2">
            <a:extLst>
              <a:ext uri="{FF2B5EF4-FFF2-40B4-BE49-F238E27FC236}">
                <a16:creationId xmlns:a16="http://schemas.microsoft.com/office/drawing/2014/main" id="{C467C0C5-4238-2D47-96F2-9582D7D6497C}"/>
              </a:ext>
            </a:extLst>
          </p:cNvPr>
          <p:cNvSpPr txBox="1"/>
          <p:nvPr/>
        </p:nvSpPr>
        <p:spPr>
          <a:xfrm>
            <a:off x="4067944" y="800780"/>
            <a:ext cx="5076056" cy="6001643"/>
          </a:xfrm>
          <a:prstGeom prst="rect">
            <a:avLst/>
          </a:prstGeom>
          <a:noFill/>
        </p:spPr>
        <p:txBody>
          <a:bodyPr wrap="square" rtlCol="0">
            <a:spAutoFit/>
          </a:bodyPr>
          <a:lstStyle/>
          <a:p>
            <a:r>
              <a:rPr lang="nl-NL" sz="2400" dirty="0"/>
              <a:t>De </a:t>
            </a:r>
            <a:r>
              <a:rPr lang="nl-NL" sz="2400" b="1" dirty="0">
                <a:solidFill>
                  <a:srgbClr val="FF0000"/>
                </a:solidFill>
              </a:rPr>
              <a:t>snelheidsmeter</a:t>
            </a:r>
            <a:r>
              <a:rPr lang="nl-NL" sz="2400" dirty="0"/>
              <a:t> geeft de luchtsnelheid aan en niet de grondsnelheid</a:t>
            </a:r>
          </a:p>
          <a:p>
            <a:pPr marL="457200" indent="-457200">
              <a:buClr>
                <a:srgbClr val="FF0000"/>
              </a:buClr>
              <a:buFont typeface="+mj-lt"/>
              <a:buAutoNum type="arabicPeriod"/>
            </a:pPr>
            <a:r>
              <a:rPr lang="nl-NL" sz="2400" b="1" dirty="0"/>
              <a:t>groene deel</a:t>
            </a:r>
            <a:r>
              <a:rPr lang="nl-NL" sz="2400" dirty="0"/>
              <a:t> - veilige vliegsnelheid; </a:t>
            </a:r>
          </a:p>
          <a:p>
            <a:pPr marL="457200" indent="-457200">
              <a:buClr>
                <a:srgbClr val="FF0000"/>
              </a:buClr>
              <a:buFont typeface="+mj-lt"/>
              <a:buAutoNum type="arabicPeriod"/>
            </a:pPr>
            <a:r>
              <a:rPr lang="nl-NL" sz="2400" b="1" dirty="0"/>
              <a:t>gele deel</a:t>
            </a:r>
            <a:r>
              <a:rPr lang="nl-NL" sz="2400" dirty="0"/>
              <a:t> - slechts beperkte roeruitslagen maken, vooral bij turbulent weer in verband met mogelijk hoge belasting van het zweefvliegtuig (roeruitslag kleiner dan 1/3 van de maximum uitslag);</a:t>
            </a:r>
          </a:p>
          <a:p>
            <a:pPr marL="457200" indent="-457200">
              <a:buClr>
                <a:srgbClr val="FF0000"/>
              </a:buClr>
              <a:buFont typeface="+mj-lt"/>
              <a:buAutoNum type="arabicPeriod"/>
            </a:pPr>
            <a:r>
              <a:rPr lang="nl-NL" sz="2400" b="1" dirty="0"/>
              <a:t>rode markering</a:t>
            </a:r>
            <a:r>
              <a:rPr lang="nl-NL" sz="2400" dirty="0"/>
              <a:t> - maximum snelheid, die niet mag worden overschreden;</a:t>
            </a:r>
          </a:p>
          <a:p>
            <a:pPr marL="457200" indent="-457200">
              <a:buClr>
                <a:srgbClr val="FF0000"/>
              </a:buClr>
              <a:buFont typeface="+mj-lt"/>
              <a:buAutoNum type="arabicPeriod"/>
            </a:pPr>
            <a:r>
              <a:rPr lang="nl-NL" sz="2400" b="1" dirty="0"/>
              <a:t>gele driehoek</a:t>
            </a:r>
            <a:r>
              <a:rPr lang="nl-NL" sz="2400" dirty="0"/>
              <a:t> - minimum landingssnelheid in rustige lucht zonder waterballast. </a:t>
            </a:r>
          </a:p>
        </p:txBody>
      </p:sp>
      <p:sp>
        <p:nvSpPr>
          <p:cNvPr id="12" name="Tekstvak 11">
            <a:extLst>
              <a:ext uri="{FF2B5EF4-FFF2-40B4-BE49-F238E27FC236}">
                <a16:creationId xmlns:a16="http://schemas.microsoft.com/office/drawing/2014/main" id="{E18A3FA5-D60B-F846-8B3A-C07A7672D47C}"/>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spTree>
    <p:extLst>
      <p:ext uri="{BB962C8B-B14F-4D97-AF65-F5344CB8AC3E}">
        <p14:creationId xmlns:p14="http://schemas.microsoft.com/office/powerpoint/2010/main" val="1109883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867573" y="57307"/>
            <a:ext cx="5408853" cy="584775"/>
          </a:xfrm>
          <a:prstGeom prst="rect">
            <a:avLst/>
          </a:prstGeom>
          <a:noFill/>
        </p:spPr>
        <p:txBody>
          <a:bodyPr wrap="none" rtlCol="0">
            <a:spAutoFit/>
          </a:bodyPr>
          <a:lstStyle/>
          <a:p>
            <a:r>
              <a:rPr lang="nl-NL" sz="3200" dirty="0">
                <a:solidFill>
                  <a:schemeClr val="bg1"/>
                </a:solidFill>
              </a:rPr>
              <a:t>ELEMENTAIRE VLIEGOPLEIDING</a:t>
            </a:r>
          </a:p>
        </p:txBody>
      </p:sp>
      <p:pic>
        <p:nvPicPr>
          <p:cNvPr id="3" name="Afbeelding 2">
            <a:extLst>
              <a:ext uri="{FF2B5EF4-FFF2-40B4-BE49-F238E27FC236}">
                <a16:creationId xmlns:a16="http://schemas.microsoft.com/office/drawing/2014/main" id="{4283E3DA-0BB3-634E-BBCA-0F3E39ED349A}"/>
              </a:ext>
            </a:extLst>
          </p:cNvPr>
          <p:cNvPicPr>
            <a:picLocks noChangeAspect="1"/>
          </p:cNvPicPr>
          <p:nvPr/>
        </p:nvPicPr>
        <p:blipFill>
          <a:blip r:embed="rId4"/>
          <a:stretch>
            <a:fillRect/>
          </a:stretch>
        </p:blipFill>
        <p:spPr>
          <a:xfrm>
            <a:off x="2033664" y="776669"/>
            <a:ext cx="5058616" cy="3372411"/>
          </a:xfrm>
          <a:prstGeom prst="rect">
            <a:avLst/>
          </a:prstGeom>
        </p:spPr>
      </p:pic>
      <p:sp>
        <p:nvSpPr>
          <p:cNvPr id="4" name="Tekstvak 3">
            <a:extLst>
              <a:ext uri="{FF2B5EF4-FFF2-40B4-BE49-F238E27FC236}">
                <a16:creationId xmlns:a16="http://schemas.microsoft.com/office/drawing/2014/main" id="{E0E17021-396C-904D-A0FA-4A73137A0EED}"/>
              </a:ext>
            </a:extLst>
          </p:cNvPr>
          <p:cNvSpPr txBox="1"/>
          <p:nvPr/>
        </p:nvSpPr>
        <p:spPr>
          <a:xfrm>
            <a:off x="0" y="4149725"/>
            <a:ext cx="9144000" cy="2677656"/>
          </a:xfrm>
          <a:prstGeom prst="rect">
            <a:avLst/>
          </a:prstGeom>
          <a:noFill/>
        </p:spPr>
        <p:txBody>
          <a:bodyPr wrap="square" rtlCol="0">
            <a:spAutoFit/>
          </a:bodyPr>
          <a:lstStyle/>
          <a:p>
            <a:r>
              <a:rPr lang="nl-NL" sz="2400" b="1" dirty="0"/>
              <a:t>De zweefvliegopleiding bestaat uit 3 onderdelen:</a:t>
            </a:r>
            <a:endParaRPr lang="nl-NL" sz="2400" dirty="0"/>
          </a:p>
          <a:p>
            <a:pPr marL="742950" lvl="1" indent="-285750">
              <a:buClr>
                <a:srgbClr val="FF0000"/>
              </a:buClr>
              <a:buFont typeface="Wingdings" pitchFamily="2" charset="2"/>
              <a:buChar char="Ø"/>
            </a:pPr>
            <a:r>
              <a:rPr lang="nl-NL" sz="2400" dirty="0"/>
              <a:t>De elementaire vliegopleiding (EVO) in de tweezitter tot en met de eerste solovlucht.</a:t>
            </a:r>
          </a:p>
          <a:p>
            <a:pPr marL="742950" lvl="1" indent="-285750">
              <a:buClr>
                <a:srgbClr val="FF0000"/>
              </a:buClr>
              <a:buFont typeface="Wingdings" pitchFamily="2" charset="2"/>
              <a:buChar char="Ø"/>
            </a:pPr>
            <a:r>
              <a:rPr lang="nl-NL" sz="2400" dirty="0"/>
              <a:t>De voortgezette vliegopleiding 1 (VVO-1) tot aan het zweefvliegbewijs.  </a:t>
            </a:r>
          </a:p>
          <a:p>
            <a:pPr marL="742950" lvl="1" indent="-285750">
              <a:buClr>
                <a:srgbClr val="FF0000"/>
              </a:buClr>
              <a:buFont typeface="Wingdings" pitchFamily="2" charset="2"/>
              <a:buChar char="Ø"/>
            </a:pPr>
            <a:r>
              <a:rPr lang="nl-NL" sz="2400" dirty="0"/>
              <a:t>De voortgezette vliegopleiding 2 (VVO-2): overlandvluchten,  vliegen met passagiers, bergvliegen, enzovoort.</a:t>
            </a:r>
          </a:p>
        </p:txBody>
      </p:sp>
    </p:spTree>
    <p:extLst>
      <p:ext uri="{BB962C8B-B14F-4D97-AF65-F5344CB8AC3E}">
        <p14:creationId xmlns:p14="http://schemas.microsoft.com/office/powerpoint/2010/main" val="1453929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pic>
        <p:nvPicPr>
          <p:cNvPr id="2" name="Afbeelding 1">
            <a:extLst>
              <a:ext uri="{FF2B5EF4-FFF2-40B4-BE49-F238E27FC236}">
                <a16:creationId xmlns:a16="http://schemas.microsoft.com/office/drawing/2014/main" id="{4579F152-7A17-714D-82C3-DDEB57E4D386}"/>
              </a:ext>
            </a:extLst>
          </p:cNvPr>
          <p:cNvPicPr>
            <a:picLocks noChangeAspect="1"/>
          </p:cNvPicPr>
          <p:nvPr/>
        </p:nvPicPr>
        <p:blipFill>
          <a:blip r:embed="rId4"/>
          <a:stretch>
            <a:fillRect/>
          </a:stretch>
        </p:blipFill>
        <p:spPr>
          <a:xfrm>
            <a:off x="107504" y="869455"/>
            <a:ext cx="4433639" cy="4359745"/>
          </a:xfrm>
          <a:prstGeom prst="rect">
            <a:avLst/>
          </a:prstGeom>
        </p:spPr>
      </p:pic>
      <p:sp>
        <p:nvSpPr>
          <p:cNvPr id="3" name="Tekstvak 2">
            <a:extLst>
              <a:ext uri="{FF2B5EF4-FFF2-40B4-BE49-F238E27FC236}">
                <a16:creationId xmlns:a16="http://schemas.microsoft.com/office/drawing/2014/main" id="{0998D87A-A58C-9E4D-B502-E6609E1CBDB1}"/>
              </a:ext>
            </a:extLst>
          </p:cNvPr>
          <p:cNvSpPr txBox="1"/>
          <p:nvPr/>
        </p:nvSpPr>
        <p:spPr>
          <a:xfrm>
            <a:off x="4592191" y="726670"/>
            <a:ext cx="4433639" cy="5262979"/>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De </a:t>
            </a:r>
            <a:r>
              <a:rPr lang="nl-NL" sz="2400" b="1" dirty="0">
                <a:solidFill>
                  <a:srgbClr val="FF0000"/>
                </a:solidFill>
              </a:rPr>
              <a:t>hoogtemete</a:t>
            </a:r>
            <a:r>
              <a:rPr lang="nl-NL" sz="2400" dirty="0">
                <a:solidFill>
                  <a:srgbClr val="FF0000"/>
                </a:solidFill>
              </a:rPr>
              <a:t>r</a:t>
            </a:r>
            <a:r>
              <a:rPr lang="nl-NL" sz="2400" dirty="0"/>
              <a:t> is een soort barometer: hoe hoger je komt hoe lager de luchtdruk wordt. </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De hoogtemeter geeft de druk in meters hoogte aan.</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Met de knop die links- onder zit kan de </a:t>
            </a:r>
            <a:r>
              <a:rPr lang="nl-NL" sz="2400" dirty="0" err="1"/>
              <a:t>hoogte-meter</a:t>
            </a:r>
            <a:r>
              <a:rPr lang="nl-NL" sz="2400" dirty="0"/>
              <a:t> voor de vlucht op nul gezet worden.</a:t>
            </a:r>
          </a:p>
          <a:p>
            <a:pPr>
              <a:buClr>
                <a:srgbClr val="FF0000"/>
              </a:buClr>
            </a:pPr>
            <a:r>
              <a:rPr lang="nl-NL" sz="2400" dirty="0"/>
              <a:t> </a:t>
            </a:r>
          </a:p>
          <a:p>
            <a:pPr marL="342900" indent="-342900">
              <a:buClr>
                <a:srgbClr val="FF0000"/>
              </a:buClr>
              <a:buFont typeface="Wingdings" pitchFamily="2" charset="2"/>
              <a:buChar char="Ø"/>
            </a:pPr>
            <a:r>
              <a:rPr lang="nl-NL" sz="2400" dirty="0"/>
              <a:t>In de afbeelding geeft de hoogtemeter 620 m hoogte aan.</a:t>
            </a:r>
          </a:p>
        </p:txBody>
      </p:sp>
    </p:spTree>
    <p:extLst>
      <p:ext uri="{BB962C8B-B14F-4D97-AF65-F5344CB8AC3E}">
        <p14:creationId xmlns:p14="http://schemas.microsoft.com/office/powerpoint/2010/main" val="2868639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pic>
        <p:nvPicPr>
          <p:cNvPr id="2" name="Afbeelding 1">
            <a:extLst>
              <a:ext uri="{FF2B5EF4-FFF2-40B4-BE49-F238E27FC236}">
                <a16:creationId xmlns:a16="http://schemas.microsoft.com/office/drawing/2014/main" id="{710AA6D7-B7AC-DA4F-96BD-434C4695F576}"/>
              </a:ext>
            </a:extLst>
          </p:cNvPr>
          <p:cNvPicPr>
            <a:picLocks noChangeAspect="1"/>
          </p:cNvPicPr>
          <p:nvPr/>
        </p:nvPicPr>
        <p:blipFill>
          <a:blip r:embed="rId4"/>
          <a:stretch>
            <a:fillRect/>
          </a:stretch>
        </p:blipFill>
        <p:spPr>
          <a:xfrm>
            <a:off x="971600" y="722564"/>
            <a:ext cx="7103533" cy="3681997"/>
          </a:xfrm>
          <a:prstGeom prst="rect">
            <a:avLst/>
          </a:prstGeom>
        </p:spPr>
      </p:pic>
      <p:sp>
        <p:nvSpPr>
          <p:cNvPr id="3" name="Tekstvak 2">
            <a:extLst>
              <a:ext uri="{FF2B5EF4-FFF2-40B4-BE49-F238E27FC236}">
                <a16:creationId xmlns:a16="http://schemas.microsoft.com/office/drawing/2014/main" id="{4907DA8C-E215-C949-B34A-089BF9EE3AD1}"/>
              </a:ext>
            </a:extLst>
          </p:cNvPr>
          <p:cNvSpPr txBox="1"/>
          <p:nvPr/>
        </p:nvSpPr>
        <p:spPr>
          <a:xfrm>
            <a:off x="107504" y="4469066"/>
            <a:ext cx="8865046" cy="2308324"/>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De</a:t>
            </a:r>
            <a:r>
              <a:rPr lang="nl-NL" sz="2400" b="1" dirty="0"/>
              <a:t> </a:t>
            </a:r>
            <a:r>
              <a:rPr lang="nl-NL" sz="2400" b="1" dirty="0">
                <a:solidFill>
                  <a:srgbClr val="FF0000"/>
                </a:solidFill>
              </a:rPr>
              <a:t>variometers</a:t>
            </a:r>
            <a:r>
              <a:rPr lang="nl-NL" sz="2400" dirty="0"/>
              <a:t> tonen hoeveel je stijgt of daalt (in meters per seconde) door te reageren op luchtdrukverschillen.</a:t>
            </a:r>
          </a:p>
          <a:p>
            <a:pPr marL="342900" indent="-342900">
              <a:buClr>
                <a:srgbClr val="FF0000"/>
              </a:buClr>
              <a:buFont typeface="Wingdings" pitchFamily="2" charset="2"/>
              <a:buChar char="Ø"/>
            </a:pPr>
            <a:r>
              <a:rPr lang="nl-NL" sz="2400" dirty="0"/>
              <a:t>Een wijzer uitslag omhoog betekent dat het vliegtuig stijgt, een uitslag naar beneden betekent dalen.</a:t>
            </a:r>
          </a:p>
          <a:p>
            <a:pPr marL="342900" indent="-342900">
              <a:buClr>
                <a:srgbClr val="FF0000"/>
              </a:buClr>
              <a:buFont typeface="Wingdings" pitchFamily="2" charset="2"/>
              <a:buChar char="Ø"/>
            </a:pPr>
            <a:r>
              <a:rPr lang="nl-NL" sz="2400" dirty="0"/>
              <a:t>Het type links is een mechanische vario met </a:t>
            </a:r>
            <a:r>
              <a:rPr lang="nl-NL" sz="2400" dirty="0" err="1"/>
              <a:t>McCready</a:t>
            </a:r>
            <a:r>
              <a:rPr lang="nl-NL" sz="2400" dirty="0"/>
              <a:t> ring. </a:t>
            </a:r>
          </a:p>
          <a:p>
            <a:pPr marL="342900" indent="-342900">
              <a:buClr>
                <a:srgbClr val="FF0000"/>
              </a:buClr>
              <a:buFont typeface="Wingdings" pitchFamily="2" charset="2"/>
              <a:buChar char="Ø"/>
            </a:pPr>
            <a:r>
              <a:rPr lang="nl-NL" sz="2400" dirty="0"/>
              <a:t>Het type rechts is een elektronische vario met akoestisch signaal. </a:t>
            </a:r>
          </a:p>
        </p:txBody>
      </p:sp>
    </p:spTree>
    <p:extLst>
      <p:ext uri="{BB962C8B-B14F-4D97-AF65-F5344CB8AC3E}">
        <p14:creationId xmlns:p14="http://schemas.microsoft.com/office/powerpoint/2010/main" val="2460716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pic>
        <p:nvPicPr>
          <p:cNvPr id="2" name="Afbeelding 1">
            <a:extLst>
              <a:ext uri="{FF2B5EF4-FFF2-40B4-BE49-F238E27FC236}">
                <a16:creationId xmlns:a16="http://schemas.microsoft.com/office/drawing/2014/main" id="{FDF843ED-AD44-A54C-8769-E2D7215EFDBD}"/>
              </a:ext>
            </a:extLst>
          </p:cNvPr>
          <p:cNvPicPr>
            <a:picLocks noChangeAspect="1"/>
          </p:cNvPicPr>
          <p:nvPr/>
        </p:nvPicPr>
        <p:blipFill>
          <a:blip r:embed="rId4"/>
          <a:stretch>
            <a:fillRect/>
          </a:stretch>
        </p:blipFill>
        <p:spPr>
          <a:xfrm>
            <a:off x="179512" y="743971"/>
            <a:ext cx="3046197" cy="3025889"/>
          </a:xfrm>
          <a:prstGeom prst="rect">
            <a:avLst/>
          </a:prstGeom>
        </p:spPr>
      </p:pic>
      <p:sp>
        <p:nvSpPr>
          <p:cNvPr id="3" name="Tekstvak 2">
            <a:extLst>
              <a:ext uri="{FF2B5EF4-FFF2-40B4-BE49-F238E27FC236}">
                <a16:creationId xmlns:a16="http://schemas.microsoft.com/office/drawing/2014/main" id="{883B00E9-26A2-7140-84E4-87FC3DD13794}"/>
              </a:ext>
            </a:extLst>
          </p:cNvPr>
          <p:cNvSpPr txBox="1"/>
          <p:nvPr/>
        </p:nvSpPr>
        <p:spPr>
          <a:xfrm>
            <a:off x="3275856" y="692696"/>
            <a:ext cx="5868144" cy="6001643"/>
          </a:xfrm>
          <a:prstGeom prst="rect">
            <a:avLst/>
          </a:prstGeom>
          <a:noFill/>
        </p:spPr>
        <p:txBody>
          <a:bodyPr wrap="square" rtlCol="0">
            <a:spAutoFit/>
          </a:bodyPr>
          <a:lstStyle/>
          <a:p>
            <a:pPr>
              <a:buClr>
                <a:srgbClr val="FF0000"/>
              </a:buClr>
            </a:pPr>
            <a:r>
              <a:rPr lang="nl-NL" sz="2400" dirty="0"/>
              <a:t>Het</a:t>
            </a:r>
            <a:r>
              <a:rPr lang="nl-NL" sz="2400" b="1" dirty="0"/>
              <a:t> </a:t>
            </a:r>
            <a:r>
              <a:rPr lang="nl-NL" sz="2400" b="1" dirty="0">
                <a:solidFill>
                  <a:srgbClr val="FF0000"/>
                </a:solidFill>
              </a:rPr>
              <a:t>kompas</a:t>
            </a:r>
            <a:r>
              <a:rPr lang="nl-NL" sz="2400" dirty="0"/>
              <a:t> toont je koers door de lucht</a:t>
            </a:r>
          </a:p>
          <a:p>
            <a:pPr marL="342900" indent="-342900">
              <a:buClr>
                <a:srgbClr val="FF0000"/>
              </a:buClr>
              <a:buFont typeface="Wingdings" pitchFamily="2" charset="2"/>
              <a:buChar char="Ø"/>
            </a:pPr>
            <a:r>
              <a:rPr lang="nl-NL" sz="2400" dirty="0"/>
              <a:t>360° of 0° is noord,</a:t>
            </a:r>
          </a:p>
          <a:p>
            <a:pPr marL="342900" indent="-342900">
              <a:buClr>
                <a:srgbClr val="FF0000"/>
              </a:buClr>
              <a:buFont typeface="Wingdings" pitchFamily="2" charset="2"/>
              <a:buChar char="Ø"/>
            </a:pPr>
            <a:r>
              <a:rPr lang="nl-NL" sz="2400" dirty="0"/>
              <a:t>90° is oost,</a:t>
            </a:r>
          </a:p>
          <a:p>
            <a:pPr marL="342900" indent="-342900">
              <a:buClr>
                <a:srgbClr val="FF0000"/>
              </a:buClr>
              <a:buFont typeface="Wingdings" pitchFamily="2" charset="2"/>
              <a:buChar char="Ø"/>
            </a:pPr>
            <a:r>
              <a:rPr lang="nl-NL" sz="2400" dirty="0"/>
              <a:t>180° is zuid en</a:t>
            </a:r>
          </a:p>
          <a:p>
            <a:pPr marL="342900" indent="-342900">
              <a:buClr>
                <a:srgbClr val="FF0000"/>
              </a:buClr>
              <a:buFont typeface="Wingdings" pitchFamily="2" charset="2"/>
              <a:buChar char="Ø"/>
            </a:pPr>
            <a:r>
              <a:rPr lang="nl-NL" sz="2400" dirty="0"/>
              <a:t>270° is west.</a:t>
            </a:r>
          </a:p>
          <a:p>
            <a:pPr>
              <a:buClr>
                <a:srgbClr val="FF0000"/>
              </a:buClr>
            </a:pPr>
            <a:r>
              <a:rPr lang="nl-NL" sz="2400" dirty="0"/>
              <a:t>Dit kompas toont een koers van 284°.</a:t>
            </a:r>
          </a:p>
          <a:p>
            <a:pPr>
              <a:buClr>
                <a:srgbClr val="FF0000"/>
              </a:buClr>
            </a:pPr>
            <a:endParaRPr lang="nl-NL" sz="2400" dirty="0"/>
          </a:p>
          <a:p>
            <a:pPr>
              <a:buClr>
                <a:srgbClr val="FF0000"/>
              </a:buClr>
            </a:pPr>
            <a:endParaRPr lang="nl-NL" sz="2400" dirty="0"/>
          </a:p>
          <a:p>
            <a:pPr>
              <a:buClr>
                <a:srgbClr val="FF0000"/>
              </a:buClr>
            </a:pPr>
            <a:endParaRPr lang="nl-NL" sz="2400" dirty="0"/>
          </a:p>
          <a:p>
            <a:pPr marL="342900" indent="-342900">
              <a:buClr>
                <a:srgbClr val="FF0000"/>
              </a:buClr>
              <a:buFont typeface="Wingdings" pitchFamily="2" charset="2"/>
              <a:buChar char="Ø"/>
            </a:pPr>
            <a:r>
              <a:rPr lang="nl-NL" sz="2400" dirty="0"/>
              <a:t>De</a:t>
            </a:r>
            <a:r>
              <a:rPr lang="nl-NL" sz="2400" b="1" dirty="0"/>
              <a:t> </a:t>
            </a:r>
            <a:r>
              <a:rPr lang="nl-NL" sz="2400" b="1" dirty="0">
                <a:solidFill>
                  <a:srgbClr val="FF0000"/>
                </a:solidFill>
              </a:rPr>
              <a:t>radio</a:t>
            </a:r>
            <a:r>
              <a:rPr lang="nl-NL" sz="2400" b="1" dirty="0"/>
              <a:t> </a:t>
            </a:r>
            <a:r>
              <a:rPr lang="nl-NL" sz="2400" dirty="0"/>
              <a:t>gebruik je voor communicatie met het vliegveld en met andere vliegtuigen. Hij staat altijd afgesteld op een afgesproken frequentie. </a:t>
            </a:r>
          </a:p>
          <a:p>
            <a:pPr marL="342900" indent="-342900">
              <a:buClr>
                <a:srgbClr val="FF0000"/>
              </a:buClr>
              <a:buFont typeface="Wingdings" pitchFamily="2" charset="2"/>
              <a:buChar char="Ø"/>
            </a:pPr>
            <a:r>
              <a:rPr lang="nl-NL" sz="2400" dirty="0"/>
              <a:t>Bovenop de stuurknuppel  bevindt zich de zendknop. Zodra deze ingedrukt wordt, werkt de microfoon.</a:t>
            </a:r>
          </a:p>
        </p:txBody>
      </p:sp>
      <p:pic>
        <p:nvPicPr>
          <p:cNvPr id="4" name="Afbeelding 3">
            <a:extLst>
              <a:ext uri="{FF2B5EF4-FFF2-40B4-BE49-F238E27FC236}">
                <a16:creationId xmlns:a16="http://schemas.microsoft.com/office/drawing/2014/main" id="{7E62BE82-28DD-534A-AF4D-C39E875707F3}"/>
              </a:ext>
            </a:extLst>
          </p:cNvPr>
          <p:cNvPicPr>
            <a:picLocks noChangeAspect="1"/>
          </p:cNvPicPr>
          <p:nvPr/>
        </p:nvPicPr>
        <p:blipFill>
          <a:blip r:embed="rId5"/>
          <a:stretch>
            <a:fillRect/>
          </a:stretch>
        </p:blipFill>
        <p:spPr>
          <a:xfrm>
            <a:off x="179511" y="3737353"/>
            <a:ext cx="3046197" cy="3082375"/>
          </a:xfrm>
          <a:prstGeom prst="rect">
            <a:avLst/>
          </a:prstGeom>
        </p:spPr>
      </p:pic>
    </p:spTree>
    <p:extLst>
      <p:ext uri="{BB962C8B-B14F-4D97-AF65-F5344CB8AC3E}">
        <p14:creationId xmlns:p14="http://schemas.microsoft.com/office/powerpoint/2010/main" val="386266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pic>
        <p:nvPicPr>
          <p:cNvPr id="2" name="Afbeelding 1">
            <a:extLst>
              <a:ext uri="{FF2B5EF4-FFF2-40B4-BE49-F238E27FC236}">
                <a16:creationId xmlns:a16="http://schemas.microsoft.com/office/drawing/2014/main" id="{E7B3747B-E1EA-1944-B677-1ABE3B73BFAC}"/>
              </a:ext>
            </a:extLst>
          </p:cNvPr>
          <p:cNvPicPr>
            <a:picLocks noChangeAspect="1"/>
          </p:cNvPicPr>
          <p:nvPr/>
        </p:nvPicPr>
        <p:blipFill>
          <a:blip r:embed="rId4"/>
          <a:stretch>
            <a:fillRect/>
          </a:stretch>
        </p:blipFill>
        <p:spPr>
          <a:xfrm>
            <a:off x="157784" y="908720"/>
            <a:ext cx="3622128" cy="3573014"/>
          </a:xfrm>
          <a:prstGeom prst="rect">
            <a:avLst/>
          </a:prstGeom>
        </p:spPr>
      </p:pic>
      <p:sp>
        <p:nvSpPr>
          <p:cNvPr id="3" name="Tekstvak 2">
            <a:extLst>
              <a:ext uri="{FF2B5EF4-FFF2-40B4-BE49-F238E27FC236}">
                <a16:creationId xmlns:a16="http://schemas.microsoft.com/office/drawing/2014/main" id="{A41D88CE-B966-9046-9EDB-5DDCD3314DFB}"/>
              </a:ext>
            </a:extLst>
          </p:cNvPr>
          <p:cNvSpPr txBox="1"/>
          <p:nvPr/>
        </p:nvSpPr>
        <p:spPr>
          <a:xfrm>
            <a:off x="3851920" y="758309"/>
            <a:ext cx="5184576" cy="6001643"/>
          </a:xfrm>
          <a:prstGeom prst="rect">
            <a:avLst/>
          </a:prstGeom>
          <a:noFill/>
        </p:spPr>
        <p:txBody>
          <a:bodyPr wrap="square" rtlCol="0">
            <a:spAutoFit/>
          </a:bodyPr>
          <a:lstStyle/>
          <a:p>
            <a:pPr marL="342900" indent="-342900">
              <a:buClr>
                <a:srgbClr val="FF0000"/>
              </a:buClr>
              <a:buFont typeface="Wingdings" pitchFamily="2" charset="2"/>
              <a:buChar char="Ø"/>
            </a:pPr>
            <a:r>
              <a:rPr lang="nl-NL" sz="2400" b="1" dirty="0"/>
              <a:t>De transponder</a:t>
            </a:r>
            <a:r>
              <a:rPr lang="nl-NL" sz="2400" dirty="0"/>
              <a:t> (17) die op ALT staat, zendt een code, zodat de luchtverkeersleiding of verkeersvlieg- tuigen de positie en hoogte van jouw vliegtuig kunnen vaststellen. </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Voor zweefvliegvluchten wordt de transponder meestal op transpondercode 7000 gezet. </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Met de </a:t>
            </a:r>
            <a:r>
              <a:rPr lang="nl-NL" sz="2400" dirty="0" err="1"/>
              <a:t>linkerknop</a:t>
            </a:r>
            <a:r>
              <a:rPr lang="nl-NL" sz="2400" dirty="0"/>
              <a:t> kun je de transponder op bijvoorbeeld SBY (</a:t>
            </a:r>
            <a:r>
              <a:rPr lang="nl-NL" sz="2400" dirty="0" err="1"/>
              <a:t>standby</a:t>
            </a:r>
            <a:r>
              <a:rPr lang="nl-NL" sz="2400" dirty="0"/>
              <a:t>) of ALT zetten. </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Voor de start (of na de lierstart) dien je de transponder op ALT te zetten. </a:t>
            </a:r>
          </a:p>
        </p:txBody>
      </p:sp>
    </p:spTree>
    <p:extLst>
      <p:ext uri="{BB962C8B-B14F-4D97-AF65-F5344CB8AC3E}">
        <p14:creationId xmlns:p14="http://schemas.microsoft.com/office/powerpoint/2010/main" val="2357552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pic>
        <p:nvPicPr>
          <p:cNvPr id="2" name="Afbeelding 1">
            <a:extLst>
              <a:ext uri="{FF2B5EF4-FFF2-40B4-BE49-F238E27FC236}">
                <a16:creationId xmlns:a16="http://schemas.microsoft.com/office/drawing/2014/main" id="{00AB2F3B-224C-2E43-91B7-0AC4B701E52A}"/>
              </a:ext>
            </a:extLst>
          </p:cNvPr>
          <p:cNvPicPr>
            <a:picLocks noChangeAspect="1"/>
          </p:cNvPicPr>
          <p:nvPr/>
        </p:nvPicPr>
        <p:blipFill>
          <a:blip r:embed="rId4"/>
          <a:stretch>
            <a:fillRect/>
          </a:stretch>
        </p:blipFill>
        <p:spPr>
          <a:xfrm>
            <a:off x="107504" y="776025"/>
            <a:ext cx="3168352" cy="3884047"/>
          </a:xfrm>
          <a:prstGeom prst="rect">
            <a:avLst/>
          </a:prstGeom>
        </p:spPr>
      </p:pic>
      <p:pic>
        <p:nvPicPr>
          <p:cNvPr id="3" name="Afbeelding 2">
            <a:extLst>
              <a:ext uri="{FF2B5EF4-FFF2-40B4-BE49-F238E27FC236}">
                <a16:creationId xmlns:a16="http://schemas.microsoft.com/office/drawing/2014/main" id="{96F84EF4-0300-CF47-9236-3A19D06AED45}"/>
              </a:ext>
            </a:extLst>
          </p:cNvPr>
          <p:cNvPicPr>
            <a:picLocks noChangeAspect="1"/>
          </p:cNvPicPr>
          <p:nvPr/>
        </p:nvPicPr>
        <p:blipFill>
          <a:blip r:embed="rId5"/>
          <a:stretch>
            <a:fillRect/>
          </a:stretch>
        </p:blipFill>
        <p:spPr>
          <a:xfrm>
            <a:off x="72008" y="4978064"/>
            <a:ext cx="3203848" cy="1641611"/>
          </a:xfrm>
          <a:prstGeom prst="rect">
            <a:avLst/>
          </a:prstGeom>
        </p:spPr>
      </p:pic>
      <p:sp>
        <p:nvSpPr>
          <p:cNvPr id="6" name="Tekstvak 5">
            <a:extLst>
              <a:ext uri="{FF2B5EF4-FFF2-40B4-BE49-F238E27FC236}">
                <a16:creationId xmlns:a16="http://schemas.microsoft.com/office/drawing/2014/main" id="{A1882D3C-3001-AA41-8EB5-D24A9440DE15}"/>
              </a:ext>
            </a:extLst>
          </p:cNvPr>
          <p:cNvSpPr txBox="1"/>
          <p:nvPr/>
        </p:nvSpPr>
        <p:spPr>
          <a:xfrm>
            <a:off x="3419872" y="790895"/>
            <a:ext cx="5616624" cy="6001643"/>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Het</a:t>
            </a:r>
            <a:r>
              <a:rPr lang="nl-NL" sz="2400" b="1" dirty="0"/>
              <a:t> </a:t>
            </a:r>
            <a:r>
              <a:rPr lang="nl-NL" sz="2400" b="1" dirty="0">
                <a:solidFill>
                  <a:srgbClr val="FF0000"/>
                </a:solidFill>
              </a:rPr>
              <a:t>piefje</a:t>
            </a:r>
            <a:r>
              <a:rPr lang="nl-NL" sz="2400" dirty="0"/>
              <a:t> geeft aan of het vliegtuig met de neus precies in de luchtstroming - of schuin (slippend) - met de neus naar links of rechts - door de lucht vliegt.</a:t>
            </a:r>
          </a:p>
          <a:p>
            <a:pPr marL="342900" indent="-342900">
              <a:buClr>
                <a:srgbClr val="FF0000"/>
              </a:buClr>
              <a:buFont typeface="Wingdings" pitchFamily="2" charset="2"/>
              <a:buChar char="Ø"/>
            </a:pPr>
            <a:r>
              <a:rPr lang="nl-NL" sz="2400" dirty="0"/>
              <a:t>Als het vliegtuig recht door de lucht beweegt, is de weerstand het minst waardoor zo weinig mogelijk hoogte verloren wordt</a:t>
            </a:r>
            <a:r>
              <a:rPr lang="nl-NL" sz="2400"/>
              <a:t>. </a:t>
            </a:r>
          </a:p>
          <a:p>
            <a:pPr>
              <a:buClr>
                <a:srgbClr val="FF0000"/>
              </a:buClr>
            </a:pPr>
            <a:endParaRPr lang="nl-NL" sz="2400" dirty="0"/>
          </a:p>
          <a:p>
            <a:pPr marL="342900" indent="-342900">
              <a:buClr>
                <a:srgbClr val="FF0000"/>
              </a:buClr>
              <a:buFont typeface="Wingdings" pitchFamily="2" charset="2"/>
              <a:buChar char="Ø"/>
            </a:pPr>
            <a:r>
              <a:rPr lang="nl-NL" sz="2400" dirty="0"/>
              <a:t>Een</a:t>
            </a:r>
            <a:r>
              <a:rPr lang="nl-NL" sz="2400" b="1" dirty="0"/>
              <a:t> </a:t>
            </a:r>
            <a:r>
              <a:rPr lang="nl-NL" sz="2400" b="1" dirty="0">
                <a:solidFill>
                  <a:srgbClr val="FF0000"/>
                </a:solidFill>
              </a:rPr>
              <a:t>FLARM</a:t>
            </a:r>
            <a:r>
              <a:rPr lang="nl-NL" sz="2400" dirty="0"/>
              <a:t> is een </a:t>
            </a:r>
            <a:r>
              <a:rPr lang="nl-NL" sz="2400" dirty="0" err="1"/>
              <a:t>waarschuwings-systeem</a:t>
            </a:r>
            <a:r>
              <a:rPr lang="nl-NL" sz="2400" dirty="0"/>
              <a:t> met licht en geluid. Hij bestaat uit een ontvanger, waarmee de positie van andere vliegtuigen met een FLARM wordt weergegeven en een zender die andere FLARM-ontvangers jouw positie weergeeft. </a:t>
            </a:r>
          </a:p>
        </p:txBody>
      </p:sp>
    </p:spTree>
    <p:extLst>
      <p:ext uri="{BB962C8B-B14F-4D97-AF65-F5344CB8AC3E}">
        <p14:creationId xmlns:p14="http://schemas.microsoft.com/office/powerpoint/2010/main" val="95719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pic>
        <p:nvPicPr>
          <p:cNvPr id="3" name="Afbeelding 2">
            <a:extLst>
              <a:ext uri="{FF2B5EF4-FFF2-40B4-BE49-F238E27FC236}">
                <a16:creationId xmlns:a16="http://schemas.microsoft.com/office/drawing/2014/main" id="{8D255DCC-5033-B045-A830-88749CCA2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764704"/>
            <a:ext cx="8246321" cy="5954099"/>
          </a:xfrm>
          <a:prstGeom prst="rect">
            <a:avLst/>
          </a:prstGeom>
        </p:spPr>
      </p:pic>
    </p:spTree>
    <p:extLst>
      <p:ext uri="{BB962C8B-B14F-4D97-AF65-F5344CB8AC3E}">
        <p14:creationId xmlns:p14="http://schemas.microsoft.com/office/powerpoint/2010/main" val="2206540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622579" y="1675525"/>
            <a:ext cx="4391918" cy="5078313"/>
          </a:xfrm>
          <a:prstGeom prst="rect">
            <a:avLst/>
          </a:prstGeom>
          <a:noFill/>
          <a:ln w="9525">
            <a:noFill/>
            <a:miter lim="800000"/>
            <a:headEnd/>
            <a:tailEnd/>
          </a:ln>
        </p:spPr>
        <p:txBody>
          <a:bodyPr wrap="square">
            <a:spAutoFit/>
          </a:bodyPr>
          <a:lstStyle/>
          <a:p>
            <a:pPr marL="342900" indent="-342900">
              <a:buClr>
                <a:srgbClr val="FF0000"/>
              </a:buClr>
              <a:buFont typeface="Wingdings" pitchFamily="2" charset="2"/>
              <a:buChar char="Ø"/>
            </a:pPr>
            <a:r>
              <a:rPr lang="nl-NL" sz="2400" dirty="0"/>
              <a:t>Plank 1 ondervindt alleen weerstand</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Plank 2 heeft een invalshoek en ondervindt lift en weerstand</a:t>
            </a:r>
          </a:p>
          <a:p>
            <a:pPr marL="342900" indent="-342900">
              <a:buClr>
                <a:srgbClr val="FF0000"/>
              </a:buClr>
              <a:buFont typeface="Wingdings" pitchFamily="2" charset="2"/>
              <a:buChar char="Ø"/>
            </a:pPr>
            <a:endParaRPr lang="nl-NL" sz="2400" dirty="0"/>
          </a:p>
          <a:p>
            <a:pPr>
              <a:buClr>
                <a:srgbClr val="FF0000"/>
              </a:buClr>
            </a:pPr>
            <a:endParaRPr lang="nl-NL" sz="2400" dirty="0"/>
          </a:p>
          <a:p>
            <a:pPr marL="342900" indent="-342900">
              <a:buClr>
                <a:srgbClr val="FF0000"/>
              </a:buClr>
              <a:buFont typeface="Wingdings" pitchFamily="2" charset="2"/>
              <a:buChar char="Ø"/>
            </a:pPr>
            <a:r>
              <a:rPr lang="nl-NL" sz="2400" dirty="0"/>
              <a:t>Onderaan zie je de vleugelvorm. Meer lift en minder weerstand</a:t>
            </a:r>
          </a:p>
          <a:p>
            <a:endParaRPr lang="nl-NL" dirty="0"/>
          </a:p>
          <a:p>
            <a:endParaRPr lang="nl-NL" dirty="0"/>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2554556" y="67581"/>
            <a:ext cx="4034887" cy="584775"/>
          </a:xfrm>
          <a:prstGeom prst="rect">
            <a:avLst/>
          </a:prstGeom>
          <a:noFill/>
        </p:spPr>
        <p:txBody>
          <a:bodyPr wrap="none" rtlCol="0">
            <a:spAutoFit/>
          </a:bodyPr>
          <a:lstStyle/>
          <a:p>
            <a:r>
              <a:rPr lang="nl-NL" sz="3200" dirty="0">
                <a:solidFill>
                  <a:schemeClr val="bg1"/>
                </a:solidFill>
              </a:rPr>
              <a:t>2. EEN BEETJE THEORIE</a:t>
            </a:r>
          </a:p>
        </p:txBody>
      </p:sp>
      <p:sp>
        <p:nvSpPr>
          <p:cNvPr id="2" name="Tekstvak 1">
            <a:extLst>
              <a:ext uri="{FF2B5EF4-FFF2-40B4-BE49-F238E27FC236}">
                <a16:creationId xmlns:a16="http://schemas.microsoft.com/office/drawing/2014/main" id="{AC9A0E78-C02B-6D45-A48A-7122868FD433}"/>
              </a:ext>
            </a:extLst>
          </p:cNvPr>
          <p:cNvSpPr txBox="1"/>
          <p:nvPr/>
        </p:nvSpPr>
        <p:spPr>
          <a:xfrm>
            <a:off x="4622578" y="804733"/>
            <a:ext cx="4327527" cy="830997"/>
          </a:xfrm>
          <a:prstGeom prst="rect">
            <a:avLst/>
          </a:prstGeom>
          <a:solidFill>
            <a:schemeClr val="accent1"/>
          </a:solidFill>
        </p:spPr>
        <p:txBody>
          <a:bodyPr wrap="square" rtlCol="0">
            <a:spAutoFit/>
          </a:bodyPr>
          <a:lstStyle/>
          <a:p>
            <a:r>
              <a:rPr lang="nl-NL" sz="2400" dirty="0">
                <a:solidFill>
                  <a:schemeClr val="bg1"/>
                </a:solidFill>
              </a:rPr>
              <a:t>Hoe kan het dat een vliegtuig vliegt? </a:t>
            </a:r>
          </a:p>
        </p:txBody>
      </p:sp>
      <p:pic>
        <p:nvPicPr>
          <p:cNvPr id="3" name="Afbeelding 2">
            <a:extLst>
              <a:ext uri="{FF2B5EF4-FFF2-40B4-BE49-F238E27FC236}">
                <a16:creationId xmlns:a16="http://schemas.microsoft.com/office/drawing/2014/main" id="{350CBCE1-FAF8-8146-B145-EE37A9B2C640}"/>
              </a:ext>
            </a:extLst>
          </p:cNvPr>
          <p:cNvPicPr>
            <a:picLocks noChangeAspect="1"/>
          </p:cNvPicPr>
          <p:nvPr/>
        </p:nvPicPr>
        <p:blipFill>
          <a:blip r:embed="rId4"/>
          <a:stretch>
            <a:fillRect/>
          </a:stretch>
        </p:blipFill>
        <p:spPr>
          <a:xfrm>
            <a:off x="129503" y="776975"/>
            <a:ext cx="4327528" cy="2084426"/>
          </a:xfrm>
          <a:prstGeom prst="rect">
            <a:avLst/>
          </a:prstGeom>
        </p:spPr>
      </p:pic>
      <p:pic>
        <p:nvPicPr>
          <p:cNvPr id="4" name="Afbeelding 3">
            <a:extLst>
              <a:ext uri="{FF2B5EF4-FFF2-40B4-BE49-F238E27FC236}">
                <a16:creationId xmlns:a16="http://schemas.microsoft.com/office/drawing/2014/main" id="{84C0CC56-3915-394B-8C41-07D79571FB83}"/>
              </a:ext>
            </a:extLst>
          </p:cNvPr>
          <p:cNvPicPr>
            <a:picLocks noChangeAspect="1"/>
          </p:cNvPicPr>
          <p:nvPr/>
        </p:nvPicPr>
        <p:blipFill>
          <a:blip r:embed="rId5"/>
          <a:stretch>
            <a:fillRect/>
          </a:stretch>
        </p:blipFill>
        <p:spPr>
          <a:xfrm>
            <a:off x="84538" y="2495529"/>
            <a:ext cx="4327528" cy="2351290"/>
          </a:xfrm>
          <a:prstGeom prst="rect">
            <a:avLst/>
          </a:prstGeom>
        </p:spPr>
      </p:pic>
      <p:pic>
        <p:nvPicPr>
          <p:cNvPr id="5" name="Afbeelding 4">
            <a:extLst>
              <a:ext uri="{FF2B5EF4-FFF2-40B4-BE49-F238E27FC236}">
                <a16:creationId xmlns:a16="http://schemas.microsoft.com/office/drawing/2014/main" id="{B1B30C88-0490-CE43-B7A5-9E20B11D7982}"/>
              </a:ext>
            </a:extLst>
          </p:cNvPr>
          <p:cNvPicPr>
            <a:picLocks noChangeAspect="1"/>
          </p:cNvPicPr>
          <p:nvPr/>
        </p:nvPicPr>
        <p:blipFill>
          <a:blip r:embed="rId6"/>
          <a:stretch>
            <a:fillRect/>
          </a:stretch>
        </p:blipFill>
        <p:spPr>
          <a:xfrm>
            <a:off x="77787" y="4717791"/>
            <a:ext cx="4388264" cy="2084426"/>
          </a:xfrm>
          <a:prstGeom prst="rect">
            <a:avLst/>
          </a:prstGeom>
        </p:spPr>
      </p:pic>
    </p:spTree>
    <p:extLst>
      <p:ext uri="{BB962C8B-B14F-4D97-AF65-F5344CB8AC3E}">
        <p14:creationId xmlns:p14="http://schemas.microsoft.com/office/powerpoint/2010/main" val="1314072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2554556" y="67581"/>
            <a:ext cx="4034887" cy="584775"/>
          </a:xfrm>
          <a:prstGeom prst="rect">
            <a:avLst/>
          </a:prstGeom>
          <a:noFill/>
        </p:spPr>
        <p:txBody>
          <a:bodyPr wrap="none" rtlCol="0">
            <a:spAutoFit/>
          </a:bodyPr>
          <a:lstStyle/>
          <a:p>
            <a:r>
              <a:rPr lang="nl-NL" sz="3200" dirty="0">
                <a:solidFill>
                  <a:schemeClr val="bg1"/>
                </a:solidFill>
              </a:rPr>
              <a:t>2. EEN BEETJE THEORIE</a:t>
            </a:r>
          </a:p>
        </p:txBody>
      </p:sp>
      <p:pic>
        <p:nvPicPr>
          <p:cNvPr id="2" name="Afbeelding 1">
            <a:extLst>
              <a:ext uri="{FF2B5EF4-FFF2-40B4-BE49-F238E27FC236}">
                <a16:creationId xmlns:a16="http://schemas.microsoft.com/office/drawing/2014/main" id="{037D560F-268F-8445-8FF4-A023F6CE1970}"/>
              </a:ext>
            </a:extLst>
          </p:cNvPr>
          <p:cNvPicPr>
            <a:picLocks noChangeAspect="1"/>
          </p:cNvPicPr>
          <p:nvPr/>
        </p:nvPicPr>
        <p:blipFill>
          <a:blip r:embed="rId4"/>
          <a:stretch>
            <a:fillRect/>
          </a:stretch>
        </p:blipFill>
        <p:spPr>
          <a:xfrm>
            <a:off x="79406" y="840703"/>
            <a:ext cx="5428698" cy="3085310"/>
          </a:xfrm>
          <a:prstGeom prst="rect">
            <a:avLst/>
          </a:prstGeom>
        </p:spPr>
      </p:pic>
      <p:pic>
        <p:nvPicPr>
          <p:cNvPr id="3" name="Afbeelding 2">
            <a:extLst>
              <a:ext uri="{FF2B5EF4-FFF2-40B4-BE49-F238E27FC236}">
                <a16:creationId xmlns:a16="http://schemas.microsoft.com/office/drawing/2014/main" id="{4831B13D-B294-2142-83CE-2247A94495AC}"/>
              </a:ext>
            </a:extLst>
          </p:cNvPr>
          <p:cNvPicPr>
            <a:picLocks noChangeAspect="1"/>
          </p:cNvPicPr>
          <p:nvPr/>
        </p:nvPicPr>
        <p:blipFill>
          <a:blip r:embed="rId5"/>
          <a:stretch>
            <a:fillRect/>
          </a:stretch>
        </p:blipFill>
        <p:spPr>
          <a:xfrm>
            <a:off x="79405" y="4211787"/>
            <a:ext cx="5428699" cy="2578632"/>
          </a:xfrm>
          <a:prstGeom prst="rect">
            <a:avLst/>
          </a:prstGeom>
        </p:spPr>
      </p:pic>
      <p:sp>
        <p:nvSpPr>
          <p:cNvPr id="4" name="Tekstvak 3">
            <a:extLst>
              <a:ext uri="{FF2B5EF4-FFF2-40B4-BE49-F238E27FC236}">
                <a16:creationId xmlns:a16="http://schemas.microsoft.com/office/drawing/2014/main" id="{4179DEB5-7791-6B47-B76A-4F12DCE3F22D}"/>
              </a:ext>
            </a:extLst>
          </p:cNvPr>
          <p:cNvSpPr txBox="1"/>
          <p:nvPr/>
        </p:nvSpPr>
        <p:spPr>
          <a:xfrm>
            <a:off x="5652120" y="1005530"/>
            <a:ext cx="3320430" cy="5262979"/>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Bij het vergroten van de invalshoek neemt de weerstand en de lift toe.</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endParaRPr lang="nl-NL" sz="2400" dirty="0"/>
          </a:p>
          <a:p>
            <a:pPr>
              <a:buClr>
                <a:srgbClr val="FF0000"/>
              </a:buClr>
            </a:pPr>
            <a:endParaRPr lang="nl-NL" sz="2400" dirty="0"/>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Bij het bereiken van de kritische invalshoek neemt de lift sterk af en de weerstand neemt sterk </a:t>
            </a:r>
          </a:p>
        </p:txBody>
      </p:sp>
    </p:spTree>
    <p:extLst>
      <p:ext uri="{BB962C8B-B14F-4D97-AF65-F5344CB8AC3E}">
        <p14:creationId xmlns:p14="http://schemas.microsoft.com/office/powerpoint/2010/main" val="511694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2554556" y="67581"/>
            <a:ext cx="4034887" cy="584775"/>
          </a:xfrm>
          <a:prstGeom prst="rect">
            <a:avLst/>
          </a:prstGeom>
          <a:noFill/>
        </p:spPr>
        <p:txBody>
          <a:bodyPr wrap="none" rtlCol="0">
            <a:spAutoFit/>
          </a:bodyPr>
          <a:lstStyle/>
          <a:p>
            <a:r>
              <a:rPr lang="nl-NL" sz="3200" dirty="0">
                <a:solidFill>
                  <a:schemeClr val="bg1"/>
                </a:solidFill>
              </a:rPr>
              <a:t>2. EEN BEETJE THEORIE</a:t>
            </a:r>
          </a:p>
        </p:txBody>
      </p:sp>
      <p:sp>
        <p:nvSpPr>
          <p:cNvPr id="2" name="Tekstvak 1">
            <a:extLst>
              <a:ext uri="{FF2B5EF4-FFF2-40B4-BE49-F238E27FC236}">
                <a16:creationId xmlns:a16="http://schemas.microsoft.com/office/drawing/2014/main" id="{D568806E-9224-AF44-AF55-2F185DB23099}"/>
              </a:ext>
            </a:extLst>
          </p:cNvPr>
          <p:cNvSpPr txBox="1"/>
          <p:nvPr/>
        </p:nvSpPr>
        <p:spPr>
          <a:xfrm>
            <a:off x="107950" y="3811012"/>
            <a:ext cx="9144000" cy="3046988"/>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De lift (L) staat loodrecht op de luchtstroom en het gewicht (G) wijst  loodrecht naar beneden.</a:t>
            </a:r>
          </a:p>
          <a:p>
            <a:pPr marL="285750" indent="-285750">
              <a:buClr>
                <a:srgbClr val="FF0000"/>
              </a:buClr>
              <a:buFont typeface="Wingdings" pitchFamily="2" charset="2"/>
              <a:buChar char="Ø"/>
            </a:pPr>
            <a:r>
              <a:rPr lang="nl-NL" sz="2400" dirty="0"/>
              <a:t>W is de weerstand en die staat precies in het verlengde van de luchtstroom. </a:t>
            </a:r>
          </a:p>
          <a:p>
            <a:pPr marL="285750" indent="-285750">
              <a:buClr>
                <a:srgbClr val="FF0000"/>
              </a:buClr>
              <a:buFont typeface="Wingdings" pitchFamily="2" charset="2"/>
              <a:buChar char="Ø"/>
            </a:pPr>
            <a:r>
              <a:rPr lang="nl-NL" sz="2400" dirty="0"/>
              <a:t>Recht tegenover het gewicht staat R. R is het resultaat van de krachten L en W. </a:t>
            </a:r>
          </a:p>
          <a:p>
            <a:pPr marL="285750" indent="-285750">
              <a:buClr>
                <a:srgbClr val="FF0000"/>
              </a:buClr>
              <a:buFont typeface="Wingdings" pitchFamily="2" charset="2"/>
              <a:buChar char="Ø"/>
            </a:pPr>
            <a:r>
              <a:rPr lang="nl-NL" sz="2400" dirty="0"/>
              <a:t>R (de totale luchtkracht) maakt evenwicht met het gewicht van het vliegtuig. </a:t>
            </a:r>
          </a:p>
        </p:txBody>
      </p:sp>
      <p:pic>
        <p:nvPicPr>
          <p:cNvPr id="3" name="Afbeelding 2">
            <a:extLst>
              <a:ext uri="{FF2B5EF4-FFF2-40B4-BE49-F238E27FC236}">
                <a16:creationId xmlns:a16="http://schemas.microsoft.com/office/drawing/2014/main" id="{10B20F96-1CD7-D143-A9C5-6A7B0EE9D0EC}"/>
              </a:ext>
            </a:extLst>
          </p:cNvPr>
          <p:cNvPicPr>
            <a:picLocks noChangeAspect="1"/>
          </p:cNvPicPr>
          <p:nvPr/>
        </p:nvPicPr>
        <p:blipFill>
          <a:blip r:embed="rId4"/>
          <a:stretch>
            <a:fillRect/>
          </a:stretch>
        </p:blipFill>
        <p:spPr>
          <a:xfrm>
            <a:off x="2189242" y="742075"/>
            <a:ext cx="4981415" cy="3046965"/>
          </a:xfrm>
          <a:prstGeom prst="rect">
            <a:avLst/>
          </a:prstGeom>
        </p:spPr>
      </p:pic>
    </p:spTree>
    <p:extLst>
      <p:ext uri="{BB962C8B-B14F-4D97-AF65-F5344CB8AC3E}">
        <p14:creationId xmlns:p14="http://schemas.microsoft.com/office/powerpoint/2010/main" val="1992763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2554556" y="67581"/>
            <a:ext cx="4034887" cy="584775"/>
          </a:xfrm>
          <a:prstGeom prst="rect">
            <a:avLst/>
          </a:prstGeom>
          <a:noFill/>
        </p:spPr>
        <p:txBody>
          <a:bodyPr wrap="none" rtlCol="0">
            <a:spAutoFit/>
          </a:bodyPr>
          <a:lstStyle/>
          <a:p>
            <a:r>
              <a:rPr lang="nl-NL" sz="3200" dirty="0">
                <a:solidFill>
                  <a:schemeClr val="bg1"/>
                </a:solidFill>
              </a:rPr>
              <a:t>2. EEN BEETJE THEORIE</a:t>
            </a:r>
          </a:p>
        </p:txBody>
      </p:sp>
      <p:sp>
        <p:nvSpPr>
          <p:cNvPr id="2" name="Tekstvak 1">
            <a:extLst>
              <a:ext uri="{FF2B5EF4-FFF2-40B4-BE49-F238E27FC236}">
                <a16:creationId xmlns:a16="http://schemas.microsoft.com/office/drawing/2014/main" id="{D568806E-9224-AF44-AF55-2F185DB23099}"/>
              </a:ext>
            </a:extLst>
          </p:cNvPr>
          <p:cNvSpPr txBox="1"/>
          <p:nvPr/>
        </p:nvSpPr>
        <p:spPr>
          <a:xfrm>
            <a:off x="0" y="4452569"/>
            <a:ext cx="9144000" cy="2308324"/>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solidFill>
                  <a:srgbClr val="262626"/>
                </a:solidFill>
                <a:latin typeface="HelveticaNeue" panose="02000503000000020004" pitchFamily="2" charset="0"/>
              </a:rPr>
              <a:t>De grootte van de lift is in hoge mate afhankelijk van de vliegsnelheid en van de invalshoek. </a:t>
            </a:r>
          </a:p>
          <a:p>
            <a:pPr marL="285750" indent="-285750">
              <a:buClr>
                <a:srgbClr val="FF0000"/>
              </a:buClr>
              <a:buFont typeface="Wingdings" pitchFamily="2" charset="2"/>
              <a:buChar char="Ø"/>
            </a:pPr>
            <a:r>
              <a:rPr lang="nl-NL" sz="2400" dirty="0">
                <a:solidFill>
                  <a:srgbClr val="262626"/>
                </a:solidFill>
                <a:latin typeface="HelveticaNeue" panose="02000503000000020004" pitchFamily="2" charset="0"/>
              </a:rPr>
              <a:t>Vlieg je langzamer dan levert de snelheid een kleinere bijdrage aan de lift. Dan moet de invalshoek groter worden om meer lift te leveren en weer evenwicht te maken met het gewicht.</a:t>
            </a:r>
          </a:p>
          <a:p>
            <a:pPr marL="285750" indent="-285750">
              <a:buClr>
                <a:srgbClr val="FF0000"/>
              </a:buClr>
              <a:buFont typeface="Wingdings" pitchFamily="2" charset="2"/>
              <a:buChar char="Ø"/>
            </a:pPr>
            <a:r>
              <a:rPr lang="nl-NL" sz="2400" dirty="0">
                <a:solidFill>
                  <a:srgbClr val="262626"/>
                </a:solidFill>
                <a:latin typeface="HelveticaNeue" panose="02000503000000020004" pitchFamily="2" charset="0"/>
              </a:rPr>
              <a:t>Vlieg je sneller dan wordt de invalshoek kleiner.</a:t>
            </a:r>
          </a:p>
        </p:txBody>
      </p:sp>
      <p:pic>
        <p:nvPicPr>
          <p:cNvPr id="3" name="Afbeelding 2">
            <a:extLst>
              <a:ext uri="{FF2B5EF4-FFF2-40B4-BE49-F238E27FC236}">
                <a16:creationId xmlns:a16="http://schemas.microsoft.com/office/drawing/2014/main" id="{10B20F96-1CD7-D143-A9C5-6A7B0EE9D0EC}"/>
              </a:ext>
            </a:extLst>
          </p:cNvPr>
          <p:cNvPicPr>
            <a:picLocks noChangeAspect="1"/>
          </p:cNvPicPr>
          <p:nvPr/>
        </p:nvPicPr>
        <p:blipFill>
          <a:blip r:embed="rId4"/>
          <a:stretch>
            <a:fillRect/>
          </a:stretch>
        </p:blipFill>
        <p:spPr>
          <a:xfrm>
            <a:off x="1543380" y="741203"/>
            <a:ext cx="6057237" cy="3705008"/>
          </a:xfrm>
          <a:prstGeom prst="rect">
            <a:avLst/>
          </a:prstGeom>
        </p:spPr>
      </p:pic>
    </p:spTree>
    <p:extLst>
      <p:ext uri="{BB962C8B-B14F-4D97-AF65-F5344CB8AC3E}">
        <p14:creationId xmlns:p14="http://schemas.microsoft.com/office/powerpoint/2010/main" val="2115900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 name="Tekstvak 1"/>
          <p:cNvSpPr txBox="1"/>
          <p:nvPr/>
        </p:nvSpPr>
        <p:spPr>
          <a:xfrm>
            <a:off x="1867573" y="57307"/>
            <a:ext cx="5408853" cy="584775"/>
          </a:xfrm>
          <a:prstGeom prst="rect">
            <a:avLst/>
          </a:prstGeom>
          <a:noFill/>
        </p:spPr>
        <p:txBody>
          <a:bodyPr wrap="none" rtlCol="0">
            <a:spAutoFit/>
          </a:bodyPr>
          <a:lstStyle/>
          <a:p>
            <a:r>
              <a:rPr lang="nl-NL" sz="3200" dirty="0">
                <a:solidFill>
                  <a:schemeClr val="bg1"/>
                </a:solidFill>
              </a:rPr>
              <a:t>ELEMENTAIRE VLIEGOPLEIDING</a:t>
            </a:r>
          </a:p>
        </p:txBody>
      </p:sp>
      <p:sp>
        <p:nvSpPr>
          <p:cNvPr id="4" name="Tekstvak 3">
            <a:extLst>
              <a:ext uri="{FF2B5EF4-FFF2-40B4-BE49-F238E27FC236}">
                <a16:creationId xmlns:a16="http://schemas.microsoft.com/office/drawing/2014/main" id="{8D8A1DB8-0688-F94A-9782-CF40B50C1077}"/>
              </a:ext>
            </a:extLst>
          </p:cNvPr>
          <p:cNvSpPr txBox="1"/>
          <p:nvPr/>
        </p:nvSpPr>
        <p:spPr>
          <a:xfrm>
            <a:off x="5065676" y="728663"/>
            <a:ext cx="4078324" cy="5632311"/>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Dit is waar het allemaal om draait: thermiek! </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In een thermiekbel - een opstijgende kolom warme lucht, vaak onder een </a:t>
            </a:r>
            <a:r>
              <a:rPr lang="nl-NL" sz="2400" dirty="0" err="1"/>
              <a:t>cumulus-wolk</a:t>
            </a:r>
            <a:r>
              <a:rPr lang="nl-NL" sz="2400" dirty="0"/>
              <a:t> - kun je met een zweefvliegtuig al draaiend meestijgen tot onder de wolkenbasis. </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Van bel naar bel vliegend - van wolk naar wolk dus - kun je zo enorme afstanden afleggen.</a:t>
            </a:r>
          </a:p>
        </p:txBody>
      </p:sp>
      <p:pic>
        <p:nvPicPr>
          <p:cNvPr id="5" name="Afbeelding 4">
            <a:extLst>
              <a:ext uri="{FF2B5EF4-FFF2-40B4-BE49-F238E27FC236}">
                <a16:creationId xmlns:a16="http://schemas.microsoft.com/office/drawing/2014/main" id="{EF0712A1-3050-4599-2A23-4CE051A0920C}"/>
              </a:ext>
            </a:extLst>
          </p:cNvPr>
          <p:cNvPicPr>
            <a:picLocks noChangeAspect="1"/>
          </p:cNvPicPr>
          <p:nvPr/>
        </p:nvPicPr>
        <p:blipFill>
          <a:blip r:embed="rId4"/>
          <a:stretch>
            <a:fillRect/>
          </a:stretch>
        </p:blipFill>
        <p:spPr>
          <a:xfrm>
            <a:off x="75810" y="695117"/>
            <a:ext cx="4989866" cy="6134769"/>
          </a:xfrm>
          <a:prstGeom prst="rect">
            <a:avLst/>
          </a:prstGeom>
        </p:spPr>
      </p:pic>
    </p:spTree>
    <p:extLst>
      <p:ext uri="{BB962C8B-B14F-4D97-AF65-F5344CB8AC3E}">
        <p14:creationId xmlns:p14="http://schemas.microsoft.com/office/powerpoint/2010/main" val="1384040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BC940CEB-8D30-7B40-81B6-9BB78E99DD7C}"/>
              </a:ext>
            </a:extLst>
          </p:cNvPr>
          <p:cNvSpPr txBox="1"/>
          <p:nvPr/>
        </p:nvSpPr>
        <p:spPr>
          <a:xfrm>
            <a:off x="1610870" y="7806"/>
            <a:ext cx="7209602" cy="584775"/>
          </a:xfrm>
          <a:prstGeom prst="rect">
            <a:avLst/>
          </a:prstGeom>
          <a:noFill/>
        </p:spPr>
        <p:txBody>
          <a:bodyPr wrap="none" rtlCol="0">
            <a:spAutoFit/>
          </a:bodyPr>
          <a:lstStyle/>
          <a:p>
            <a:r>
              <a:rPr lang="nl-NL" sz="3200" dirty="0">
                <a:solidFill>
                  <a:schemeClr val="bg1"/>
                </a:solidFill>
              </a:rPr>
              <a:t>3. ZWEEFVLIEGEN IS MEER DAN TECHNIEK</a:t>
            </a:r>
          </a:p>
        </p:txBody>
      </p:sp>
      <p:sp>
        <p:nvSpPr>
          <p:cNvPr id="2" name="Tekstvak 1">
            <a:extLst>
              <a:ext uri="{FF2B5EF4-FFF2-40B4-BE49-F238E27FC236}">
                <a16:creationId xmlns:a16="http://schemas.microsoft.com/office/drawing/2014/main" id="{12E0D5F6-EF56-1744-A15D-526356A80468}"/>
              </a:ext>
            </a:extLst>
          </p:cNvPr>
          <p:cNvSpPr txBox="1"/>
          <p:nvPr/>
        </p:nvSpPr>
        <p:spPr>
          <a:xfrm>
            <a:off x="107504" y="3734208"/>
            <a:ext cx="9036496" cy="3046988"/>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Tijdens de lessen bouw je geleidelijk je vliegvaardigheid op.</a:t>
            </a:r>
          </a:p>
          <a:p>
            <a:pPr marL="342900" indent="-342900">
              <a:buClr>
                <a:srgbClr val="FF0000"/>
              </a:buClr>
              <a:buFont typeface="Wingdings" pitchFamily="2" charset="2"/>
              <a:buChar char="Ø"/>
            </a:pPr>
            <a:r>
              <a:rPr lang="nl-NL" sz="2400" dirty="0"/>
              <a:t>Kijk op een vliegdag hoe anderen starten en landen. </a:t>
            </a:r>
          </a:p>
          <a:p>
            <a:pPr marL="342900" indent="-342900">
              <a:buClr>
                <a:srgbClr val="FF0000"/>
              </a:buClr>
              <a:buFont typeface="Wingdings" pitchFamily="2" charset="2"/>
              <a:buChar char="Ø"/>
            </a:pPr>
            <a:r>
              <a:rPr lang="nl-NL" sz="2400" dirty="0"/>
              <a:t>Vraag tijdig een briefing en ga als dat kan ruim voor de start in de kist zitten. Zorg dat je lekker zit, doe de cockpitcheck alvast een keer en stel je in gedachten elke fase van de start, de vlucht, het circuit vliegen en final voor.</a:t>
            </a:r>
          </a:p>
          <a:p>
            <a:pPr marL="342900" indent="-342900">
              <a:buClr>
                <a:srgbClr val="FF0000"/>
              </a:buClr>
              <a:buFont typeface="Wingdings" pitchFamily="2" charset="2"/>
              <a:buChar char="Ø"/>
            </a:pPr>
            <a:r>
              <a:rPr lang="nl-NL" sz="2400" dirty="0"/>
              <a:t>Leren vliegen is een proces van vallen en opstaan en als je 50 bent, leer je het meestal lang zo snel niet als een scholier van 15.</a:t>
            </a:r>
          </a:p>
        </p:txBody>
      </p:sp>
      <p:pic>
        <p:nvPicPr>
          <p:cNvPr id="3" name="Afbeelding 2">
            <a:extLst>
              <a:ext uri="{FF2B5EF4-FFF2-40B4-BE49-F238E27FC236}">
                <a16:creationId xmlns:a16="http://schemas.microsoft.com/office/drawing/2014/main" id="{D8FD03C2-A0AD-AD42-A12A-43B3B0A5DB0C}"/>
              </a:ext>
            </a:extLst>
          </p:cNvPr>
          <p:cNvPicPr>
            <a:picLocks noChangeAspect="1"/>
          </p:cNvPicPr>
          <p:nvPr/>
        </p:nvPicPr>
        <p:blipFill rotWithShape="1">
          <a:blip r:embed="rId3"/>
          <a:srcRect b="18959"/>
          <a:stretch/>
        </p:blipFill>
        <p:spPr>
          <a:xfrm>
            <a:off x="1150876" y="720314"/>
            <a:ext cx="6445460" cy="2977381"/>
          </a:xfrm>
          <a:prstGeom prst="rect">
            <a:avLst/>
          </a:prstGeom>
        </p:spPr>
      </p:pic>
    </p:spTree>
    <p:extLst>
      <p:ext uri="{BB962C8B-B14F-4D97-AF65-F5344CB8AC3E}">
        <p14:creationId xmlns:p14="http://schemas.microsoft.com/office/powerpoint/2010/main" val="2152206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1606397" y="23500"/>
            <a:ext cx="6321731" cy="584775"/>
          </a:xfrm>
          <a:prstGeom prst="rect">
            <a:avLst/>
          </a:prstGeom>
          <a:noFill/>
        </p:spPr>
        <p:txBody>
          <a:bodyPr wrap="none" rtlCol="0">
            <a:spAutoFit/>
          </a:bodyPr>
          <a:lstStyle/>
          <a:p>
            <a:r>
              <a:rPr lang="nl-NL" sz="3200" dirty="0">
                <a:solidFill>
                  <a:schemeClr val="bg1"/>
                </a:solidFill>
              </a:rPr>
              <a:t>4.0 VEILIGHEIDSREGELS IN DE LUCHT</a:t>
            </a:r>
          </a:p>
        </p:txBody>
      </p:sp>
      <p:sp>
        <p:nvSpPr>
          <p:cNvPr id="2" name="Tekstvak 1">
            <a:extLst>
              <a:ext uri="{FF2B5EF4-FFF2-40B4-BE49-F238E27FC236}">
                <a16:creationId xmlns:a16="http://schemas.microsoft.com/office/drawing/2014/main" id="{157DD6E3-FB69-8647-A7A1-54CBF48B537B}"/>
              </a:ext>
            </a:extLst>
          </p:cNvPr>
          <p:cNvSpPr txBox="1"/>
          <p:nvPr/>
        </p:nvSpPr>
        <p:spPr>
          <a:xfrm>
            <a:off x="0" y="4408224"/>
            <a:ext cx="9140479" cy="2308324"/>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Uitkijken is veiligheidsregel nummer één. Je moet leren om alleen zo nu en dan even kort op de meters te kijken.</a:t>
            </a:r>
          </a:p>
          <a:p>
            <a:pPr marL="342900" indent="-342900">
              <a:buClr>
                <a:srgbClr val="FF0000"/>
              </a:buClr>
              <a:buFont typeface="Wingdings" pitchFamily="2" charset="2"/>
              <a:buChar char="Ø"/>
            </a:pPr>
            <a:r>
              <a:rPr lang="nl-NL" sz="2400" dirty="0"/>
              <a:t>Let vooral op vliegtuigen die op dezelfde hoogte vliegen en op je af komen. Wanneer het lijkt dat een vliegtuig niet horizontaal of verticaal beweegt, maar wel groter wordt, moet je zo snel mogelijk uitwijken. </a:t>
            </a:r>
          </a:p>
        </p:txBody>
      </p:sp>
      <p:pic>
        <p:nvPicPr>
          <p:cNvPr id="3" name="Afbeelding 2">
            <a:extLst>
              <a:ext uri="{FF2B5EF4-FFF2-40B4-BE49-F238E27FC236}">
                <a16:creationId xmlns:a16="http://schemas.microsoft.com/office/drawing/2014/main" id="{A31198AE-DC2F-5744-96EF-8273FF7FD9F3}"/>
              </a:ext>
            </a:extLst>
          </p:cNvPr>
          <p:cNvPicPr>
            <a:picLocks noChangeAspect="1"/>
          </p:cNvPicPr>
          <p:nvPr/>
        </p:nvPicPr>
        <p:blipFill>
          <a:blip r:embed="rId4"/>
          <a:stretch>
            <a:fillRect/>
          </a:stretch>
        </p:blipFill>
        <p:spPr>
          <a:xfrm>
            <a:off x="0" y="776026"/>
            <a:ext cx="9144000" cy="3525839"/>
          </a:xfrm>
          <a:prstGeom prst="rect">
            <a:avLst/>
          </a:prstGeom>
        </p:spPr>
      </p:pic>
    </p:spTree>
    <p:extLst>
      <p:ext uri="{BB962C8B-B14F-4D97-AF65-F5344CB8AC3E}">
        <p14:creationId xmlns:p14="http://schemas.microsoft.com/office/powerpoint/2010/main" val="110385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1606397" y="23500"/>
            <a:ext cx="6321731" cy="584775"/>
          </a:xfrm>
          <a:prstGeom prst="rect">
            <a:avLst/>
          </a:prstGeom>
          <a:noFill/>
        </p:spPr>
        <p:txBody>
          <a:bodyPr wrap="none" rtlCol="0">
            <a:spAutoFit/>
          </a:bodyPr>
          <a:lstStyle/>
          <a:p>
            <a:r>
              <a:rPr lang="nl-NL" sz="3200" dirty="0">
                <a:solidFill>
                  <a:schemeClr val="bg1"/>
                </a:solidFill>
              </a:rPr>
              <a:t>4.0 VEILIGHEIDSREGELS IN DE LUCHT</a:t>
            </a:r>
          </a:p>
        </p:txBody>
      </p:sp>
      <p:sp>
        <p:nvSpPr>
          <p:cNvPr id="2" name="Tekstvak 1">
            <a:extLst>
              <a:ext uri="{FF2B5EF4-FFF2-40B4-BE49-F238E27FC236}">
                <a16:creationId xmlns:a16="http://schemas.microsoft.com/office/drawing/2014/main" id="{58816708-DB3D-C541-AEB9-073E9E3B97EE}"/>
              </a:ext>
            </a:extLst>
          </p:cNvPr>
          <p:cNvSpPr txBox="1"/>
          <p:nvPr/>
        </p:nvSpPr>
        <p:spPr>
          <a:xfrm>
            <a:off x="179512" y="4199393"/>
            <a:ext cx="8793038" cy="2677656"/>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Ontwikkel een </a:t>
            </a:r>
            <a:r>
              <a:rPr lang="nl-NL" sz="2400" dirty="0">
                <a:solidFill>
                  <a:srgbClr val="FF0000"/>
                </a:solidFill>
              </a:rPr>
              <a:t>scanmethode</a:t>
            </a:r>
            <a:r>
              <a:rPr lang="nl-NL" sz="2400" dirty="0"/>
              <a:t> waarbij je in alle richtingen een paar tellen bewust kijkt. Na een blik op het instrumenten bord moeten je ogen eerst weer scherpstellen op oneindig. Richt daarom je blik eerst even op de grond. </a:t>
            </a:r>
          </a:p>
          <a:p>
            <a:pPr marL="342900" indent="-342900">
              <a:buClr>
                <a:srgbClr val="FF0000"/>
              </a:buClr>
              <a:buFont typeface="Wingdings" pitchFamily="2" charset="2"/>
              <a:buChar char="Ø"/>
            </a:pPr>
            <a:r>
              <a:rPr lang="nl-NL" sz="2400" dirty="0"/>
              <a:t>Zo’n scanmethode kan er zo uitzien:  De blik van de vlieger gaat van de ene vleugel in de richting van de andere vleugel en vervolgens via de instrumenten weer naar de andere kant</a:t>
            </a:r>
            <a:r>
              <a:rPr lang="nl-NL" dirty="0"/>
              <a:t>.</a:t>
            </a:r>
          </a:p>
        </p:txBody>
      </p:sp>
      <p:pic>
        <p:nvPicPr>
          <p:cNvPr id="4" name="Afbeelding 3">
            <a:extLst>
              <a:ext uri="{FF2B5EF4-FFF2-40B4-BE49-F238E27FC236}">
                <a16:creationId xmlns:a16="http://schemas.microsoft.com/office/drawing/2014/main" id="{2DC89B38-A7E4-81AE-BC3E-D7031D0E3FA5}"/>
              </a:ext>
            </a:extLst>
          </p:cNvPr>
          <p:cNvPicPr>
            <a:picLocks noChangeAspect="1"/>
          </p:cNvPicPr>
          <p:nvPr/>
        </p:nvPicPr>
        <p:blipFill>
          <a:blip r:embed="rId4"/>
          <a:stretch>
            <a:fillRect/>
          </a:stretch>
        </p:blipFill>
        <p:spPr>
          <a:xfrm>
            <a:off x="529574" y="739513"/>
            <a:ext cx="8084852" cy="3401695"/>
          </a:xfrm>
          <a:prstGeom prst="rect">
            <a:avLst/>
          </a:prstGeom>
        </p:spPr>
      </p:pic>
    </p:spTree>
    <p:extLst>
      <p:ext uri="{BB962C8B-B14F-4D97-AF65-F5344CB8AC3E}">
        <p14:creationId xmlns:p14="http://schemas.microsoft.com/office/powerpoint/2010/main" val="3248439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1606397" y="23500"/>
            <a:ext cx="6321731" cy="584775"/>
          </a:xfrm>
          <a:prstGeom prst="rect">
            <a:avLst/>
          </a:prstGeom>
          <a:noFill/>
        </p:spPr>
        <p:txBody>
          <a:bodyPr wrap="none" rtlCol="0">
            <a:spAutoFit/>
          </a:bodyPr>
          <a:lstStyle/>
          <a:p>
            <a:r>
              <a:rPr lang="nl-NL" sz="3200" dirty="0">
                <a:solidFill>
                  <a:schemeClr val="bg1"/>
                </a:solidFill>
              </a:rPr>
              <a:t>4.0 VEILIGHEIDSREGELS IN DE LUCHT</a:t>
            </a:r>
          </a:p>
        </p:txBody>
      </p:sp>
      <p:sp>
        <p:nvSpPr>
          <p:cNvPr id="2" name="Tekstvak 1">
            <a:extLst>
              <a:ext uri="{FF2B5EF4-FFF2-40B4-BE49-F238E27FC236}">
                <a16:creationId xmlns:a16="http://schemas.microsoft.com/office/drawing/2014/main" id="{84150D82-DF05-D243-9E75-1F2B09E893DC}"/>
              </a:ext>
            </a:extLst>
          </p:cNvPr>
          <p:cNvSpPr txBox="1"/>
          <p:nvPr/>
        </p:nvSpPr>
        <p:spPr>
          <a:xfrm>
            <a:off x="53810" y="3845871"/>
            <a:ext cx="9090008" cy="3046988"/>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Zorg voor de vlucht voor een schone kap en een schone bril. </a:t>
            </a:r>
          </a:p>
          <a:p>
            <a:pPr marL="342900" indent="-342900">
              <a:buClr>
                <a:srgbClr val="FF0000"/>
              </a:buClr>
              <a:buFont typeface="Wingdings" pitchFamily="2" charset="2"/>
              <a:buChar char="Ø"/>
            </a:pPr>
            <a:r>
              <a:rPr lang="nl-NL" sz="2400" dirty="0"/>
              <a:t>Open de luchtschuif om de kap schoon te blazen zodra je merkt dat die beslaat. </a:t>
            </a:r>
          </a:p>
          <a:p>
            <a:pPr marL="342900" indent="-342900">
              <a:buClr>
                <a:srgbClr val="FF0000"/>
              </a:buClr>
              <a:buFont typeface="Wingdings" pitchFamily="2" charset="2"/>
              <a:buChar char="Ø"/>
            </a:pPr>
            <a:r>
              <a:rPr lang="nl-NL" sz="2400" dirty="0"/>
              <a:t>Start na een regenbui niet met een natte en beslagen cockpitkap. </a:t>
            </a:r>
          </a:p>
          <a:p>
            <a:pPr marL="342900" indent="-342900">
              <a:buClr>
                <a:srgbClr val="FF0000"/>
              </a:buClr>
              <a:buFont typeface="Wingdings" pitchFamily="2" charset="2"/>
              <a:buChar char="Ø"/>
            </a:pPr>
            <a:r>
              <a:rPr lang="nl-NL" sz="2400" dirty="0"/>
              <a:t>Zorg voor een goede vluchtvoorbereiding zodat je tijdens de vlucht zoveel mogelijk naar buiten kunt kijken. </a:t>
            </a:r>
          </a:p>
          <a:p>
            <a:pPr marL="342900" indent="-342900">
              <a:buClr>
                <a:srgbClr val="FF0000"/>
              </a:buClr>
              <a:buFont typeface="Wingdings" pitchFamily="2" charset="2"/>
              <a:buChar char="Ø"/>
            </a:pPr>
            <a:r>
              <a:rPr lang="nl-NL" sz="2400" dirty="0"/>
              <a:t>Houd rekening met de dode hoeken van het vliegtuig (achter, onder en tijdens een bocht het gebied achter de hoge vleugel)</a:t>
            </a:r>
          </a:p>
        </p:txBody>
      </p:sp>
      <p:pic>
        <p:nvPicPr>
          <p:cNvPr id="4" name="Afbeelding 3">
            <a:extLst>
              <a:ext uri="{FF2B5EF4-FFF2-40B4-BE49-F238E27FC236}">
                <a16:creationId xmlns:a16="http://schemas.microsoft.com/office/drawing/2014/main" id="{0323EA92-4A7D-544B-BB44-5E1AB00F5125}"/>
              </a:ext>
            </a:extLst>
          </p:cNvPr>
          <p:cNvPicPr>
            <a:picLocks noChangeAspect="1"/>
          </p:cNvPicPr>
          <p:nvPr/>
        </p:nvPicPr>
        <p:blipFill>
          <a:blip r:embed="rId4"/>
          <a:stretch>
            <a:fillRect/>
          </a:stretch>
        </p:blipFill>
        <p:spPr>
          <a:xfrm>
            <a:off x="156116" y="728663"/>
            <a:ext cx="3695804" cy="3046985"/>
          </a:xfrm>
          <a:prstGeom prst="rect">
            <a:avLst/>
          </a:prstGeom>
        </p:spPr>
      </p:pic>
      <p:sp>
        <p:nvSpPr>
          <p:cNvPr id="13" name="Tekstvak 12">
            <a:extLst>
              <a:ext uri="{FF2B5EF4-FFF2-40B4-BE49-F238E27FC236}">
                <a16:creationId xmlns:a16="http://schemas.microsoft.com/office/drawing/2014/main" id="{F9AFF40A-165C-4041-AF3D-08C3FC6AFF51}"/>
              </a:ext>
            </a:extLst>
          </p:cNvPr>
          <p:cNvSpPr txBox="1"/>
          <p:nvPr/>
        </p:nvSpPr>
        <p:spPr>
          <a:xfrm>
            <a:off x="3995937" y="828972"/>
            <a:ext cx="4976614" cy="830997"/>
          </a:xfrm>
          <a:prstGeom prst="rect">
            <a:avLst/>
          </a:prstGeom>
          <a:solidFill>
            <a:schemeClr val="accent1"/>
          </a:solidFill>
        </p:spPr>
        <p:txBody>
          <a:bodyPr wrap="square" rtlCol="0">
            <a:spAutoFit/>
          </a:bodyPr>
          <a:lstStyle/>
          <a:p>
            <a:r>
              <a:rPr lang="nl-NL" sz="2400" b="1" dirty="0">
                <a:solidFill>
                  <a:schemeClr val="bg1"/>
                </a:solidFill>
              </a:rPr>
              <a:t>MEER TIPS VOOR BEVORDERING VAN DE VLIEGVEILIGHEID:</a:t>
            </a:r>
            <a:r>
              <a:rPr lang="nl-NL" sz="2400" dirty="0">
                <a:solidFill>
                  <a:schemeClr val="bg1"/>
                </a:solidFill>
              </a:rPr>
              <a:t> </a:t>
            </a:r>
          </a:p>
        </p:txBody>
      </p:sp>
    </p:spTree>
    <p:extLst>
      <p:ext uri="{BB962C8B-B14F-4D97-AF65-F5344CB8AC3E}">
        <p14:creationId xmlns:p14="http://schemas.microsoft.com/office/powerpoint/2010/main" val="2071063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1606397" y="23500"/>
            <a:ext cx="6321731" cy="584775"/>
          </a:xfrm>
          <a:prstGeom prst="rect">
            <a:avLst/>
          </a:prstGeom>
          <a:noFill/>
        </p:spPr>
        <p:txBody>
          <a:bodyPr wrap="none" rtlCol="0">
            <a:spAutoFit/>
          </a:bodyPr>
          <a:lstStyle/>
          <a:p>
            <a:r>
              <a:rPr lang="nl-NL" sz="3200" dirty="0">
                <a:solidFill>
                  <a:schemeClr val="bg1"/>
                </a:solidFill>
              </a:rPr>
              <a:t>4.0 VEILIGHEIDSREGELS IN DE LUCHT</a:t>
            </a:r>
          </a:p>
        </p:txBody>
      </p:sp>
      <p:pic>
        <p:nvPicPr>
          <p:cNvPr id="3" name="Afbeelding 2">
            <a:extLst>
              <a:ext uri="{FF2B5EF4-FFF2-40B4-BE49-F238E27FC236}">
                <a16:creationId xmlns:a16="http://schemas.microsoft.com/office/drawing/2014/main" id="{E0832BFE-9F4E-B24C-9412-F89242F50B14}"/>
              </a:ext>
            </a:extLst>
          </p:cNvPr>
          <p:cNvPicPr>
            <a:picLocks noChangeAspect="1"/>
          </p:cNvPicPr>
          <p:nvPr/>
        </p:nvPicPr>
        <p:blipFill>
          <a:blip r:embed="rId4"/>
          <a:stretch>
            <a:fillRect/>
          </a:stretch>
        </p:blipFill>
        <p:spPr>
          <a:xfrm>
            <a:off x="139253" y="750921"/>
            <a:ext cx="5271946" cy="3254112"/>
          </a:xfrm>
          <a:prstGeom prst="rect">
            <a:avLst/>
          </a:prstGeom>
        </p:spPr>
      </p:pic>
      <p:sp>
        <p:nvSpPr>
          <p:cNvPr id="12" name="Tekstvak 11">
            <a:extLst>
              <a:ext uri="{FF2B5EF4-FFF2-40B4-BE49-F238E27FC236}">
                <a16:creationId xmlns:a16="http://schemas.microsoft.com/office/drawing/2014/main" id="{8924F238-50FB-B841-8B6B-DEF143B8D3C8}"/>
              </a:ext>
            </a:extLst>
          </p:cNvPr>
          <p:cNvSpPr txBox="1"/>
          <p:nvPr/>
        </p:nvSpPr>
        <p:spPr>
          <a:xfrm>
            <a:off x="139253" y="747068"/>
            <a:ext cx="2260875" cy="461665"/>
          </a:xfrm>
          <a:prstGeom prst="rect">
            <a:avLst/>
          </a:prstGeom>
          <a:solidFill>
            <a:schemeClr val="accent1"/>
          </a:solidFill>
        </p:spPr>
        <p:txBody>
          <a:bodyPr wrap="none" rtlCol="0">
            <a:spAutoFit/>
          </a:bodyPr>
          <a:lstStyle/>
          <a:p>
            <a:r>
              <a:rPr lang="nl-NL" sz="2400" b="1" dirty="0">
                <a:solidFill>
                  <a:schemeClr val="bg1"/>
                </a:solidFill>
              </a:rPr>
              <a:t>UITWIJKREGELS</a:t>
            </a:r>
            <a:r>
              <a:rPr lang="nl-NL" sz="2400" dirty="0">
                <a:solidFill>
                  <a:schemeClr val="bg1"/>
                </a:solidFill>
              </a:rPr>
              <a:t> </a:t>
            </a:r>
          </a:p>
        </p:txBody>
      </p:sp>
      <p:pic>
        <p:nvPicPr>
          <p:cNvPr id="4" name="Afbeelding 3">
            <a:extLst>
              <a:ext uri="{FF2B5EF4-FFF2-40B4-BE49-F238E27FC236}">
                <a16:creationId xmlns:a16="http://schemas.microsoft.com/office/drawing/2014/main" id="{3597433A-477F-8C48-90F6-FFC9E6488034}"/>
              </a:ext>
            </a:extLst>
          </p:cNvPr>
          <p:cNvPicPr>
            <a:picLocks noChangeAspect="1"/>
          </p:cNvPicPr>
          <p:nvPr/>
        </p:nvPicPr>
        <p:blipFill rotWithShape="1">
          <a:blip r:embed="rId5"/>
          <a:srcRect t="2364"/>
          <a:stretch/>
        </p:blipFill>
        <p:spPr>
          <a:xfrm>
            <a:off x="2504505" y="3861049"/>
            <a:ext cx="6610859" cy="2973451"/>
          </a:xfrm>
          <a:prstGeom prst="rect">
            <a:avLst/>
          </a:prstGeom>
        </p:spPr>
      </p:pic>
      <p:sp>
        <p:nvSpPr>
          <p:cNvPr id="5" name="Tekstvak 4">
            <a:extLst>
              <a:ext uri="{FF2B5EF4-FFF2-40B4-BE49-F238E27FC236}">
                <a16:creationId xmlns:a16="http://schemas.microsoft.com/office/drawing/2014/main" id="{65009D5F-C5C7-B44F-B8A6-93CE3F29B960}"/>
              </a:ext>
            </a:extLst>
          </p:cNvPr>
          <p:cNvSpPr txBox="1"/>
          <p:nvPr/>
        </p:nvSpPr>
        <p:spPr>
          <a:xfrm>
            <a:off x="5411199" y="784232"/>
            <a:ext cx="3704165" cy="3046988"/>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Bij de landing gaat het </a:t>
            </a:r>
            <a:r>
              <a:rPr lang="nl-NL" sz="2400" dirty="0" err="1"/>
              <a:t>laagstvliegende</a:t>
            </a:r>
            <a:r>
              <a:rPr lang="nl-NL" sz="2400" dirty="0"/>
              <a:t> vliegtuig voor.</a:t>
            </a:r>
          </a:p>
          <a:p>
            <a:pPr marL="342900" indent="-342900">
              <a:buClr>
                <a:srgbClr val="FF0000"/>
              </a:buClr>
              <a:buFont typeface="Wingdings" pitchFamily="2" charset="2"/>
              <a:buChar char="Ø"/>
            </a:pPr>
            <a:r>
              <a:rPr lang="nl-NL" sz="2400" dirty="0"/>
              <a:t>Wanneer twee zweefvliegtuigen recht op elkaar af vliegen, verleggen beide hun koers naar rechts</a:t>
            </a:r>
          </a:p>
        </p:txBody>
      </p:sp>
    </p:spTree>
    <p:extLst>
      <p:ext uri="{BB962C8B-B14F-4D97-AF65-F5344CB8AC3E}">
        <p14:creationId xmlns:p14="http://schemas.microsoft.com/office/powerpoint/2010/main" val="1071192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8013F063-D33C-9F45-BBA8-38F947F59183}"/>
              </a:ext>
            </a:extLst>
          </p:cNvPr>
          <p:cNvSpPr txBox="1"/>
          <p:nvPr/>
        </p:nvSpPr>
        <p:spPr>
          <a:xfrm>
            <a:off x="1606397" y="23500"/>
            <a:ext cx="6321731" cy="584775"/>
          </a:xfrm>
          <a:prstGeom prst="rect">
            <a:avLst/>
          </a:prstGeom>
          <a:noFill/>
        </p:spPr>
        <p:txBody>
          <a:bodyPr wrap="none" rtlCol="0">
            <a:spAutoFit/>
          </a:bodyPr>
          <a:lstStyle/>
          <a:p>
            <a:r>
              <a:rPr lang="nl-NL" sz="3200" dirty="0">
                <a:solidFill>
                  <a:schemeClr val="bg1"/>
                </a:solidFill>
              </a:rPr>
              <a:t>4.0 VEILIGHEIDSREGELS IN DE LUCHT</a:t>
            </a:r>
          </a:p>
        </p:txBody>
      </p:sp>
      <p:pic>
        <p:nvPicPr>
          <p:cNvPr id="2" name="Afbeelding 1">
            <a:extLst>
              <a:ext uri="{FF2B5EF4-FFF2-40B4-BE49-F238E27FC236}">
                <a16:creationId xmlns:a16="http://schemas.microsoft.com/office/drawing/2014/main" id="{F55A86A1-5EEE-8F4E-A180-E490945629A3}"/>
              </a:ext>
            </a:extLst>
          </p:cNvPr>
          <p:cNvPicPr>
            <a:picLocks noChangeAspect="1"/>
          </p:cNvPicPr>
          <p:nvPr/>
        </p:nvPicPr>
        <p:blipFill>
          <a:blip r:embed="rId4"/>
          <a:stretch>
            <a:fillRect/>
          </a:stretch>
        </p:blipFill>
        <p:spPr>
          <a:xfrm>
            <a:off x="122686" y="776026"/>
            <a:ext cx="5700066" cy="3754670"/>
          </a:xfrm>
          <a:prstGeom prst="rect">
            <a:avLst/>
          </a:prstGeom>
        </p:spPr>
      </p:pic>
      <p:pic>
        <p:nvPicPr>
          <p:cNvPr id="3" name="Afbeelding 2">
            <a:extLst>
              <a:ext uri="{FF2B5EF4-FFF2-40B4-BE49-F238E27FC236}">
                <a16:creationId xmlns:a16="http://schemas.microsoft.com/office/drawing/2014/main" id="{5A80D10F-94D6-A14A-8962-104093552B3E}"/>
              </a:ext>
            </a:extLst>
          </p:cNvPr>
          <p:cNvPicPr>
            <a:picLocks noChangeAspect="1"/>
          </p:cNvPicPr>
          <p:nvPr/>
        </p:nvPicPr>
        <p:blipFill>
          <a:blip r:embed="rId5"/>
          <a:stretch>
            <a:fillRect/>
          </a:stretch>
        </p:blipFill>
        <p:spPr>
          <a:xfrm>
            <a:off x="122685" y="4531265"/>
            <a:ext cx="5700067" cy="2303235"/>
          </a:xfrm>
          <a:prstGeom prst="rect">
            <a:avLst/>
          </a:prstGeom>
        </p:spPr>
      </p:pic>
      <p:sp>
        <p:nvSpPr>
          <p:cNvPr id="4" name="Tekstvak 3">
            <a:extLst>
              <a:ext uri="{FF2B5EF4-FFF2-40B4-BE49-F238E27FC236}">
                <a16:creationId xmlns:a16="http://schemas.microsoft.com/office/drawing/2014/main" id="{9AF21975-DCE4-8D4C-9A93-E8139CD1376B}"/>
              </a:ext>
            </a:extLst>
          </p:cNvPr>
          <p:cNvSpPr txBox="1"/>
          <p:nvPr/>
        </p:nvSpPr>
        <p:spPr>
          <a:xfrm>
            <a:off x="5940152" y="733405"/>
            <a:ext cx="3203848" cy="5632311"/>
          </a:xfrm>
          <a:prstGeom prst="rect">
            <a:avLst/>
          </a:prstGeom>
          <a:noFill/>
        </p:spPr>
        <p:txBody>
          <a:bodyPr wrap="square" rtlCol="0">
            <a:spAutoFit/>
          </a:bodyPr>
          <a:lstStyle/>
          <a:p>
            <a:pPr marL="342900" indent="-342900">
              <a:buClr>
                <a:srgbClr val="FF0000"/>
              </a:buClr>
              <a:buFont typeface="Wingdings" pitchFamily="2" charset="2"/>
              <a:buChar char="Ø"/>
            </a:pPr>
            <a:r>
              <a:rPr lang="nl-NL" sz="2400" i="1" dirty="0"/>
              <a:t>Voor een zweefvliegtuig dat van rechts komt, wordt naar rechts uitgeweken.</a:t>
            </a:r>
          </a:p>
          <a:p>
            <a:pPr marL="342900" indent="-342900">
              <a:buClr>
                <a:srgbClr val="FF0000"/>
              </a:buClr>
              <a:buFont typeface="Wingdings" pitchFamily="2" charset="2"/>
              <a:buChar char="Ø"/>
            </a:pPr>
            <a:endParaRPr lang="nl-NL" sz="2400" i="1" dirty="0"/>
          </a:p>
          <a:p>
            <a:pPr marL="342900" indent="-342900">
              <a:buClr>
                <a:srgbClr val="FF0000"/>
              </a:buClr>
              <a:buFont typeface="Wingdings" pitchFamily="2" charset="2"/>
              <a:buChar char="Ø"/>
            </a:pPr>
            <a:r>
              <a:rPr lang="nl-NL" sz="2400" i="1" dirty="0"/>
              <a:t>Het inhalen van een ander zweefvliegtuig gebeurt  door er met ruime afstand links of rechts omheen te gaan. </a:t>
            </a:r>
          </a:p>
          <a:p>
            <a:pPr>
              <a:buClr>
                <a:srgbClr val="FF0000"/>
              </a:buClr>
            </a:pPr>
            <a:endParaRPr lang="nl-NL" sz="2400" i="1" dirty="0"/>
          </a:p>
          <a:p>
            <a:pPr marL="342900" indent="-342900">
              <a:buClr>
                <a:srgbClr val="FF0000"/>
              </a:buClr>
              <a:buFont typeface="Wingdings" pitchFamily="2" charset="2"/>
              <a:buChar char="Ø"/>
            </a:pPr>
            <a:r>
              <a:rPr lang="nl-NL" sz="2400" i="1" dirty="0"/>
              <a:t>Nooit er overheen of er onderdoor duiken!</a:t>
            </a:r>
            <a:endParaRPr lang="nl-NL" sz="2400" dirty="0"/>
          </a:p>
        </p:txBody>
      </p:sp>
    </p:spTree>
    <p:extLst>
      <p:ext uri="{BB962C8B-B14F-4D97-AF65-F5344CB8AC3E}">
        <p14:creationId xmlns:p14="http://schemas.microsoft.com/office/powerpoint/2010/main" val="3624219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2" name="Afbeelding 1">
            <a:extLst>
              <a:ext uri="{FF2B5EF4-FFF2-40B4-BE49-F238E27FC236}">
                <a16:creationId xmlns:a16="http://schemas.microsoft.com/office/drawing/2014/main" id="{CA7FA939-0C08-2B42-A00C-D38DF1EC22B5}"/>
              </a:ext>
            </a:extLst>
          </p:cNvPr>
          <p:cNvPicPr>
            <a:picLocks noChangeAspect="1"/>
          </p:cNvPicPr>
          <p:nvPr/>
        </p:nvPicPr>
        <p:blipFill>
          <a:blip r:embed="rId4"/>
          <a:stretch>
            <a:fillRect/>
          </a:stretch>
        </p:blipFill>
        <p:spPr>
          <a:xfrm>
            <a:off x="194764" y="834746"/>
            <a:ext cx="8777786" cy="3746382"/>
          </a:xfrm>
          <a:prstGeom prst="rect">
            <a:avLst/>
          </a:prstGeom>
        </p:spPr>
      </p:pic>
      <p:sp>
        <p:nvSpPr>
          <p:cNvPr id="3" name="Tekstvak 2">
            <a:extLst>
              <a:ext uri="{FF2B5EF4-FFF2-40B4-BE49-F238E27FC236}">
                <a16:creationId xmlns:a16="http://schemas.microsoft.com/office/drawing/2014/main" id="{4F73324B-0958-F64A-AF5F-4D8D9A02C768}"/>
              </a:ext>
            </a:extLst>
          </p:cNvPr>
          <p:cNvSpPr txBox="1"/>
          <p:nvPr/>
        </p:nvSpPr>
        <p:spPr>
          <a:xfrm>
            <a:off x="150962" y="4852073"/>
            <a:ext cx="8821588" cy="461665"/>
          </a:xfrm>
          <a:prstGeom prst="rect">
            <a:avLst/>
          </a:prstGeom>
          <a:noFill/>
        </p:spPr>
        <p:txBody>
          <a:bodyPr wrap="square" rtlCol="0">
            <a:spAutoFit/>
          </a:bodyPr>
          <a:lstStyle/>
          <a:p>
            <a:pPr marL="342900" indent="-342900">
              <a:buClr>
                <a:srgbClr val="FF0000"/>
              </a:buClr>
              <a:buFont typeface="Wingdings" pitchFamily="2" charset="2"/>
              <a:buChar char="Ø"/>
            </a:pPr>
            <a:r>
              <a:rPr lang="nl-NL" sz="2400" i="1" dirty="0"/>
              <a:t>Een motor(zweef)vliegtuig geeft voorrang aan een zweefvliegtuig.</a:t>
            </a:r>
          </a:p>
        </p:txBody>
      </p:sp>
      <p:sp>
        <p:nvSpPr>
          <p:cNvPr id="12" name="Tekstvak 11">
            <a:extLst>
              <a:ext uri="{FF2B5EF4-FFF2-40B4-BE49-F238E27FC236}">
                <a16:creationId xmlns:a16="http://schemas.microsoft.com/office/drawing/2014/main" id="{04374FD3-9BAE-1645-A124-CC396ADC6A07}"/>
              </a:ext>
            </a:extLst>
          </p:cNvPr>
          <p:cNvSpPr txBox="1"/>
          <p:nvPr/>
        </p:nvSpPr>
        <p:spPr>
          <a:xfrm>
            <a:off x="1606397" y="23500"/>
            <a:ext cx="6321731" cy="584775"/>
          </a:xfrm>
          <a:prstGeom prst="rect">
            <a:avLst/>
          </a:prstGeom>
          <a:noFill/>
        </p:spPr>
        <p:txBody>
          <a:bodyPr wrap="none" rtlCol="0">
            <a:spAutoFit/>
          </a:bodyPr>
          <a:lstStyle/>
          <a:p>
            <a:r>
              <a:rPr lang="nl-NL" sz="3200" dirty="0">
                <a:solidFill>
                  <a:schemeClr val="bg1"/>
                </a:solidFill>
              </a:rPr>
              <a:t>4.0 VEILIGHEIDSREGELS IN DE LUCHT</a:t>
            </a:r>
          </a:p>
        </p:txBody>
      </p:sp>
    </p:spTree>
    <p:extLst>
      <p:ext uri="{BB962C8B-B14F-4D97-AF65-F5344CB8AC3E}">
        <p14:creationId xmlns:p14="http://schemas.microsoft.com/office/powerpoint/2010/main" val="4291484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3" name="Tekstvak 2">
            <a:extLst>
              <a:ext uri="{FF2B5EF4-FFF2-40B4-BE49-F238E27FC236}">
                <a16:creationId xmlns:a16="http://schemas.microsoft.com/office/drawing/2014/main" id="{4F73324B-0958-F64A-AF5F-4D8D9A02C768}"/>
              </a:ext>
            </a:extLst>
          </p:cNvPr>
          <p:cNvSpPr txBox="1"/>
          <p:nvPr/>
        </p:nvSpPr>
        <p:spPr>
          <a:xfrm>
            <a:off x="150962" y="4852073"/>
            <a:ext cx="8821588" cy="830997"/>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solidFill>
                  <a:srgbClr val="262626"/>
                </a:solidFill>
                <a:latin typeface="HelveticaNeue-Italic" panose="02000503000000020004" pitchFamily="2" charset="0"/>
              </a:rPr>
              <a:t>Een vliegtuig met de rechter vleugel aan de bergkant heeft voorrang. </a:t>
            </a:r>
            <a:endParaRPr lang="nl-NL" sz="2400" dirty="0"/>
          </a:p>
        </p:txBody>
      </p:sp>
      <p:sp>
        <p:nvSpPr>
          <p:cNvPr id="12" name="Tekstvak 11">
            <a:extLst>
              <a:ext uri="{FF2B5EF4-FFF2-40B4-BE49-F238E27FC236}">
                <a16:creationId xmlns:a16="http://schemas.microsoft.com/office/drawing/2014/main" id="{04374FD3-9BAE-1645-A124-CC396ADC6A07}"/>
              </a:ext>
            </a:extLst>
          </p:cNvPr>
          <p:cNvSpPr txBox="1"/>
          <p:nvPr/>
        </p:nvSpPr>
        <p:spPr>
          <a:xfrm>
            <a:off x="1606397" y="23500"/>
            <a:ext cx="6321731" cy="584775"/>
          </a:xfrm>
          <a:prstGeom prst="rect">
            <a:avLst/>
          </a:prstGeom>
          <a:noFill/>
        </p:spPr>
        <p:txBody>
          <a:bodyPr wrap="none" rtlCol="0">
            <a:spAutoFit/>
          </a:bodyPr>
          <a:lstStyle/>
          <a:p>
            <a:r>
              <a:rPr lang="nl-NL" sz="3200" dirty="0">
                <a:solidFill>
                  <a:schemeClr val="bg1"/>
                </a:solidFill>
              </a:rPr>
              <a:t>4.0 VEILIGHEIDSREGELS IN DE LUCHT</a:t>
            </a:r>
          </a:p>
        </p:txBody>
      </p:sp>
      <p:pic>
        <p:nvPicPr>
          <p:cNvPr id="4" name="Afbeelding 3">
            <a:extLst>
              <a:ext uri="{FF2B5EF4-FFF2-40B4-BE49-F238E27FC236}">
                <a16:creationId xmlns:a16="http://schemas.microsoft.com/office/drawing/2014/main" id="{F6D5A231-3033-985A-D485-043602DF873C}"/>
              </a:ext>
            </a:extLst>
          </p:cNvPr>
          <p:cNvPicPr>
            <a:picLocks noChangeAspect="1"/>
          </p:cNvPicPr>
          <p:nvPr/>
        </p:nvPicPr>
        <p:blipFill>
          <a:blip r:embed="rId4"/>
          <a:stretch>
            <a:fillRect/>
          </a:stretch>
        </p:blipFill>
        <p:spPr>
          <a:xfrm>
            <a:off x="251520" y="753822"/>
            <a:ext cx="8721030" cy="3949557"/>
          </a:xfrm>
          <a:prstGeom prst="rect">
            <a:avLst/>
          </a:prstGeom>
        </p:spPr>
      </p:pic>
    </p:spTree>
    <p:extLst>
      <p:ext uri="{BB962C8B-B14F-4D97-AF65-F5344CB8AC3E}">
        <p14:creationId xmlns:p14="http://schemas.microsoft.com/office/powerpoint/2010/main" val="527803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B189308B-4C3A-E145-B932-B529C60D2EEC}"/>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sp>
        <p:nvSpPr>
          <p:cNvPr id="2" name="Tekstvak 1">
            <a:extLst>
              <a:ext uri="{FF2B5EF4-FFF2-40B4-BE49-F238E27FC236}">
                <a16:creationId xmlns:a16="http://schemas.microsoft.com/office/drawing/2014/main" id="{A5A3ED98-855F-4541-B3F0-1745253E2810}"/>
              </a:ext>
            </a:extLst>
          </p:cNvPr>
          <p:cNvSpPr txBox="1"/>
          <p:nvPr/>
        </p:nvSpPr>
        <p:spPr>
          <a:xfrm>
            <a:off x="4572000" y="776026"/>
            <a:ext cx="4400550" cy="3785652"/>
          </a:xfrm>
          <a:prstGeom prst="rect">
            <a:avLst/>
          </a:prstGeom>
          <a:noFill/>
        </p:spPr>
        <p:txBody>
          <a:bodyPr wrap="square" rtlCol="0">
            <a:spAutoFit/>
          </a:bodyPr>
          <a:lstStyle/>
          <a:p>
            <a:r>
              <a:rPr lang="nl-NL" altLang="nl-NL" sz="2400" dirty="0">
                <a:cs typeface="Arial" panose="020B0604020202020204" pitchFamily="34" charset="0"/>
              </a:rPr>
              <a:t>1.1 Veiligheidsregels op het veld</a:t>
            </a:r>
          </a:p>
          <a:p>
            <a:endParaRPr lang="nl-NL" altLang="nl-NL" sz="2400" dirty="0">
              <a:cs typeface="Arial" panose="020B0604020202020204" pitchFamily="34" charset="0"/>
            </a:endParaRPr>
          </a:p>
          <a:p>
            <a:pPr marL="342900" indent="-342900">
              <a:buClr>
                <a:srgbClr val="FF0000"/>
              </a:buClr>
              <a:buFont typeface="Wingdings" pitchFamily="2" charset="2"/>
              <a:buChar char="Ø"/>
            </a:pPr>
            <a:r>
              <a:rPr lang="nl-NL" altLang="nl-NL" sz="2400" dirty="0">
                <a:cs typeface="Arial" panose="020B0604020202020204" pitchFamily="34" charset="0"/>
              </a:rPr>
              <a:t>In alle richtingen kijken (niet op je smartphone)</a:t>
            </a:r>
          </a:p>
          <a:p>
            <a:pPr marL="342900" indent="-342900">
              <a:buClr>
                <a:srgbClr val="FF0000"/>
              </a:buClr>
              <a:buFont typeface="Wingdings" pitchFamily="2" charset="2"/>
              <a:buChar char="Ø"/>
            </a:pPr>
            <a:endParaRPr lang="nl-NL" altLang="nl-NL" sz="2400" dirty="0">
              <a:cs typeface="Arial" panose="020B0604020202020204" pitchFamily="34" charset="0"/>
            </a:endParaRPr>
          </a:p>
          <a:p>
            <a:pPr marL="342900" indent="-342900">
              <a:buClr>
                <a:srgbClr val="FF0000"/>
              </a:buClr>
              <a:buFont typeface="Wingdings" pitchFamily="2" charset="2"/>
              <a:buChar char="Ø"/>
            </a:pPr>
            <a:r>
              <a:rPr lang="nl-NL" altLang="nl-NL" sz="2400" dirty="0">
                <a:cs typeface="Arial" panose="020B0604020202020204" pitchFamily="34" charset="0"/>
              </a:rPr>
              <a:t>Achter startende kisten langs lopen</a:t>
            </a:r>
          </a:p>
          <a:p>
            <a:pPr marL="342900" indent="-342900">
              <a:buClr>
                <a:srgbClr val="FF0000"/>
              </a:buClr>
              <a:buFont typeface="Wingdings" pitchFamily="2" charset="2"/>
              <a:buChar char="Ø"/>
            </a:pPr>
            <a:endParaRPr lang="nl-NL" altLang="nl-NL" sz="2400" dirty="0">
              <a:cs typeface="Arial" panose="020B0604020202020204" pitchFamily="34" charset="0"/>
            </a:endParaRPr>
          </a:p>
          <a:p>
            <a:pPr marL="342900" indent="-342900">
              <a:buClr>
                <a:srgbClr val="FF0000"/>
              </a:buClr>
              <a:buFont typeface="Wingdings" pitchFamily="2" charset="2"/>
              <a:buChar char="Ø"/>
            </a:pPr>
            <a:r>
              <a:rPr lang="nl-NL" altLang="nl-NL" sz="2400" dirty="0">
                <a:cs typeface="Arial" panose="020B0604020202020204" pitchFamily="34" charset="0"/>
              </a:rPr>
              <a:t>Uit de buurt van de lierkabels blijven</a:t>
            </a:r>
            <a:endParaRPr lang="nl-NL" altLang="nl-NL" sz="2400" dirty="0"/>
          </a:p>
        </p:txBody>
      </p:sp>
      <p:pic>
        <p:nvPicPr>
          <p:cNvPr id="4" name="Afbeelding 3">
            <a:extLst>
              <a:ext uri="{FF2B5EF4-FFF2-40B4-BE49-F238E27FC236}">
                <a16:creationId xmlns:a16="http://schemas.microsoft.com/office/drawing/2014/main" id="{1BED92B8-B5DC-204F-B962-D8EA1B65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46" y="736452"/>
            <a:ext cx="4270568" cy="6072709"/>
          </a:xfrm>
          <a:prstGeom prst="rect">
            <a:avLst/>
          </a:prstGeom>
        </p:spPr>
      </p:pic>
    </p:spTree>
    <p:extLst>
      <p:ext uri="{BB962C8B-B14F-4D97-AF65-F5344CB8AC3E}">
        <p14:creationId xmlns:p14="http://schemas.microsoft.com/office/powerpoint/2010/main" val="233924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a:extLst>
              <a:ext uri="{FF2B5EF4-FFF2-40B4-BE49-F238E27FC236}">
                <a16:creationId xmlns:a16="http://schemas.microsoft.com/office/drawing/2014/main" id="{BAAB520C-0F64-364F-A5F1-D29418C9B0E3}"/>
              </a:ext>
            </a:extLst>
          </p:cNvPr>
          <p:cNvPicPr>
            <a:picLocks noChangeAspect="1"/>
          </p:cNvPicPr>
          <p:nvPr/>
        </p:nvPicPr>
        <p:blipFill>
          <a:blip r:embed="rId4"/>
          <a:stretch>
            <a:fillRect/>
          </a:stretch>
        </p:blipFill>
        <p:spPr>
          <a:xfrm>
            <a:off x="442591" y="767655"/>
            <a:ext cx="8017841" cy="4101489"/>
          </a:xfrm>
          <a:prstGeom prst="rect">
            <a:avLst/>
          </a:prstGeom>
        </p:spPr>
      </p:pic>
      <p:sp>
        <p:nvSpPr>
          <p:cNvPr id="4" name="Tekstvak 3">
            <a:extLst>
              <a:ext uri="{FF2B5EF4-FFF2-40B4-BE49-F238E27FC236}">
                <a16:creationId xmlns:a16="http://schemas.microsoft.com/office/drawing/2014/main" id="{21E3D6B8-1BBD-2947-9E25-E68B38C396A4}"/>
              </a:ext>
            </a:extLst>
          </p:cNvPr>
          <p:cNvSpPr txBox="1"/>
          <p:nvPr/>
        </p:nvSpPr>
        <p:spPr>
          <a:xfrm>
            <a:off x="211485" y="4919008"/>
            <a:ext cx="8721030" cy="1938992"/>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Zweefvliegen is een </a:t>
            </a:r>
            <a:r>
              <a:rPr lang="nl-NL" sz="2400" dirty="0">
                <a:solidFill>
                  <a:srgbClr val="FF0000"/>
                </a:solidFill>
              </a:rPr>
              <a:t>teamsport.</a:t>
            </a:r>
            <a:r>
              <a:rPr lang="nl-NL" sz="2400" dirty="0"/>
              <a:t> Alleen kom je de lucht niet in. </a:t>
            </a:r>
          </a:p>
          <a:p>
            <a:pPr marL="342900" indent="-342900">
              <a:buClr>
                <a:srgbClr val="FF0000"/>
              </a:buClr>
              <a:buFont typeface="Wingdings" pitchFamily="2" charset="2"/>
              <a:buChar char="Ø"/>
            </a:pPr>
            <a:r>
              <a:rPr lang="nl-NL" sz="2400" dirty="0"/>
              <a:t>Wanner je meehelpt, alert reageert, het werk ‘ziet’ en niet altijd wacht tot je gevraagd wordt om te helpen, dan verloopt het vliegbedrijf vlotter, worden wachttijden korter en vlieg je vaker.</a:t>
            </a:r>
          </a:p>
          <a:p>
            <a:pPr marL="342900" indent="-342900">
              <a:buClr>
                <a:srgbClr val="FF0000"/>
              </a:buClr>
              <a:buFont typeface="Wingdings" pitchFamily="2" charset="2"/>
              <a:buChar char="Ø"/>
            </a:pPr>
            <a:r>
              <a:rPr lang="nl-NL" sz="2400" dirty="0"/>
              <a:t>Wie veel meewerkt en helpt kan rekenen op meer goodwill.</a:t>
            </a:r>
          </a:p>
        </p:txBody>
      </p:sp>
      <p:sp>
        <p:nvSpPr>
          <p:cNvPr id="13" name="Tekstvak 12">
            <a:extLst>
              <a:ext uri="{FF2B5EF4-FFF2-40B4-BE49-F238E27FC236}">
                <a16:creationId xmlns:a16="http://schemas.microsoft.com/office/drawing/2014/main" id="{028286BD-1D9B-7E4C-B87F-96EDD9CA4053}"/>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spTree>
    <p:extLst>
      <p:ext uri="{BB962C8B-B14F-4D97-AF65-F5344CB8AC3E}">
        <p14:creationId xmlns:p14="http://schemas.microsoft.com/office/powerpoint/2010/main" val="3490601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3" name="Afbeelding 2">
            <a:extLst>
              <a:ext uri="{FF2B5EF4-FFF2-40B4-BE49-F238E27FC236}">
                <a16:creationId xmlns:a16="http://schemas.microsoft.com/office/drawing/2014/main" id="{B455D736-040A-3E49-8D68-4F1921346309}"/>
              </a:ext>
            </a:extLst>
          </p:cNvPr>
          <p:cNvPicPr>
            <a:picLocks noChangeAspect="1"/>
          </p:cNvPicPr>
          <p:nvPr/>
        </p:nvPicPr>
        <p:blipFill>
          <a:blip r:embed="rId4"/>
          <a:stretch>
            <a:fillRect/>
          </a:stretch>
        </p:blipFill>
        <p:spPr>
          <a:xfrm>
            <a:off x="4427984" y="760418"/>
            <a:ext cx="4582190" cy="2596574"/>
          </a:xfrm>
          <a:prstGeom prst="rect">
            <a:avLst/>
          </a:prstGeom>
        </p:spPr>
      </p:pic>
      <p:pic>
        <p:nvPicPr>
          <p:cNvPr id="5" name="Afbeelding 4">
            <a:extLst>
              <a:ext uri="{FF2B5EF4-FFF2-40B4-BE49-F238E27FC236}">
                <a16:creationId xmlns:a16="http://schemas.microsoft.com/office/drawing/2014/main" id="{4E285331-5957-7740-8D11-B1931B5EC887}"/>
              </a:ext>
            </a:extLst>
          </p:cNvPr>
          <p:cNvPicPr>
            <a:picLocks noChangeAspect="1"/>
          </p:cNvPicPr>
          <p:nvPr/>
        </p:nvPicPr>
        <p:blipFill>
          <a:blip r:embed="rId5"/>
          <a:stretch>
            <a:fillRect/>
          </a:stretch>
        </p:blipFill>
        <p:spPr>
          <a:xfrm>
            <a:off x="76159" y="1268760"/>
            <a:ext cx="3919777" cy="5544616"/>
          </a:xfrm>
          <a:prstGeom prst="rect">
            <a:avLst/>
          </a:prstGeom>
        </p:spPr>
      </p:pic>
      <p:sp>
        <p:nvSpPr>
          <p:cNvPr id="6" name="Tekstvak 5">
            <a:extLst>
              <a:ext uri="{FF2B5EF4-FFF2-40B4-BE49-F238E27FC236}">
                <a16:creationId xmlns:a16="http://schemas.microsoft.com/office/drawing/2014/main" id="{848353AD-4DD4-3E4B-9256-3964A4E62956}"/>
              </a:ext>
            </a:extLst>
          </p:cNvPr>
          <p:cNvSpPr txBox="1"/>
          <p:nvPr/>
        </p:nvSpPr>
        <p:spPr>
          <a:xfrm>
            <a:off x="3998021" y="3407394"/>
            <a:ext cx="5145979" cy="3416320"/>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Een zweefvliegtuig duwen we meestal achteruit naar de startplaats. </a:t>
            </a:r>
          </a:p>
          <a:p>
            <a:pPr marL="342900" indent="-342900">
              <a:buClr>
                <a:srgbClr val="FF0000"/>
              </a:buClr>
              <a:buFont typeface="Wingdings" pitchFamily="2" charset="2"/>
              <a:buChar char="Ø"/>
            </a:pPr>
            <a:r>
              <a:rPr lang="nl-NL" sz="2400" dirty="0"/>
              <a:t>Duw tegen de dikke voorkant van de vleugel zo dicht mogelijk bij de romp. </a:t>
            </a:r>
          </a:p>
          <a:p>
            <a:pPr marL="342900" indent="-342900">
              <a:buClr>
                <a:srgbClr val="FF0000"/>
              </a:buClr>
              <a:buFont typeface="Wingdings" pitchFamily="2" charset="2"/>
              <a:buChar char="Ø"/>
            </a:pPr>
            <a:r>
              <a:rPr lang="nl-NL" sz="2400" dirty="0"/>
              <a:t>Vermijd het aanraken van de kap. </a:t>
            </a:r>
          </a:p>
          <a:p>
            <a:pPr marL="342900" indent="-342900">
              <a:buClr>
                <a:srgbClr val="FF0000"/>
              </a:buClr>
              <a:buFont typeface="Wingdings" pitchFamily="2" charset="2"/>
              <a:buChar char="Ø"/>
            </a:pPr>
            <a:r>
              <a:rPr lang="nl-NL" sz="2400" dirty="0"/>
              <a:t>Eén persoon loopt bij een vleugeltip bij obstakels bij elke tip iemand. </a:t>
            </a:r>
          </a:p>
          <a:p>
            <a:pPr marL="342900" indent="-342900">
              <a:buClr>
                <a:srgbClr val="FF0000"/>
              </a:buClr>
              <a:buFont typeface="Wingdings" pitchFamily="2" charset="2"/>
              <a:buChar char="Ø"/>
            </a:pPr>
            <a:r>
              <a:rPr lang="nl-NL" sz="2400" dirty="0"/>
              <a:t>Niet op het wiel draaien.</a:t>
            </a:r>
          </a:p>
        </p:txBody>
      </p:sp>
      <p:sp>
        <p:nvSpPr>
          <p:cNvPr id="4" name="Tekstvak 3">
            <a:extLst>
              <a:ext uri="{FF2B5EF4-FFF2-40B4-BE49-F238E27FC236}">
                <a16:creationId xmlns:a16="http://schemas.microsoft.com/office/drawing/2014/main" id="{500DACC5-D561-7641-9393-38FB516411BC}"/>
              </a:ext>
            </a:extLst>
          </p:cNvPr>
          <p:cNvSpPr txBox="1"/>
          <p:nvPr/>
        </p:nvSpPr>
        <p:spPr>
          <a:xfrm>
            <a:off x="107504" y="773168"/>
            <a:ext cx="6381555" cy="461665"/>
          </a:xfrm>
          <a:prstGeom prst="rect">
            <a:avLst/>
          </a:prstGeom>
          <a:solidFill>
            <a:schemeClr val="accent1"/>
          </a:solidFill>
        </p:spPr>
        <p:txBody>
          <a:bodyPr wrap="none" rtlCol="0">
            <a:spAutoFit/>
          </a:bodyPr>
          <a:lstStyle/>
          <a:p>
            <a:r>
              <a:rPr lang="nl-NL" altLang="nl-NL" sz="2400" dirty="0">
                <a:solidFill>
                  <a:schemeClr val="bg1"/>
                </a:solidFill>
              </a:rPr>
              <a:t>Waar kun je een zweefvliegtuig het beste duwen?</a:t>
            </a:r>
            <a:endParaRPr lang="nl-NL" sz="2400" dirty="0">
              <a:solidFill>
                <a:schemeClr val="bg1"/>
              </a:solidFill>
            </a:endParaRPr>
          </a:p>
        </p:txBody>
      </p:sp>
      <p:sp>
        <p:nvSpPr>
          <p:cNvPr id="14" name="Tekstvak 13">
            <a:extLst>
              <a:ext uri="{FF2B5EF4-FFF2-40B4-BE49-F238E27FC236}">
                <a16:creationId xmlns:a16="http://schemas.microsoft.com/office/drawing/2014/main" id="{BBA03ACC-B41C-684A-967B-EDD72793EC8F}"/>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spTree>
    <p:extLst>
      <p:ext uri="{BB962C8B-B14F-4D97-AF65-F5344CB8AC3E}">
        <p14:creationId xmlns:p14="http://schemas.microsoft.com/office/powerpoint/2010/main" val="119759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4" name="Tekstvak 3">
            <a:extLst>
              <a:ext uri="{FF2B5EF4-FFF2-40B4-BE49-F238E27FC236}">
                <a16:creationId xmlns:a16="http://schemas.microsoft.com/office/drawing/2014/main" id="{950F56B1-EC19-124C-B888-085C685E0AC6}"/>
              </a:ext>
            </a:extLst>
          </p:cNvPr>
          <p:cNvSpPr txBox="1"/>
          <p:nvPr/>
        </p:nvSpPr>
        <p:spPr>
          <a:xfrm>
            <a:off x="48170" y="4005064"/>
            <a:ext cx="3371702" cy="1938992"/>
          </a:xfrm>
          <a:prstGeom prst="rect">
            <a:avLst/>
          </a:prstGeom>
          <a:noFill/>
        </p:spPr>
        <p:txBody>
          <a:bodyPr wrap="square" rtlCol="0">
            <a:spAutoFit/>
          </a:bodyPr>
          <a:lstStyle/>
          <a:p>
            <a:pPr marL="342900" indent="-342900">
              <a:buClr>
                <a:srgbClr val="FF0000"/>
              </a:buClr>
              <a:buFont typeface="+mj-lt"/>
              <a:buAutoNum type="arabicPeriod"/>
            </a:pPr>
            <a:r>
              <a:rPr lang="nl-NL" sz="2400" dirty="0"/>
              <a:t>de lierkabel (1), </a:t>
            </a:r>
          </a:p>
          <a:p>
            <a:pPr marL="342900" indent="-342900">
              <a:buClr>
                <a:srgbClr val="FF0000"/>
              </a:buClr>
              <a:buFont typeface="+mj-lt"/>
              <a:buAutoNum type="arabicPeriod"/>
            </a:pPr>
            <a:r>
              <a:rPr lang="nl-NL" sz="2400" dirty="0"/>
              <a:t>de chute (2),</a:t>
            </a:r>
          </a:p>
          <a:p>
            <a:pPr marL="342900" indent="-342900">
              <a:buClr>
                <a:srgbClr val="FF0000"/>
              </a:buClr>
              <a:buFont typeface="+mj-lt"/>
              <a:buAutoNum type="arabicPeriod"/>
            </a:pPr>
            <a:r>
              <a:rPr lang="nl-NL" sz="2400" dirty="0"/>
              <a:t>het voorloopstuk (3)</a:t>
            </a:r>
          </a:p>
          <a:p>
            <a:pPr marL="342900" indent="-342900">
              <a:buClr>
                <a:srgbClr val="FF0000"/>
              </a:buClr>
              <a:buFont typeface="+mj-lt"/>
              <a:buAutoNum type="arabicPeriod"/>
            </a:pPr>
            <a:r>
              <a:rPr lang="nl-NL" sz="2400" dirty="0"/>
              <a:t>de </a:t>
            </a:r>
            <a:r>
              <a:rPr lang="nl-NL" sz="2400" dirty="0" err="1"/>
              <a:t>breukstukken</a:t>
            </a:r>
            <a:r>
              <a:rPr lang="nl-NL" sz="2400" dirty="0"/>
              <a:t> (4) en </a:t>
            </a:r>
          </a:p>
          <a:p>
            <a:pPr marL="342900" indent="-342900">
              <a:buClr>
                <a:srgbClr val="FF0000"/>
              </a:buClr>
              <a:buFont typeface="+mj-lt"/>
              <a:buAutoNum type="arabicPeriod"/>
            </a:pPr>
            <a:r>
              <a:rPr lang="nl-NL" sz="2400" dirty="0"/>
              <a:t>het ringenpaar (5).</a:t>
            </a:r>
          </a:p>
        </p:txBody>
      </p:sp>
      <p:sp>
        <p:nvSpPr>
          <p:cNvPr id="5" name="Tekstvak 4">
            <a:extLst>
              <a:ext uri="{FF2B5EF4-FFF2-40B4-BE49-F238E27FC236}">
                <a16:creationId xmlns:a16="http://schemas.microsoft.com/office/drawing/2014/main" id="{A1E4AD7D-F74F-2F46-B90E-1D400132F720}"/>
              </a:ext>
            </a:extLst>
          </p:cNvPr>
          <p:cNvSpPr txBox="1"/>
          <p:nvPr/>
        </p:nvSpPr>
        <p:spPr>
          <a:xfrm>
            <a:off x="3479206" y="3933056"/>
            <a:ext cx="5773314" cy="2800767"/>
          </a:xfrm>
          <a:prstGeom prst="rect">
            <a:avLst/>
          </a:prstGeom>
          <a:noFill/>
        </p:spPr>
        <p:txBody>
          <a:bodyPr wrap="square" rtlCol="0">
            <a:spAutoFit/>
          </a:bodyPr>
          <a:lstStyle/>
          <a:p>
            <a:pPr marL="285750" indent="-285750">
              <a:buClr>
                <a:srgbClr val="FF0000"/>
              </a:buClr>
              <a:buFont typeface="Wingdings" pitchFamily="2" charset="2"/>
              <a:buChar char="Ø"/>
            </a:pPr>
            <a:r>
              <a:rPr lang="nl-NL" sz="2200" dirty="0"/>
              <a:t>Pas als het zwaailicht op de lier uit is, doe je de chute aan de kabel die aan de beurt is en trek je deze kabel recht voor het te starten vliegtuig. </a:t>
            </a:r>
          </a:p>
          <a:p>
            <a:pPr marL="285750" indent="-285750">
              <a:buClr>
                <a:srgbClr val="FF0000"/>
              </a:buClr>
              <a:buFont typeface="Wingdings" pitchFamily="2" charset="2"/>
              <a:buChar char="Ø"/>
            </a:pPr>
            <a:r>
              <a:rPr lang="nl-NL" sz="2200" dirty="0"/>
              <a:t>Controleer de conditie van de sluitingen en het voorloopstuk. </a:t>
            </a:r>
          </a:p>
          <a:p>
            <a:pPr marL="285750" indent="-285750">
              <a:buClr>
                <a:srgbClr val="FF0000"/>
              </a:buClr>
              <a:buFont typeface="Wingdings" pitchFamily="2" charset="2"/>
              <a:buChar char="Ø"/>
            </a:pPr>
            <a:r>
              <a:rPr lang="nl-NL" sz="2200" dirty="0"/>
              <a:t>Binnen de spanwijdte van het vliegtuig mogen geen andere lierkabels of chutes liggen. </a:t>
            </a:r>
          </a:p>
        </p:txBody>
      </p:sp>
      <p:sp>
        <p:nvSpPr>
          <p:cNvPr id="14" name="Tekstvak 13">
            <a:extLst>
              <a:ext uri="{FF2B5EF4-FFF2-40B4-BE49-F238E27FC236}">
                <a16:creationId xmlns:a16="http://schemas.microsoft.com/office/drawing/2014/main" id="{FAA6AE68-ABE7-9B4F-9605-CEBE4AB6A22F}"/>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pic>
        <p:nvPicPr>
          <p:cNvPr id="2" name="Afbeelding 1">
            <a:extLst>
              <a:ext uri="{FF2B5EF4-FFF2-40B4-BE49-F238E27FC236}">
                <a16:creationId xmlns:a16="http://schemas.microsoft.com/office/drawing/2014/main" id="{65789EB7-45F1-5E05-612D-57BD60A33F97}"/>
              </a:ext>
            </a:extLst>
          </p:cNvPr>
          <p:cNvPicPr>
            <a:picLocks noChangeAspect="1"/>
          </p:cNvPicPr>
          <p:nvPr/>
        </p:nvPicPr>
        <p:blipFill>
          <a:blip r:embed="rId4"/>
          <a:stretch>
            <a:fillRect/>
          </a:stretch>
        </p:blipFill>
        <p:spPr>
          <a:xfrm>
            <a:off x="179512" y="736127"/>
            <a:ext cx="8564488" cy="3122725"/>
          </a:xfrm>
          <a:prstGeom prst="rect">
            <a:avLst/>
          </a:prstGeom>
        </p:spPr>
      </p:pic>
    </p:spTree>
    <p:extLst>
      <p:ext uri="{BB962C8B-B14F-4D97-AF65-F5344CB8AC3E}">
        <p14:creationId xmlns:p14="http://schemas.microsoft.com/office/powerpoint/2010/main" val="868105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4" name="Tekstvak 3">
            <a:extLst>
              <a:ext uri="{FF2B5EF4-FFF2-40B4-BE49-F238E27FC236}">
                <a16:creationId xmlns:a16="http://schemas.microsoft.com/office/drawing/2014/main" id="{950F56B1-EC19-124C-B888-085C685E0AC6}"/>
              </a:ext>
            </a:extLst>
          </p:cNvPr>
          <p:cNvSpPr txBox="1"/>
          <p:nvPr/>
        </p:nvSpPr>
        <p:spPr>
          <a:xfrm>
            <a:off x="48170" y="4005064"/>
            <a:ext cx="3371702" cy="1938992"/>
          </a:xfrm>
          <a:prstGeom prst="rect">
            <a:avLst/>
          </a:prstGeom>
          <a:noFill/>
        </p:spPr>
        <p:txBody>
          <a:bodyPr wrap="square" rtlCol="0">
            <a:spAutoFit/>
          </a:bodyPr>
          <a:lstStyle/>
          <a:p>
            <a:pPr marL="342900" indent="-342900">
              <a:buClr>
                <a:srgbClr val="FF0000"/>
              </a:buClr>
              <a:buFont typeface="+mj-lt"/>
              <a:buAutoNum type="arabicPeriod"/>
            </a:pPr>
            <a:r>
              <a:rPr lang="nl-NL" sz="2400" dirty="0"/>
              <a:t>de lierkabel (1), </a:t>
            </a:r>
          </a:p>
          <a:p>
            <a:pPr marL="342900" indent="-342900">
              <a:buClr>
                <a:srgbClr val="FF0000"/>
              </a:buClr>
              <a:buFont typeface="+mj-lt"/>
              <a:buAutoNum type="arabicPeriod"/>
            </a:pPr>
            <a:r>
              <a:rPr lang="nl-NL" sz="2400" dirty="0"/>
              <a:t>de chute (2), </a:t>
            </a:r>
          </a:p>
          <a:p>
            <a:pPr marL="342900" indent="-342900">
              <a:buClr>
                <a:srgbClr val="FF0000"/>
              </a:buClr>
              <a:buFont typeface="+mj-lt"/>
              <a:buAutoNum type="arabicPeriod"/>
            </a:pPr>
            <a:r>
              <a:rPr lang="nl-NL" sz="2400" dirty="0"/>
              <a:t>het voorloopstuk (3)</a:t>
            </a:r>
          </a:p>
          <a:p>
            <a:pPr marL="342900" indent="-342900">
              <a:buClr>
                <a:srgbClr val="FF0000"/>
              </a:buClr>
              <a:buFont typeface="+mj-lt"/>
              <a:buAutoNum type="arabicPeriod"/>
            </a:pPr>
            <a:r>
              <a:rPr lang="nl-NL" sz="2400" dirty="0"/>
              <a:t>de </a:t>
            </a:r>
            <a:r>
              <a:rPr lang="nl-NL" sz="2400" dirty="0" err="1"/>
              <a:t>breukstukken</a:t>
            </a:r>
            <a:r>
              <a:rPr lang="nl-NL" sz="2400" dirty="0"/>
              <a:t> (4) en </a:t>
            </a:r>
          </a:p>
          <a:p>
            <a:pPr marL="342900" indent="-342900">
              <a:buClr>
                <a:srgbClr val="FF0000"/>
              </a:buClr>
              <a:buFont typeface="+mj-lt"/>
              <a:buAutoNum type="arabicPeriod"/>
            </a:pPr>
            <a:r>
              <a:rPr lang="nl-NL" sz="2400" dirty="0"/>
              <a:t>het ringenpaar (5).</a:t>
            </a:r>
          </a:p>
        </p:txBody>
      </p:sp>
      <p:sp>
        <p:nvSpPr>
          <p:cNvPr id="5" name="Tekstvak 4">
            <a:extLst>
              <a:ext uri="{FF2B5EF4-FFF2-40B4-BE49-F238E27FC236}">
                <a16:creationId xmlns:a16="http://schemas.microsoft.com/office/drawing/2014/main" id="{A1E4AD7D-F74F-2F46-B90E-1D400132F720}"/>
              </a:ext>
            </a:extLst>
          </p:cNvPr>
          <p:cNvSpPr txBox="1"/>
          <p:nvPr/>
        </p:nvSpPr>
        <p:spPr>
          <a:xfrm>
            <a:off x="3419872" y="4005064"/>
            <a:ext cx="5773314" cy="2677656"/>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Kijk of het voorloopstuk zo ligt dat er geen knopen in getrokken worden.</a:t>
            </a:r>
          </a:p>
          <a:p>
            <a:pPr marL="285750" indent="-285750">
              <a:buClr>
                <a:srgbClr val="FF0000"/>
              </a:buClr>
              <a:buFont typeface="Wingdings" pitchFamily="2" charset="2"/>
              <a:buChar char="Ø"/>
            </a:pPr>
            <a:endParaRPr lang="nl-NL" sz="2400" dirty="0"/>
          </a:p>
          <a:p>
            <a:pPr marL="285750" indent="-285750">
              <a:buClr>
                <a:srgbClr val="FF0000"/>
              </a:buClr>
              <a:buFont typeface="Wingdings" pitchFamily="2" charset="2"/>
              <a:buChar char="Ø"/>
            </a:pPr>
            <a:r>
              <a:rPr lang="nl-NL" sz="2400" dirty="0"/>
              <a:t>Kies het juiste breukstuk</a:t>
            </a:r>
          </a:p>
          <a:p>
            <a:pPr marL="285750" indent="-285750">
              <a:buClr>
                <a:srgbClr val="FF0000"/>
              </a:buClr>
              <a:buFont typeface="Wingdings" pitchFamily="2" charset="2"/>
              <a:buChar char="Ø"/>
            </a:pPr>
            <a:endParaRPr lang="nl-NL" sz="2400" dirty="0"/>
          </a:p>
          <a:p>
            <a:pPr marL="285750" indent="-285750">
              <a:buClr>
                <a:srgbClr val="FF0000"/>
              </a:buClr>
              <a:buFont typeface="Wingdings" pitchFamily="2" charset="2"/>
              <a:buChar char="Ø"/>
            </a:pPr>
            <a:r>
              <a:rPr lang="nl-NL" sz="2400" dirty="0"/>
              <a:t>Blauw is het breukstuk voor de meeste eenzitters. Zwart is voor veel tweezitters.</a:t>
            </a:r>
          </a:p>
        </p:txBody>
      </p:sp>
      <p:sp>
        <p:nvSpPr>
          <p:cNvPr id="14" name="Tekstvak 13">
            <a:extLst>
              <a:ext uri="{FF2B5EF4-FFF2-40B4-BE49-F238E27FC236}">
                <a16:creationId xmlns:a16="http://schemas.microsoft.com/office/drawing/2014/main" id="{55C9B03C-F932-7D49-B958-72AE23819B9C}"/>
              </a:ext>
            </a:extLst>
          </p:cNvPr>
          <p:cNvSpPr txBox="1"/>
          <p:nvPr/>
        </p:nvSpPr>
        <p:spPr>
          <a:xfrm>
            <a:off x="1582032" y="23500"/>
            <a:ext cx="6370462" cy="584775"/>
          </a:xfrm>
          <a:prstGeom prst="rect">
            <a:avLst/>
          </a:prstGeom>
          <a:noFill/>
        </p:spPr>
        <p:txBody>
          <a:bodyPr wrap="none" rtlCol="0">
            <a:spAutoFit/>
          </a:bodyPr>
          <a:lstStyle/>
          <a:p>
            <a:r>
              <a:rPr lang="nl-NL" sz="3200" dirty="0">
                <a:solidFill>
                  <a:schemeClr val="bg1"/>
                </a:solidFill>
              </a:rPr>
              <a:t>1. VOORDAT JE MET VLIEGEN BEGINT</a:t>
            </a:r>
          </a:p>
        </p:txBody>
      </p:sp>
      <p:pic>
        <p:nvPicPr>
          <p:cNvPr id="2" name="Afbeelding 1">
            <a:extLst>
              <a:ext uri="{FF2B5EF4-FFF2-40B4-BE49-F238E27FC236}">
                <a16:creationId xmlns:a16="http://schemas.microsoft.com/office/drawing/2014/main" id="{C8658CBF-2241-F752-E164-AB213A2B0E59}"/>
              </a:ext>
            </a:extLst>
          </p:cNvPr>
          <p:cNvPicPr>
            <a:picLocks noChangeAspect="1"/>
          </p:cNvPicPr>
          <p:nvPr/>
        </p:nvPicPr>
        <p:blipFill>
          <a:blip r:embed="rId4"/>
          <a:stretch>
            <a:fillRect/>
          </a:stretch>
        </p:blipFill>
        <p:spPr>
          <a:xfrm>
            <a:off x="289756" y="728663"/>
            <a:ext cx="8564488" cy="3122725"/>
          </a:xfrm>
          <a:prstGeom prst="rect">
            <a:avLst/>
          </a:prstGeom>
        </p:spPr>
      </p:pic>
    </p:spTree>
    <p:extLst>
      <p:ext uri="{BB962C8B-B14F-4D97-AF65-F5344CB8AC3E}">
        <p14:creationId xmlns:p14="http://schemas.microsoft.com/office/powerpoint/2010/main" val="240863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pic>
        <p:nvPicPr>
          <p:cNvPr id="7" name="Afbeelding 6">
            <a:extLst>
              <a:ext uri="{FF2B5EF4-FFF2-40B4-BE49-F238E27FC236}">
                <a16:creationId xmlns:a16="http://schemas.microsoft.com/office/drawing/2014/main" id="{C905C4D3-EBCD-5543-8777-EF2E3B63A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3" y="3733219"/>
            <a:ext cx="4341241" cy="3124781"/>
          </a:xfrm>
          <a:prstGeom prst="rect">
            <a:avLst/>
          </a:prstGeom>
        </p:spPr>
      </p:pic>
      <p:pic>
        <p:nvPicPr>
          <p:cNvPr id="8" name="Afbeelding 7">
            <a:extLst>
              <a:ext uri="{FF2B5EF4-FFF2-40B4-BE49-F238E27FC236}">
                <a16:creationId xmlns:a16="http://schemas.microsoft.com/office/drawing/2014/main" id="{160C7445-4B3D-2C49-9379-72E24D5EB481}"/>
              </a:ext>
            </a:extLst>
          </p:cNvPr>
          <p:cNvPicPr>
            <a:picLocks noChangeAspect="1"/>
          </p:cNvPicPr>
          <p:nvPr/>
        </p:nvPicPr>
        <p:blipFill>
          <a:blip r:embed="rId5"/>
          <a:stretch>
            <a:fillRect/>
          </a:stretch>
        </p:blipFill>
        <p:spPr>
          <a:xfrm>
            <a:off x="4078537" y="2681287"/>
            <a:ext cx="5029967" cy="4149723"/>
          </a:xfrm>
          <a:prstGeom prst="rect">
            <a:avLst/>
          </a:prstGeom>
        </p:spPr>
      </p:pic>
      <p:pic>
        <p:nvPicPr>
          <p:cNvPr id="19" name="Afbeelding 18">
            <a:extLst>
              <a:ext uri="{FF2B5EF4-FFF2-40B4-BE49-F238E27FC236}">
                <a16:creationId xmlns:a16="http://schemas.microsoft.com/office/drawing/2014/main" id="{DF0457AF-CED9-BE4C-9112-4726E52A11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84" y="22334"/>
            <a:ext cx="7066696" cy="3794720"/>
          </a:xfrm>
          <a:prstGeom prst="rect">
            <a:avLst/>
          </a:prstGeom>
        </p:spPr>
      </p:pic>
    </p:spTree>
    <p:extLst>
      <p:ext uri="{BB962C8B-B14F-4D97-AF65-F5344CB8AC3E}">
        <p14:creationId xmlns:p14="http://schemas.microsoft.com/office/powerpoint/2010/main" val="463249867"/>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3443</TotalTime>
  <Words>2178</Words>
  <Application>Microsoft Macintosh PowerPoint</Application>
  <PresentationFormat>Diavoorstelling (4:3)</PresentationFormat>
  <Paragraphs>257</Paragraphs>
  <Slides>37</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37</vt:i4>
      </vt:variant>
    </vt:vector>
  </HeadingPairs>
  <TitlesOfParts>
    <vt:vector size="43" baseType="lpstr">
      <vt:lpstr>Arial</vt:lpstr>
      <vt:lpstr>Calibri</vt:lpstr>
      <vt:lpstr>HelveticaNeue</vt:lpstr>
      <vt:lpstr>HelveticaNeue-Italic</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dirk</dc:creator>
  <cp:lastModifiedBy>dirk corporaal</cp:lastModifiedBy>
  <cp:revision>246</cp:revision>
  <dcterms:created xsi:type="dcterms:W3CDTF">2014-03-01T09:35:46Z</dcterms:created>
  <dcterms:modified xsi:type="dcterms:W3CDTF">2023-04-07T08:13:24Z</dcterms:modified>
</cp:coreProperties>
</file>