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3"/>
  </p:notesMasterIdLst>
  <p:sldIdLst>
    <p:sldId id="377" r:id="rId2"/>
    <p:sldId id="482" r:id="rId3"/>
    <p:sldId id="483" r:id="rId4"/>
    <p:sldId id="479" r:id="rId5"/>
    <p:sldId id="481" r:id="rId6"/>
    <p:sldId id="506" r:id="rId7"/>
    <p:sldId id="507" r:id="rId8"/>
    <p:sldId id="508" r:id="rId9"/>
    <p:sldId id="509" r:id="rId10"/>
    <p:sldId id="378" r:id="rId11"/>
    <p:sldId id="381" r:id="rId12"/>
    <p:sldId id="380" r:id="rId13"/>
    <p:sldId id="382" r:id="rId14"/>
    <p:sldId id="384" r:id="rId15"/>
    <p:sldId id="484" r:id="rId16"/>
    <p:sldId id="383" r:id="rId17"/>
    <p:sldId id="510" r:id="rId18"/>
    <p:sldId id="389" r:id="rId19"/>
    <p:sldId id="391" r:id="rId20"/>
    <p:sldId id="390" r:id="rId21"/>
    <p:sldId id="388" r:id="rId22"/>
    <p:sldId id="394" r:id="rId23"/>
    <p:sldId id="392" r:id="rId24"/>
    <p:sldId id="393" r:id="rId25"/>
    <p:sldId id="485" r:id="rId26"/>
    <p:sldId id="395" r:id="rId27"/>
    <p:sldId id="396" r:id="rId28"/>
    <p:sldId id="403" r:id="rId29"/>
    <p:sldId id="397" r:id="rId30"/>
    <p:sldId id="398" r:id="rId31"/>
    <p:sldId id="399" r:id="rId32"/>
    <p:sldId id="486" r:id="rId33"/>
    <p:sldId id="487" r:id="rId34"/>
    <p:sldId id="404" r:id="rId35"/>
    <p:sldId id="405" r:id="rId36"/>
    <p:sldId id="406" r:id="rId37"/>
    <p:sldId id="407" r:id="rId38"/>
    <p:sldId id="408" r:id="rId39"/>
    <p:sldId id="409" r:id="rId40"/>
    <p:sldId id="410" r:id="rId41"/>
    <p:sldId id="411" r:id="rId42"/>
    <p:sldId id="412" r:id="rId43"/>
    <p:sldId id="413" r:id="rId44"/>
    <p:sldId id="414" r:id="rId45"/>
    <p:sldId id="416" r:id="rId46"/>
    <p:sldId id="415" r:id="rId47"/>
    <p:sldId id="417" r:id="rId48"/>
    <p:sldId id="488" r:id="rId49"/>
    <p:sldId id="421" r:id="rId50"/>
    <p:sldId id="422" r:id="rId51"/>
    <p:sldId id="511" r:id="rId52"/>
    <p:sldId id="420" r:id="rId53"/>
    <p:sldId id="419" r:id="rId54"/>
    <p:sldId id="423" r:id="rId55"/>
    <p:sldId id="489" r:id="rId56"/>
    <p:sldId id="490" r:id="rId57"/>
    <p:sldId id="491" r:id="rId58"/>
    <p:sldId id="492" r:id="rId59"/>
    <p:sldId id="493" r:id="rId60"/>
    <p:sldId id="424" r:id="rId61"/>
    <p:sldId id="425" r:id="rId62"/>
    <p:sldId id="426" r:id="rId63"/>
    <p:sldId id="427" r:id="rId64"/>
    <p:sldId id="512" r:id="rId65"/>
    <p:sldId id="428" r:id="rId66"/>
    <p:sldId id="429" r:id="rId67"/>
    <p:sldId id="430" r:id="rId68"/>
    <p:sldId id="516" r:id="rId69"/>
    <p:sldId id="517" r:id="rId70"/>
    <p:sldId id="515" r:id="rId71"/>
    <p:sldId id="433" r:id="rId72"/>
    <p:sldId id="434" r:id="rId73"/>
    <p:sldId id="435" r:id="rId74"/>
    <p:sldId id="494" r:id="rId75"/>
    <p:sldId id="495" r:id="rId76"/>
    <p:sldId id="496" r:id="rId77"/>
    <p:sldId id="497" r:id="rId78"/>
    <p:sldId id="498" r:id="rId79"/>
    <p:sldId id="499" r:id="rId80"/>
    <p:sldId id="500" r:id="rId81"/>
    <p:sldId id="501" r:id="rId82"/>
    <p:sldId id="436" r:id="rId83"/>
    <p:sldId id="437" r:id="rId84"/>
    <p:sldId id="438" r:id="rId85"/>
    <p:sldId id="439" r:id="rId86"/>
    <p:sldId id="440" r:id="rId87"/>
    <p:sldId id="441" r:id="rId88"/>
    <p:sldId id="442" r:id="rId89"/>
    <p:sldId id="443" r:id="rId90"/>
    <p:sldId id="444" r:id="rId91"/>
    <p:sldId id="445" r:id="rId92"/>
    <p:sldId id="502" r:id="rId93"/>
    <p:sldId id="514" r:id="rId94"/>
    <p:sldId id="446" r:id="rId95"/>
    <p:sldId id="503" r:id="rId96"/>
    <p:sldId id="448" r:id="rId97"/>
    <p:sldId id="447" r:id="rId98"/>
    <p:sldId id="449" r:id="rId99"/>
    <p:sldId id="450" r:id="rId100"/>
    <p:sldId id="451" r:id="rId101"/>
    <p:sldId id="452" r:id="rId102"/>
    <p:sldId id="453" r:id="rId103"/>
    <p:sldId id="454" r:id="rId104"/>
    <p:sldId id="504" r:id="rId105"/>
    <p:sldId id="455" r:id="rId106"/>
    <p:sldId id="456" r:id="rId107"/>
    <p:sldId id="457" r:id="rId108"/>
    <p:sldId id="513" r:id="rId109"/>
    <p:sldId id="458" r:id="rId110"/>
    <p:sldId id="469" r:id="rId111"/>
    <p:sldId id="459" r:id="rId112"/>
    <p:sldId id="461" r:id="rId113"/>
    <p:sldId id="462" r:id="rId114"/>
    <p:sldId id="463" r:id="rId115"/>
    <p:sldId id="460" r:id="rId116"/>
    <p:sldId id="464" r:id="rId117"/>
    <p:sldId id="505" r:id="rId118"/>
    <p:sldId id="470" r:id="rId119"/>
    <p:sldId id="471" r:id="rId120"/>
    <p:sldId id="478" r:id="rId121"/>
    <p:sldId id="472" r:id="rId122"/>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rk" initials="d"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79" autoAdjust="0"/>
    <p:restoredTop sz="94660"/>
  </p:normalViewPr>
  <p:slideViewPr>
    <p:cSldViewPr>
      <p:cViewPr varScale="1">
        <p:scale>
          <a:sx n="100" d="100"/>
          <a:sy n="100" d="100"/>
        </p:scale>
        <p:origin x="-96" y="-9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notesMaster" Target="notesMasters/notesMaster1.xml"/><Relationship Id="rId124" Type="http://schemas.openxmlformats.org/officeDocument/2006/relationships/printerSettings" Target="printerSettings/printerSettings1.bin"/><Relationship Id="rId125" Type="http://schemas.openxmlformats.org/officeDocument/2006/relationships/commentAuthors" Target="commentAuthors.xml"/><Relationship Id="rId126" Type="http://schemas.openxmlformats.org/officeDocument/2006/relationships/presProps" Target="presProps.xml"/><Relationship Id="rId127" Type="http://schemas.openxmlformats.org/officeDocument/2006/relationships/viewProps" Target="viewProps.xml"/><Relationship Id="rId128" Type="http://schemas.openxmlformats.org/officeDocument/2006/relationships/theme" Target="theme/theme1.xml"/><Relationship Id="rId12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9B4C85-69E8-4FAB-8141-F6B9F611450C}" type="datetimeFigureOut">
              <a:rPr lang="nl-NL" smtClean="0"/>
              <a:pPr/>
              <a:t>02-03-18</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07CC32-1F34-47A2-A23E-DBD99CA99648}" type="slidenum">
              <a:rPr lang="nl-NL" smtClean="0"/>
              <a:pPr/>
              <a:t>‹nr.›</a:t>
            </a:fld>
            <a:endParaRPr lang="nl-NL"/>
          </a:p>
        </p:txBody>
      </p:sp>
    </p:spTree>
    <p:extLst>
      <p:ext uri="{BB962C8B-B14F-4D97-AF65-F5344CB8AC3E}">
        <p14:creationId xmlns:p14="http://schemas.microsoft.com/office/powerpoint/2010/main" val="2897664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9507" name="Rectangle 3"/>
          <p:cNvSpPr>
            <a:spLocks noGrp="1"/>
          </p:cNvSpPr>
          <p:nvPr>
            <p:ph type="body" idx="1"/>
          </p:nvPr>
        </p:nvSpPr>
        <p:spPr/>
        <p:txBody>
          <a:bodyPr/>
          <a:lstStyle/>
          <a:p>
            <a:endParaRPr lang="nl-NL">
              <a:latin typeface="Calibri" charset="0"/>
            </a:endParaRPr>
          </a:p>
          <a:p>
            <a:r>
              <a:rPr lang="nl-NL">
                <a:latin typeface="Calibri" charset="0"/>
              </a:rPr>
              <a:t>Ligt het zwaartepunt bij een vliegtuig tijdens het vliegen altijd op dezelfde plaats?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1011" name="Rectangle 3"/>
          <p:cNvSpPr>
            <a:spLocks noGrp="1"/>
          </p:cNvSpPr>
          <p:nvPr>
            <p:ph type="body" idx="1"/>
          </p:nvPr>
        </p:nvSpPr>
        <p:spPr/>
        <p:txBody>
          <a:bodyPr/>
          <a:lstStyle/>
          <a:p>
            <a:r>
              <a:rPr lang="nl-NL">
                <a:latin typeface="Calibri" charset="0"/>
              </a:rPr>
              <a:t>herhaling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3411" name="Rectangle 3"/>
          <p:cNvSpPr>
            <a:spLocks noGrp="1"/>
          </p:cNvSpPr>
          <p:nvPr>
            <p:ph type="body" idx="1"/>
          </p:nvPr>
        </p:nvSpPr>
        <p:spPr/>
        <p:txBody>
          <a:bodyPr/>
          <a:lstStyle/>
          <a:p>
            <a:endParaRPr lang="nl-NL">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4371" name="Rectangle 3"/>
          <p:cNvSpPr>
            <a:spLocks noGrp="1"/>
          </p:cNvSpPr>
          <p:nvPr>
            <p:ph type="body" idx="1"/>
          </p:nvPr>
        </p:nvSpPr>
        <p:spPr/>
        <p:txBody>
          <a:bodyPr/>
          <a:lstStyle/>
          <a:p>
            <a:r>
              <a:rPr lang="nl-NL">
                <a:latin typeface="Calibri" charset="0"/>
              </a:rPr>
              <a:t>buitenvleugel: snelheid in het kwadraat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114</a:t>
            </a:fld>
            <a:endParaRPr lang="nl-NL"/>
          </a:p>
        </p:txBody>
      </p:sp>
    </p:spTree>
    <p:extLst>
      <p:ext uri="{BB962C8B-B14F-4D97-AF65-F5344CB8AC3E}">
        <p14:creationId xmlns:p14="http://schemas.microsoft.com/office/powerpoint/2010/main" val="1537668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115</a:t>
            </a:fld>
            <a:endParaRPr lang="nl-NL"/>
          </a:p>
        </p:txBody>
      </p:sp>
    </p:spTree>
    <p:extLst>
      <p:ext uri="{BB962C8B-B14F-4D97-AF65-F5344CB8AC3E}">
        <p14:creationId xmlns:p14="http://schemas.microsoft.com/office/powerpoint/2010/main" val="2691264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9267" name="Rectangle 3"/>
          <p:cNvSpPr>
            <a:spLocks noGrp="1"/>
          </p:cNvSpPr>
          <p:nvPr>
            <p:ph type="body" idx="1"/>
          </p:nvPr>
        </p:nvSpPr>
        <p:spPr/>
        <p:txBody>
          <a:bodyPr/>
          <a:lstStyle/>
          <a:p>
            <a:endParaRPr lang="nl-NL">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1555" name="Rectangle 3"/>
          <p:cNvSpPr>
            <a:spLocks noGrp="1"/>
          </p:cNvSpPr>
          <p:nvPr>
            <p:ph type="body" idx="1"/>
          </p:nvPr>
        </p:nvSpPr>
        <p:spPr/>
        <p:txBody>
          <a:bodyPr/>
          <a:lstStyle/>
          <a:p>
            <a:endParaRPr lang="nl-NL">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03" name="Rectangle 3"/>
          <p:cNvSpPr>
            <a:spLocks noGrp="1"/>
          </p:cNvSpPr>
          <p:nvPr>
            <p:ph type="body" idx="1"/>
          </p:nvPr>
        </p:nvSpPr>
        <p:spPr/>
        <p:txBody>
          <a:bodyPr/>
          <a:lstStyle/>
          <a:p>
            <a:r>
              <a:rPr lang="nl-NL">
                <a:latin typeface="Calibri" charset="0"/>
              </a:rPr>
              <a:t>wat gebeurt als een kracht niet in het zwaartepunt aangrijpt?</a:t>
            </a:r>
          </a:p>
          <a:p>
            <a:r>
              <a:rPr lang="nl-NL">
                <a:latin typeface="Calibri" charset="0"/>
              </a:rPr>
              <a:t>Laat zien met vliegtuigmodelletje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50</a:t>
            </a:fld>
            <a:endParaRPr lang="nl-NL"/>
          </a:p>
        </p:txBody>
      </p:sp>
    </p:spTree>
    <p:extLst>
      <p:ext uri="{BB962C8B-B14F-4D97-AF65-F5344CB8AC3E}">
        <p14:creationId xmlns:p14="http://schemas.microsoft.com/office/powerpoint/2010/main" val="427005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63" name="Rectangle 3"/>
          <p:cNvSpPr>
            <a:spLocks noGrp="1"/>
          </p:cNvSpPr>
          <p:nvPr>
            <p:ph type="body" idx="1"/>
          </p:nvPr>
        </p:nvSpPr>
        <p:spPr/>
        <p:txBody>
          <a:bodyPr/>
          <a:lstStyle/>
          <a:p>
            <a:r>
              <a:rPr lang="nl-NL">
                <a:latin typeface="Calibri" charset="0"/>
              </a:rPr>
              <a:t>groot zog geeft veel weerstand</a:t>
            </a:r>
          </a:p>
          <a:p>
            <a:r>
              <a:rPr lang="nl-NL">
                <a:latin typeface="Calibri" charset="0"/>
              </a:rPr>
              <a:t>venturibuisje heeft relatief veel weerstand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2931" name="Rectangle 3"/>
          <p:cNvSpPr>
            <a:spLocks noGrp="1"/>
          </p:cNvSpPr>
          <p:nvPr>
            <p:ph type="body" idx="1"/>
          </p:nvPr>
        </p:nvSpPr>
        <p:spPr/>
        <p:txBody>
          <a:bodyPr/>
          <a:lstStyle/>
          <a:p>
            <a:r>
              <a:rPr lang="nl-NL">
                <a:latin typeface="Calibri" charset="0"/>
              </a:rPr>
              <a:t>dit is afhankelijk van de vorm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03" name="Rectangle 3"/>
          <p:cNvSpPr>
            <a:spLocks noGrp="1"/>
          </p:cNvSpPr>
          <p:nvPr>
            <p:ph type="body" idx="1"/>
          </p:nvPr>
        </p:nvSpPr>
        <p:spPr/>
        <p:txBody>
          <a:bodyPr/>
          <a:lstStyle/>
          <a:p>
            <a:r>
              <a:rPr lang="nl-NL">
                <a:latin typeface="Calibri" charset="0"/>
              </a:rPr>
              <a:t>Evenwichtsituatie! (P=W, L=G) geeft horizontale vlucht met constante snelheid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03" name="Rectangle 3"/>
          <p:cNvSpPr>
            <a:spLocks noGrp="1"/>
          </p:cNvSpPr>
          <p:nvPr>
            <p:ph type="body" idx="1"/>
          </p:nvPr>
        </p:nvSpPr>
        <p:spPr/>
        <p:txBody>
          <a:bodyPr/>
          <a:lstStyle/>
          <a:p>
            <a:r>
              <a:rPr lang="nl-NL">
                <a:latin typeface="Calibri" charset="0"/>
              </a:rPr>
              <a:t>Evenwichtsituatie! (P=W, L=G) geeft horizontale vlucht met constante snelheid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het opmaakprofiel van de modelondertitel te bewerken</a:t>
            </a:r>
            <a:endParaRPr lang="nl-NL"/>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02-03-18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02-03-18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02-03-18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02-03-18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02-03-18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18ADA721-48C7-459D-A5AF-C0B569C757CD}" type="datetimeFigureOut">
              <a:rPr lang="nl-NL" smtClean="0"/>
              <a:pPr/>
              <a:t>02-03-18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18ADA721-48C7-459D-A5AF-C0B569C757CD}" type="datetimeFigureOut">
              <a:rPr lang="nl-NL" smtClean="0"/>
              <a:pPr/>
              <a:t>02-03-18</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18ADA721-48C7-459D-A5AF-C0B569C757CD}" type="datetimeFigureOut">
              <a:rPr lang="nl-NL" smtClean="0"/>
              <a:pPr/>
              <a:t>02-03-18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8ADA721-48C7-459D-A5AF-C0B569C757CD}" type="datetimeFigureOut">
              <a:rPr lang="nl-NL" smtClean="0"/>
              <a:pPr/>
              <a:t>02-03-18</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8ADA721-48C7-459D-A5AF-C0B569C757CD}" type="datetimeFigureOut">
              <a:rPr lang="nl-NL" smtClean="0"/>
              <a:pPr/>
              <a:t>02-03-18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8ADA721-48C7-459D-A5AF-C0B569C757CD}" type="datetimeFigureOut">
              <a:rPr lang="nl-NL" smtClean="0"/>
              <a:pPr/>
              <a:t>02-03-18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DA721-48C7-459D-A5AF-C0B569C757CD}" type="datetimeFigureOut">
              <a:rPr lang="nl-NL" smtClean="0"/>
              <a:pPr/>
              <a:t>02-03-18</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DC38E-EDCE-4C61-A293-331BBA0B4B98}"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6.jpeg"/><Relationship Id="rId5" Type="http://schemas.openxmlformats.org/officeDocument/2006/relationships/image" Target="../media/image107.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8.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9.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10.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3.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11.jpeg"/><Relationship Id="rId5" Type="http://schemas.openxmlformats.org/officeDocument/2006/relationships/image" Target="../media/image112.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13.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53.jpeg"/><Relationship Id="rId6" Type="http://schemas.openxmlformats.org/officeDocument/2006/relationships/image" Target="../media/image114.png"/><Relationship Id="rId7"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1.jp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15.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1.jp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s>
</file>

<file path=ppt/slides/_rels/slide1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16.gif"/><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17.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18.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19.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20.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21.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22.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22.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2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23.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5.jpeg"/><Relationship Id="rId5"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3.gif"/><Relationship Id="rId5" Type="http://schemas.openxmlformats.org/officeDocument/2006/relationships/image" Target="../media/image24.gif"/><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5.gif"/><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6.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7.gif"/><Relationship Id="rId5"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2.jpeg"/><Relationship Id="rId5"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5.jpeg"/><Relationship Id="rId5"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7.gif"/><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8.jp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9.jp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0.jp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3.jpeg"/><Relationship Id="rId5" Type="http://schemas.openxmlformats.org/officeDocument/2006/relationships/image" Target="../media/image44.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5.gif"/><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6.jpeg"/><Relationship Id="rId5" Type="http://schemas.openxmlformats.org/officeDocument/2006/relationships/image" Target="../media/image47.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8.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9.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0.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1.jp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2.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3.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4.jp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5.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6.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57.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57.jpeg"/><Relationship Id="rId6"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8.gif"/><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9.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2.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4.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jpeg"/><Relationship Id="rId6"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5.jpeg"/><Relationship Id="rId5"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6.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7.jpeg"/><Relationship Id="rId5" Type="http://schemas.openxmlformats.org/officeDocument/2006/relationships/image" Target="../media/image68.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9.jpeg"/><Relationship Id="rId5" Type="http://schemas.openxmlformats.org/officeDocument/2006/relationships/image" Target="../media/image70.jpeg"/><Relationship Id="rId6"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2.jpeg"/><Relationship Id="rId6"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3.jpeg"/><Relationship Id="rId5" Type="http://schemas.openxmlformats.org/officeDocument/2006/relationships/image" Target="../media/image74.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5.jpeg"/><Relationship Id="rId5" Type="http://schemas.openxmlformats.org/officeDocument/2006/relationships/image" Target="../media/image74.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6.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2.jpeg"/><Relationship Id="rId6"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2.jpeg"/><Relationship Id="rId6"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4.jpeg"/><Relationship Id="rId6"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7.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7.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8.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0.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1.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2.png"/><Relationship Id="rId5" Type="http://schemas.openxmlformats.org/officeDocument/2006/relationships/image" Target="../media/image83.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4.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5.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6.png"/><Relationship Id="rId5" Type="http://schemas.openxmlformats.org/officeDocument/2006/relationships/image" Target="../media/image87.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8.png"/><Relationship Id="rId5" Type="http://schemas.openxmlformats.org/officeDocument/2006/relationships/image" Target="../media/image87.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9.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9.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0.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1.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2.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3.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4.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5.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1.png"/><Relationship Id="rId6"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6.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7.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98.png"/><Relationship Id="rId6"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9.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0.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1.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2.jpeg"/><Relationship Id="rId5" Type="http://schemas.openxmlformats.org/officeDocument/2006/relationships/image" Target="../media/image103.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4.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5.jpeg"/><Relationship Id="rId1" Type="http://schemas.openxmlformats.org/officeDocument/2006/relationships/slideLayout" Target="../slideLayouts/slideLayout7.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267744" y="97468"/>
            <a:ext cx="4903586" cy="523220"/>
          </a:xfrm>
          <a:prstGeom prst="rect">
            <a:avLst/>
          </a:prstGeom>
          <a:noFill/>
          <a:ln w="9525">
            <a:noFill/>
            <a:miter lim="800000"/>
            <a:headEnd/>
            <a:tailEnd/>
          </a:ln>
        </p:spPr>
        <p:txBody>
          <a:bodyPr wrap="none">
            <a:spAutoFit/>
          </a:bodyPr>
          <a:lstStyle/>
          <a:p>
            <a:r>
              <a:rPr lang="nl-NL" sz="2800" dirty="0" smtClean="0">
                <a:solidFill>
                  <a:schemeClr val="bg1"/>
                </a:solidFill>
              </a:rPr>
              <a:t>Beginselen van het zweefvliegen</a:t>
            </a:r>
            <a:endParaRPr lang="nl-NL" sz="2800" dirty="0">
              <a:solidFill>
                <a:schemeClr val="bg1"/>
              </a:solidFill>
            </a:endParaRPr>
          </a:p>
        </p:txBody>
      </p:sp>
      <p:sp>
        <p:nvSpPr>
          <p:cNvPr id="5" name="Tekstvak 4"/>
          <p:cNvSpPr txBox="1"/>
          <p:nvPr/>
        </p:nvSpPr>
        <p:spPr>
          <a:xfrm>
            <a:off x="2451446" y="5870526"/>
            <a:ext cx="4320481" cy="769441"/>
          </a:xfrm>
          <a:prstGeom prst="rect">
            <a:avLst/>
          </a:prstGeom>
          <a:noFill/>
        </p:spPr>
        <p:txBody>
          <a:bodyPr wrap="square" rtlCol="0">
            <a:spAutoFit/>
          </a:bodyPr>
          <a:lstStyle/>
          <a:p>
            <a:r>
              <a:rPr lang="nl-NL" sz="4400" dirty="0" smtClean="0">
                <a:solidFill>
                  <a:schemeClr val="tx2"/>
                </a:solidFill>
              </a:rPr>
              <a:t>AERODYNAMICA</a:t>
            </a:r>
            <a:endParaRPr lang="nl-NL" sz="4400" dirty="0">
              <a:solidFill>
                <a:schemeClr val="tx2"/>
              </a:solidFill>
            </a:endParaRPr>
          </a:p>
        </p:txBody>
      </p:sp>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032" y="908720"/>
            <a:ext cx="8460432" cy="4745237"/>
          </a:xfrm>
          <a:prstGeom prst="rect">
            <a:avLst/>
          </a:prstGeom>
        </p:spPr>
      </p:pic>
      <p:sp>
        <p:nvSpPr>
          <p:cNvPr id="2" name="Ovale toelichting 1"/>
          <p:cNvSpPr/>
          <p:nvPr/>
        </p:nvSpPr>
        <p:spPr>
          <a:xfrm>
            <a:off x="4323655" y="979366"/>
            <a:ext cx="2448272" cy="115212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t>Glijgetal 8,3 bij 56 km/h</a:t>
            </a:r>
            <a:endParaRPr lang="nl-NL" dirty="0"/>
          </a:p>
        </p:txBody>
      </p:sp>
    </p:spTree>
    <p:extLst>
      <p:ext uri="{BB962C8B-B14F-4D97-AF65-F5344CB8AC3E}">
        <p14:creationId xmlns:p14="http://schemas.microsoft.com/office/powerpoint/2010/main" val="124481361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267744" y="97468"/>
            <a:ext cx="4903586" cy="523220"/>
          </a:xfrm>
          <a:prstGeom prst="rect">
            <a:avLst/>
          </a:prstGeom>
          <a:noFill/>
          <a:ln w="9525">
            <a:noFill/>
            <a:miter lim="800000"/>
            <a:headEnd/>
            <a:tailEnd/>
          </a:ln>
        </p:spPr>
        <p:txBody>
          <a:bodyPr wrap="none">
            <a:spAutoFit/>
          </a:bodyPr>
          <a:lstStyle/>
          <a:p>
            <a:r>
              <a:rPr lang="nl-NL" sz="2800" dirty="0" smtClean="0">
                <a:solidFill>
                  <a:schemeClr val="bg1"/>
                </a:solidFill>
              </a:rPr>
              <a:t>Beginselen van het zweefvliegen</a:t>
            </a:r>
            <a:endParaRPr lang="nl-NL" sz="2800" dirty="0">
              <a:solidFill>
                <a:schemeClr val="bg1"/>
              </a:solidFill>
            </a:endParaRPr>
          </a:p>
        </p:txBody>
      </p:sp>
      <p:sp>
        <p:nvSpPr>
          <p:cNvPr id="12" name="Tekstvak 11"/>
          <p:cNvSpPr txBox="1"/>
          <p:nvPr/>
        </p:nvSpPr>
        <p:spPr>
          <a:xfrm>
            <a:off x="5004048" y="764704"/>
            <a:ext cx="4319910" cy="4893647"/>
          </a:xfrm>
          <a:prstGeom prst="rect">
            <a:avLst/>
          </a:prstGeom>
          <a:noFill/>
        </p:spPr>
        <p:txBody>
          <a:bodyPr wrap="square" rtlCol="0">
            <a:spAutoFit/>
          </a:bodyPr>
          <a:lstStyle/>
          <a:p>
            <a:r>
              <a:rPr lang="nl-NL" sz="2400" dirty="0" smtClean="0"/>
              <a:t>Tijdens </a:t>
            </a:r>
            <a:r>
              <a:rPr lang="nl-NL" sz="2400" dirty="0"/>
              <a:t>een vlucht werken vier krachten op een vliegtuig:</a:t>
            </a:r>
          </a:p>
          <a:p>
            <a:pPr marL="457200" indent="-457200">
              <a:buFont typeface="+mj-lt"/>
              <a:buAutoNum type="arabicPeriod"/>
            </a:pPr>
            <a:r>
              <a:rPr lang="nl-NL" sz="2400" dirty="0"/>
              <a:t>de </a:t>
            </a:r>
            <a:r>
              <a:rPr lang="nl-NL" sz="2400" dirty="0">
                <a:solidFill>
                  <a:srgbClr val="FF0000"/>
                </a:solidFill>
              </a:rPr>
              <a:t>draagkracht</a:t>
            </a:r>
            <a:r>
              <a:rPr lang="nl-NL" sz="2400" dirty="0"/>
              <a:t> (in het Engels lift) die het vliegtuig in de lucht houdt</a:t>
            </a:r>
          </a:p>
          <a:p>
            <a:pPr marL="457200" indent="-457200">
              <a:buFont typeface="+mj-lt"/>
              <a:buAutoNum type="arabicPeriod"/>
            </a:pPr>
            <a:r>
              <a:rPr lang="nl-NL" sz="2400" dirty="0"/>
              <a:t>de </a:t>
            </a:r>
            <a:r>
              <a:rPr lang="nl-NL" sz="2400" dirty="0">
                <a:solidFill>
                  <a:srgbClr val="FF0000"/>
                </a:solidFill>
              </a:rPr>
              <a:t>zwaartekracht</a:t>
            </a:r>
            <a:r>
              <a:rPr lang="nl-NL" sz="2400" dirty="0"/>
              <a:t>; de aantrekkingskracht van de aarde</a:t>
            </a:r>
          </a:p>
          <a:p>
            <a:pPr marL="457200" indent="-457200">
              <a:buFont typeface="+mj-lt"/>
              <a:buAutoNum type="arabicPeriod"/>
            </a:pPr>
            <a:r>
              <a:rPr lang="nl-NL" sz="2400" dirty="0">
                <a:solidFill>
                  <a:srgbClr val="FF0000"/>
                </a:solidFill>
              </a:rPr>
              <a:t>voortstuwingskrachten</a:t>
            </a:r>
            <a:r>
              <a:rPr lang="nl-NL" sz="2400" dirty="0"/>
              <a:t>; de kracht van bijvoorbeeld de propeller of de lierkabel</a:t>
            </a:r>
          </a:p>
          <a:p>
            <a:pPr marL="457200" indent="-457200">
              <a:buFont typeface="+mj-lt"/>
              <a:buAutoNum type="arabicPeriod"/>
            </a:pPr>
            <a:r>
              <a:rPr lang="nl-NL" sz="2400" dirty="0"/>
              <a:t>de </a:t>
            </a:r>
            <a:r>
              <a:rPr lang="nl-NL" sz="2400" dirty="0">
                <a:solidFill>
                  <a:srgbClr val="FF0000"/>
                </a:solidFill>
              </a:rPr>
              <a:t>weerstand</a:t>
            </a:r>
            <a:r>
              <a:rPr lang="nl-NL" sz="2400" dirty="0"/>
              <a:t> (in het Engels </a:t>
            </a:r>
            <a:r>
              <a:rPr lang="nl-NL" sz="2400" dirty="0" err="1"/>
              <a:t>drag</a:t>
            </a:r>
            <a:r>
              <a:rPr lang="nl-NL" sz="2400" dirty="0"/>
              <a:t>)</a:t>
            </a:r>
          </a:p>
        </p:txBody>
      </p:sp>
      <p:pic>
        <p:nvPicPr>
          <p:cNvPr id="2050" name="Picture 2" descr="http://www.zweefvliegopleiding.nl/images/beginselen/twin-P=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11" y="771288"/>
            <a:ext cx="4841315" cy="3017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758947"/>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627110" y="51055"/>
            <a:ext cx="3437864" cy="523220"/>
          </a:xfrm>
          <a:prstGeom prst="rect">
            <a:avLst/>
          </a:prstGeom>
          <a:noFill/>
          <a:ln w="9525">
            <a:noFill/>
            <a:miter lim="800000"/>
            <a:headEnd/>
            <a:tailEnd/>
          </a:ln>
        </p:spPr>
        <p:txBody>
          <a:bodyPr wrap="none">
            <a:spAutoFit/>
          </a:bodyPr>
          <a:lstStyle/>
          <a:p>
            <a:r>
              <a:rPr lang="nl-NL" sz="2800" dirty="0" smtClean="0">
                <a:solidFill>
                  <a:schemeClr val="bg1"/>
                </a:solidFill>
              </a:rPr>
              <a:t>5.4 Besturingssysteem</a:t>
            </a:r>
            <a:endParaRPr lang="nl-NL" sz="2800" dirty="0">
              <a:solidFill>
                <a:schemeClr val="bg1"/>
              </a:solidFill>
            </a:endParaRPr>
          </a:p>
        </p:txBody>
      </p:sp>
      <p:sp>
        <p:nvSpPr>
          <p:cNvPr id="2" name="Tekstvak 1"/>
          <p:cNvSpPr txBox="1"/>
          <p:nvPr/>
        </p:nvSpPr>
        <p:spPr>
          <a:xfrm>
            <a:off x="4983370" y="692696"/>
            <a:ext cx="4160630" cy="6093976"/>
          </a:xfrm>
          <a:prstGeom prst="rect">
            <a:avLst/>
          </a:prstGeom>
          <a:noFill/>
        </p:spPr>
        <p:txBody>
          <a:bodyPr wrap="square" rtlCol="0">
            <a:spAutoFit/>
          </a:bodyPr>
          <a:lstStyle/>
          <a:p>
            <a:pPr marL="514350" indent="-514350">
              <a:buClr>
                <a:srgbClr val="FF0000"/>
              </a:buClr>
              <a:buFont typeface="+mj-lt"/>
              <a:buAutoNum type="arabicPeriod"/>
            </a:pPr>
            <a:r>
              <a:rPr lang="nl-NL" sz="2600" dirty="0"/>
              <a:t>Een uitslag van het hoogteroer veroorzaakt een draaiing om de </a:t>
            </a:r>
            <a:r>
              <a:rPr lang="nl-NL" sz="2600" dirty="0" err="1"/>
              <a:t>dwarsas</a:t>
            </a:r>
            <a:r>
              <a:rPr lang="nl-NL" sz="2600" dirty="0"/>
              <a:t>, dit noemen we </a:t>
            </a:r>
            <a:r>
              <a:rPr lang="nl-NL" sz="2600" dirty="0">
                <a:solidFill>
                  <a:srgbClr val="C00000"/>
                </a:solidFill>
              </a:rPr>
              <a:t>stampen</a:t>
            </a:r>
            <a:r>
              <a:rPr lang="nl-NL" sz="2600" dirty="0" smtClean="0"/>
              <a:t>.</a:t>
            </a:r>
          </a:p>
          <a:p>
            <a:pPr marL="514350" indent="-514350">
              <a:buClr>
                <a:srgbClr val="FF0000"/>
              </a:buClr>
              <a:buFont typeface="+mj-lt"/>
              <a:buAutoNum type="arabicPeriod"/>
            </a:pPr>
            <a:r>
              <a:rPr lang="nl-NL" sz="2600" dirty="0" smtClean="0"/>
              <a:t>Een </a:t>
            </a:r>
            <a:r>
              <a:rPr lang="nl-NL" sz="2600" dirty="0"/>
              <a:t>uitslag van de rolroeren veroorzaakt een draaiing om de </a:t>
            </a:r>
            <a:r>
              <a:rPr lang="nl-NL" sz="2600" dirty="0" err="1"/>
              <a:t>langsas</a:t>
            </a:r>
            <a:r>
              <a:rPr lang="nl-NL" sz="2600" dirty="0"/>
              <a:t>, dit noemen we </a:t>
            </a:r>
            <a:r>
              <a:rPr lang="nl-NL" sz="2600" dirty="0">
                <a:solidFill>
                  <a:srgbClr val="C00000"/>
                </a:solidFill>
              </a:rPr>
              <a:t>rollen</a:t>
            </a:r>
            <a:r>
              <a:rPr lang="nl-NL" sz="2600" dirty="0"/>
              <a:t>.</a:t>
            </a:r>
          </a:p>
          <a:p>
            <a:pPr marL="514350" indent="-514350">
              <a:buClr>
                <a:srgbClr val="FF0000"/>
              </a:buClr>
              <a:buFont typeface="+mj-lt"/>
              <a:buAutoNum type="arabicPeriod"/>
            </a:pPr>
            <a:r>
              <a:rPr lang="nl-NL" sz="2600" dirty="0"/>
              <a:t>Een uitslag van het richtingsroer veroorzaakt een draaiing om de topas, dit noemen we </a:t>
            </a:r>
            <a:r>
              <a:rPr lang="nl-NL" sz="2600" dirty="0">
                <a:solidFill>
                  <a:srgbClr val="C00000"/>
                </a:solidFill>
              </a:rPr>
              <a:t>gieren</a:t>
            </a:r>
            <a:r>
              <a:rPr lang="nl-NL" sz="2600" dirty="0"/>
              <a:t>.</a:t>
            </a:r>
          </a:p>
        </p:txBody>
      </p:sp>
      <p:pic>
        <p:nvPicPr>
          <p:cNvPr id="5122" name="Picture 2" descr="http://www.zweefvliegopleiding.nl/images/beginselen/werking-roer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812662"/>
            <a:ext cx="4780734" cy="5784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341481"/>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821712" y="4261818"/>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627110" y="51055"/>
            <a:ext cx="3437864" cy="523220"/>
          </a:xfrm>
          <a:prstGeom prst="rect">
            <a:avLst/>
          </a:prstGeom>
          <a:noFill/>
          <a:ln w="9525">
            <a:noFill/>
            <a:miter lim="800000"/>
            <a:headEnd/>
            <a:tailEnd/>
          </a:ln>
        </p:spPr>
        <p:txBody>
          <a:bodyPr wrap="none">
            <a:spAutoFit/>
          </a:bodyPr>
          <a:lstStyle/>
          <a:p>
            <a:r>
              <a:rPr lang="nl-NL" sz="2800" dirty="0" smtClean="0">
                <a:solidFill>
                  <a:schemeClr val="bg1"/>
                </a:solidFill>
              </a:rPr>
              <a:t>5.4 Besturingssysteem</a:t>
            </a:r>
            <a:endParaRPr lang="nl-NL" sz="2800" dirty="0">
              <a:solidFill>
                <a:schemeClr val="bg1"/>
              </a:solidFill>
            </a:endParaRPr>
          </a:p>
        </p:txBody>
      </p:sp>
      <p:sp>
        <p:nvSpPr>
          <p:cNvPr id="2" name="Tekstvak 1"/>
          <p:cNvSpPr txBox="1"/>
          <p:nvPr/>
        </p:nvSpPr>
        <p:spPr>
          <a:xfrm>
            <a:off x="4856652" y="692696"/>
            <a:ext cx="4287347" cy="6093976"/>
          </a:xfrm>
          <a:prstGeom prst="rect">
            <a:avLst/>
          </a:prstGeom>
          <a:noFill/>
        </p:spPr>
        <p:txBody>
          <a:bodyPr wrap="square" rtlCol="0">
            <a:spAutoFit/>
          </a:bodyPr>
          <a:lstStyle/>
          <a:p>
            <a:pPr marL="457200" indent="-457200">
              <a:buClr>
                <a:srgbClr val="FF0000"/>
              </a:buClr>
              <a:buFont typeface="Wingdings" panose="05000000000000000000" pitchFamily="2" charset="2"/>
              <a:buChar char="Ø"/>
            </a:pPr>
            <a:r>
              <a:rPr lang="nl-NL" sz="2600" dirty="0"/>
              <a:t>De staart omhoog en de neus omlaag is een beweging om de </a:t>
            </a:r>
            <a:r>
              <a:rPr lang="nl-NL" sz="2600" dirty="0" err="1"/>
              <a:t>dwarsas</a:t>
            </a:r>
            <a:r>
              <a:rPr lang="nl-NL" sz="2600" dirty="0"/>
              <a:t>. </a:t>
            </a:r>
            <a:endParaRPr lang="nl-NL" sz="2600" dirty="0" smtClean="0"/>
          </a:p>
          <a:p>
            <a:pPr marL="457200" indent="-457200">
              <a:buClr>
                <a:srgbClr val="FF0000"/>
              </a:buClr>
              <a:buFont typeface="Wingdings" panose="05000000000000000000" pitchFamily="2" charset="2"/>
              <a:buChar char="Ø"/>
            </a:pPr>
            <a:r>
              <a:rPr lang="nl-NL" sz="2600" dirty="0" smtClean="0"/>
              <a:t>Het </a:t>
            </a:r>
            <a:r>
              <a:rPr lang="nl-NL" sz="2600" dirty="0"/>
              <a:t>hoogteroer zit zo ver mogelijk verwijderd van de </a:t>
            </a:r>
            <a:r>
              <a:rPr lang="nl-NL" sz="2600" dirty="0" err="1"/>
              <a:t>dwarsas</a:t>
            </a:r>
            <a:r>
              <a:rPr lang="nl-NL" sz="2600" dirty="0"/>
              <a:t> om het moment (kracht maal arm), dus het effect van de hoogteroer, zo groot mogelijk te maken</a:t>
            </a:r>
            <a:r>
              <a:rPr lang="nl-NL" sz="2600" dirty="0" smtClean="0"/>
              <a:t>.</a:t>
            </a:r>
          </a:p>
          <a:p>
            <a:pPr marL="457200" indent="-457200">
              <a:buClr>
                <a:srgbClr val="FF0000"/>
              </a:buClr>
              <a:buFont typeface="Wingdings" panose="05000000000000000000" pitchFamily="2" charset="2"/>
              <a:buChar char="Ø"/>
            </a:pPr>
            <a:r>
              <a:rPr lang="nl-NL" sz="2600" dirty="0"/>
              <a:t>Bij een T-staart zit het stabilo bovenop het richtingsroer. </a:t>
            </a:r>
            <a:r>
              <a:rPr lang="nl-NL" sz="2600" dirty="0" smtClean="0"/>
              <a:t>Daarnaast </a:t>
            </a:r>
            <a:r>
              <a:rPr lang="nl-NL" sz="2600" dirty="0"/>
              <a:t>kennen we ook de V-staart en het pendelroer.</a:t>
            </a:r>
          </a:p>
        </p:txBody>
      </p:sp>
      <p:pic>
        <p:nvPicPr>
          <p:cNvPr id="6146" name="Picture 2" descr="http://www.zweefvliegopleiding.nl/images/beginselen/stamp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837063"/>
            <a:ext cx="4821851" cy="143852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zweefvliegopleiding.nl/images/beginselen/v-staar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2909477"/>
            <a:ext cx="4821156" cy="3615867"/>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1555892" y="2276872"/>
            <a:ext cx="1359924" cy="492443"/>
          </a:xfrm>
          <a:prstGeom prst="rect">
            <a:avLst/>
          </a:prstGeom>
          <a:noFill/>
        </p:spPr>
        <p:txBody>
          <a:bodyPr wrap="none" rtlCol="0">
            <a:spAutoFit/>
          </a:bodyPr>
          <a:lstStyle/>
          <a:p>
            <a:r>
              <a:rPr lang="nl-NL" sz="2600" dirty="0" smtClean="0">
                <a:solidFill>
                  <a:srgbClr val="C00000"/>
                </a:solidFill>
              </a:rPr>
              <a:t>stampen</a:t>
            </a:r>
            <a:endParaRPr lang="nl-NL" sz="2600" dirty="0">
              <a:solidFill>
                <a:srgbClr val="C00000"/>
              </a:solidFill>
            </a:endParaRPr>
          </a:p>
        </p:txBody>
      </p:sp>
    </p:spTree>
    <p:extLst>
      <p:ext uri="{BB962C8B-B14F-4D97-AF65-F5344CB8AC3E}">
        <p14:creationId xmlns:p14="http://schemas.microsoft.com/office/powerpoint/2010/main" val="1755443960"/>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605812" y="47656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627110" y="51055"/>
            <a:ext cx="3437864" cy="523220"/>
          </a:xfrm>
          <a:prstGeom prst="rect">
            <a:avLst/>
          </a:prstGeom>
          <a:noFill/>
          <a:ln w="9525">
            <a:noFill/>
            <a:miter lim="800000"/>
            <a:headEnd/>
            <a:tailEnd/>
          </a:ln>
        </p:spPr>
        <p:txBody>
          <a:bodyPr wrap="none">
            <a:spAutoFit/>
          </a:bodyPr>
          <a:lstStyle/>
          <a:p>
            <a:r>
              <a:rPr lang="nl-NL" sz="2800" dirty="0" smtClean="0">
                <a:solidFill>
                  <a:schemeClr val="bg1"/>
                </a:solidFill>
              </a:rPr>
              <a:t>5.4 Besturingssysteem</a:t>
            </a:r>
            <a:endParaRPr lang="nl-NL" sz="2800" dirty="0">
              <a:solidFill>
                <a:schemeClr val="bg1"/>
              </a:solidFill>
            </a:endParaRPr>
          </a:p>
        </p:txBody>
      </p:sp>
      <p:sp>
        <p:nvSpPr>
          <p:cNvPr id="2" name="Tekstvak 1"/>
          <p:cNvSpPr txBox="1"/>
          <p:nvPr/>
        </p:nvSpPr>
        <p:spPr>
          <a:xfrm>
            <a:off x="248135" y="4652963"/>
            <a:ext cx="8647729" cy="2092881"/>
          </a:xfrm>
          <a:prstGeom prst="rect">
            <a:avLst/>
          </a:prstGeom>
          <a:noFill/>
        </p:spPr>
        <p:txBody>
          <a:bodyPr wrap="square" rtlCol="0">
            <a:spAutoFit/>
          </a:bodyPr>
          <a:lstStyle/>
          <a:p>
            <a:pPr marL="457200" indent="-457200">
              <a:buClr>
                <a:srgbClr val="FF0000"/>
              </a:buClr>
              <a:buFont typeface="Wingdings" panose="05000000000000000000" pitchFamily="2" charset="2"/>
              <a:buChar char="Ø"/>
            </a:pPr>
            <a:r>
              <a:rPr lang="nl-NL" sz="2600" dirty="0"/>
              <a:t>De rolroeren zitten aan het eind van de vleugels om het </a:t>
            </a:r>
            <a:r>
              <a:rPr lang="nl-NL" sz="2600" dirty="0" smtClean="0"/>
              <a:t>effect </a:t>
            </a:r>
            <a:r>
              <a:rPr lang="nl-NL" sz="2600" dirty="0"/>
              <a:t>van de rolroeren (kracht maal arm), zo groot mogelijk te maken. </a:t>
            </a:r>
            <a:endParaRPr lang="nl-NL" sz="2600" dirty="0" smtClean="0"/>
          </a:p>
          <a:p>
            <a:pPr marL="457200" indent="-457200">
              <a:buClr>
                <a:srgbClr val="FF0000"/>
              </a:buClr>
              <a:buFont typeface="Wingdings" panose="05000000000000000000" pitchFamily="2" charset="2"/>
              <a:buChar char="Ø"/>
            </a:pPr>
            <a:r>
              <a:rPr lang="nl-NL" sz="2600" dirty="0"/>
              <a:t> </a:t>
            </a:r>
            <a:r>
              <a:rPr lang="nl-NL" sz="2600" dirty="0" smtClean="0"/>
              <a:t>De </a:t>
            </a:r>
            <a:r>
              <a:rPr lang="nl-NL" sz="2600" dirty="0"/>
              <a:t>linkervleugel omhoog en de rechtervleugel </a:t>
            </a:r>
            <a:r>
              <a:rPr lang="nl-NL" sz="2600" dirty="0" smtClean="0"/>
              <a:t>omlaag, =&gt; het </a:t>
            </a:r>
            <a:r>
              <a:rPr lang="nl-NL" sz="2600" dirty="0"/>
              <a:t>zweefvliegtuig gaat </a:t>
            </a:r>
            <a:r>
              <a:rPr lang="nl-NL" sz="2600" dirty="0">
                <a:solidFill>
                  <a:srgbClr val="C00000"/>
                </a:solidFill>
              </a:rPr>
              <a:t>rollen om zijn </a:t>
            </a:r>
            <a:r>
              <a:rPr lang="nl-NL" sz="2600" dirty="0" err="1">
                <a:solidFill>
                  <a:srgbClr val="C00000"/>
                </a:solidFill>
              </a:rPr>
              <a:t>langsas</a:t>
            </a:r>
            <a:endParaRPr lang="nl-NL" sz="2600" dirty="0">
              <a:solidFill>
                <a:srgbClr val="C00000"/>
              </a:solidFill>
            </a:endParaRPr>
          </a:p>
        </p:txBody>
      </p:sp>
      <p:pic>
        <p:nvPicPr>
          <p:cNvPr id="7170" name="Picture 2" descr="http://www.zweefvliegopleiding.nl/images/beginselen/roll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805" y="838200"/>
            <a:ext cx="8249258" cy="367092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3624148" y="1371834"/>
            <a:ext cx="966355" cy="492443"/>
          </a:xfrm>
          <a:prstGeom prst="rect">
            <a:avLst/>
          </a:prstGeom>
          <a:noFill/>
        </p:spPr>
        <p:txBody>
          <a:bodyPr wrap="none" rtlCol="0">
            <a:spAutoFit/>
          </a:bodyPr>
          <a:lstStyle/>
          <a:p>
            <a:r>
              <a:rPr lang="nl-NL" sz="2600" dirty="0" smtClean="0">
                <a:solidFill>
                  <a:srgbClr val="C00000"/>
                </a:solidFill>
              </a:rPr>
              <a:t>rollen</a:t>
            </a:r>
            <a:endParaRPr lang="nl-NL" sz="2600" dirty="0">
              <a:solidFill>
                <a:srgbClr val="C00000"/>
              </a:solidFill>
            </a:endParaRPr>
          </a:p>
        </p:txBody>
      </p:sp>
    </p:spTree>
    <p:extLst>
      <p:ext uri="{BB962C8B-B14F-4D97-AF65-F5344CB8AC3E}">
        <p14:creationId xmlns:p14="http://schemas.microsoft.com/office/powerpoint/2010/main" val="174222389"/>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627110" y="51055"/>
            <a:ext cx="3437864" cy="523220"/>
          </a:xfrm>
          <a:prstGeom prst="rect">
            <a:avLst/>
          </a:prstGeom>
          <a:noFill/>
          <a:ln w="9525">
            <a:noFill/>
            <a:miter lim="800000"/>
            <a:headEnd/>
            <a:tailEnd/>
          </a:ln>
        </p:spPr>
        <p:txBody>
          <a:bodyPr wrap="none">
            <a:spAutoFit/>
          </a:bodyPr>
          <a:lstStyle/>
          <a:p>
            <a:r>
              <a:rPr lang="nl-NL" sz="2800" dirty="0" smtClean="0">
                <a:solidFill>
                  <a:schemeClr val="bg1"/>
                </a:solidFill>
              </a:rPr>
              <a:t>5.4 Besturingssysteem</a:t>
            </a:r>
            <a:endParaRPr lang="nl-NL" sz="2800" dirty="0">
              <a:solidFill>
                <a:schemeClr val="bg1"/>
              </a:solidFill>
            </a:endParaRPr>
          </a:p>
        </p:txBody>
      </p:sp>
      <p:sp>
        <p:nvSpPr>
          <p:cNvPr id="2" name="Tekstvak 1"/>
          <p:cNvSpPr txBox="1"/>
          <p:nvPr/>
        </p:nvSpPr>
        <p:spPr>
          <a:xfrm>
            <a:off x="323528" y="5133218"/>
            <a:ext cx="8820472" cy="1692771"/>
          </a:xfrm>
          <a:prstGeom prst="rect">
            <a:avLst/>
          </a:prstGeom>
          <a:noFill/>
        </p:spPr>
        <p:txBody>
          <a:bodyPr wrap="square" rtlCol="0">
            <a:spAutoFit/>
          </a:bodyPr>
          <a:lstStyle/>
          <a:p>
            <a:pPr marL="457200" indent="-457200">
              <a:buClr>
                <a:srgbClr val="FF0000"/>
              </a:buClr>
              <a:buFont typeface="Wingdings" panose="05000000000000000000" pitchFamily="2" charset="2"/>
              <a:buChar char="Ø"/>
            </a:pPr>
            <a:r>
              <a:rPr lang="nl-NL" sz="2600" dirty="0"/>
              <a:t>Door een uitslag </a:t>
            </a:r>
            <a:r>
              <a:rPr lang="nl-NL" sz="2600" dirty="0" smtClean="0"/>
              <a:t>van het richtingsroer krijg </a:t>
            </a:r>
            <a:r>
              <a:rPr lang="nl-NL" sz="2600" dirty="0"/>
              <a:t>je een </a:t>
            </a:r>
            <a:r>
              <a:rPr lang="nl-NL" sz="2600" dirty="0">
                <a:solidFill>
                  <a:srgbClr val="C00000"/>
                </a:solidFill>
              </a:rPr>
              <a:t>moment om de topas</a:t>
            </a:r>
            <a:r>
              <a:rPr lang="nl-NL" sz="2600" dirty="0"/>
              <a:t>. Door de lange staart (kracht maal arm) is een klein richtingsroer in staat om een goede besturing om de topas te krijgen.</a:t>
            </a:r>
          </a:p>
        </p:txBody>
      </p:sp>
      <p:pic>
        <p:nvPicPr>
          <p:cNvPr id="8194" name="Picture 2" descr="http://www.zweefvliegopleiding.nl/images/beginselen/gier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810025"/>
            <a:ext cx="6696744" cy="4297079"/>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2915816" y="757140"/>
            <a:ext cx="1036246" cy="492443"/>
          </a:xfrm>
          <a:prstGeom prst="rect">
            <a:avLst/>
          </a:prstGeom>
          <a:noFill/>
        </p:spPr>
        <p:txBody>
          <a:bodyPr wrap="none" rtlCol="0">
            <a:spAutoFit/>
          </a:bodyPr>
          <a:lstStyle/>
          <a:p>
            <a:r>
              <a:rPr lang="nl-NL" sz="2600" dirty="0" smtClean="0">
                <a:solidFill>
                  <a:srgbClr val="C00000"/>
                </a:solidFill>
              </a:rPr>
              <a:t>gieren</a:t>
            </a:r>
            <a:endParaRPr lang="nl-NL" sz="2600" dirty="0">
              <a:solidFill>
                <a:srgbClr val="C00000"/>
              </a:solidFill>
            </a:endParaRPr>
          </a:p>
        </p:txBody>
      </p:sp>
    </p:spTree>
    <p:extLst>
      <p:ext uri="{BB962C8B-B14F-4D97-AF65-F5344CB8AC3E}">
        <p14:creationId xmlns:p14="http://schemas.microsoft.com/office/powerpoint/2010/main" val="2624421357"/>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627110" y="51055"/>
            <a:ext cx="3437864" cy="523220"/>
          </a:xfrm>
          <a:prstGeom prst="rect">
            <a:avLst/>
          </a:prstGeom>
          <a:noFill/>
          <a:ln w="9525">
            <a:noFill/>
            <a:miter lim="800000"/>
            <a:headEnd/>
            <a:tailEnd/>
          </a:ln>
        </p:spPr>
        <p:txBody>
          <a:bodyPr wrap="none">
            <a:spAutoFit/>
          </a:bodyPr>
          <a:lstStyle/>
          <a:p>
            <a:r>
              <a:rPr lang="nl-NL" sz="2800" dirty="0" smtClean="0">
                <a:solidFill>
                  <a:schemeClr val="bg1"/>
                </a:solidFill>
              </a:rPr>
              <a:t>5.4 Besturingssysteem</a:t>
            </a:r>
            <a:endParaRPr lang="nl-NL" sz="2800" dirty="0">
              <a:solidFill>
                <a:schemeClr val="bg1"/>
              </a:solidFill>
            </a:endParaRPr>
          </a:p>
        </p:txBody>
      </p:sp>
      <p:sp>
        <p:nvSpPr>
          <p:cNvPr id="2" name="Tekstvak 1"/>
          <p:cNvSpPr txBox="1"/>
          <p:nvPr/>
        </p:nvSpPr>
        <p:spPr>
          <a:xfrm>
            <a:off x="179512" y="3848268"/>
            <a:ext cx="8928992" cy="2893100"/>
          </a:xfrm>
          <a:prstGeom prst="rect">
            <a:avLst/>
          </a:prstGeom>
          <a:noFill/>
        </p:spPr>
        <p:txBody>
          <a:bodyPr wrap="square" rtlCol="0">
            <a:spAutoFit/>
          </a:bodyPr>
          <a:lstStyle/>
          <a:p>
            <a:r>
              <a:rPr lang="nl-NL" sz="2600" dirty="0"/>
              <a:t>Bij zweefvliegtuigen kom je twee verschillende trimmethoden </a:t>
            </a:r>
            <a:r>
              <a:rPr lang="nl-NL" sz="2600" dirty="0" smtClean="0"/>
              <a:t>tegen: </a:t>
            </a:r>
          </a:p>
          <a:p>
            <a:pPr marL="514350" indent="-514350">
              <a:buClr>
                <a:srgbClr val="FF0000"/>
              </a:buClr>
              <a:buFont typeface="+mj-lt"/>
              <a:buAutoNum type="arabicPeriod"/>
            </a:pPr>
            <a:r>
              <a:rPr lang="nl-NL" sz="2600" dirty="0" smtClean="0"/>
              <a:t>Door een</a:t>
            </a:r>
            <a:r>
              <a:rPr lang="nl-NL" sz="2600" dirty="0"/>
              <a:t> </a:t>
            </a:r>
            <a:r>
              <a:rPr lang="nl-NL" sz="2600" b="1" dirty="0">
                <a:solidFill>
                  <a:srgbClr val="C00000"/>
                </a:solidFill>
              </a:rPr>
              <a:t>trimvlakje</a:t>
            </a:r>
            <a:r>
              <a:rPr lang="nl-NL" sz="2600" dirty="0"/>
              <a:t> aan het </a:t>
            </a:r>
            <a:r>
              <a:rPr lang="nl-NL" sz="2600" dirty="0" smtClean="0"/>
              <a:t>hoogteroer wordt </a:t>
            </a:r>
            <a:r>
              <a:rPr lang="nl-NL" sz="2600" dirty="0"/>
              <a:t>een verticale kracht omhoog of omlaag op het hoogteroer uitgeoefend.</a:t>
            </a:r>
          </a:p>
          <a:p>
            <a:pPr marL="514350" indent="-514350">
              <a:buClr>
                <a:srgbClr val="FF0000"/>
              </a:buClr>
              <a:buFont typeface="+mj-lt"/>
              <a:buAutoNum type="arabicPeriod"/>
            </a:pPr>
            <a:r>
              <a:rPr lang="nl-NL" sz="2600" dirty="0" smtClean="0"/>
              <a:t>Of door een</a:t>
            </a:r>
            <a:r>
              <a:rPr lang="nl-NL" sz="2600" dirty="0"/>
              <a:t> </a:t>
            </a:r>
            <a:r>
              <a:rPr lang="nl-NL" sz="2600" b="1" dirty="0" err="1" smtClean="0">
                <a:solidFill>
                  <a:srgbClr val="C00000"/>
                </a:solidFill>
              </a:rPr>
              <a:t>veertrim</a:t>
            </a:r>
            <a:r>
              <a:rPr lang="nl-NL" sz="2600" dirty="0"/>
              <a:t> die een kracht op de stuurknuppel uitoefent. Verstel je de trim dan verandert de spanning van de veer op de stuurknuppel naar voren of naar achteren.</a:t>
            </a:r>
          </a:p>
        </p:txBody>
      </p:sp>
      <p:pic>
        <p:nvPicPr>
          <p:cNvPr id="11266" name="Picture 2" descr="http://www.zweefvliegopleiding.nl/images/beginselen/trinvla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7" y="765575"/>
            <a:ext cx="6419666" cy="2760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875803"/>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627110" y="51055"/>
            <a:ext cx="3437864" cy="523220"/>
          </a:xfrm>
          <a:prstGeom prst="rect">
            <a:avLst/>
          </a:prstGeom>
          <a:noFill/>
          <a:ln w="9525">
            <a:noFill/>
            <a:miter lim="800000"/>
            <a:headEnd/>
            <a:tailEnd/>
          </a:ln>
        </p:spPr>
        <p:txBody>
          <a:bodyPr wrap="none">
            <a:spAutoFit/>
          </a:bodyPr>
          <a:lstStyle/>
          <a:p>
            <a:r>
              <a:rPr lang="nl-NL" sz="2800" dirty="0" smtClean="0">
                <a:solidFill>
                  <a:schemeClr val="bg1"/>
                </a:solidFill>
              </a:rPr>
              <a:t>5.4 Besturingssysteem</a:t>
            </a:r>
            <a:endParaRPr lang="nl-NL" sz="2800" dirty="0">
              <a:solidFill>
                <a:schemeClr val="bg1"/>
              </a:solidFill>
            </a:endParaRPr>
          </a:p>
        </p:txBody>
      </p:sp>
      <p:sp>
        <p:nvSpPr>
          <p:cNvPr id="2" name="Tekstvak 1"/>
          <p:cNvSpPr txBox="1"/>
          <p:nvPr/>
        </p:nvSpPr>
        <p:spPr>
          <a:xfrm>
            <a:off x="610990" y="5013176"/>
            <a:ext cx="8640960" cy="1692771"/>
          </a:xfrm>
          <a:prstGeom prst="rect">
            <a:avLst/>
          </a:prstGeom>
          <a:noFill/>
        </p:spPr>
        <p:txBody>
          <a:bodyPr wrap="square" rtlCol="0">
            <a:spAutoFit/>
          </a:bodyPr>
          <a:lstStyle/>
          <a:p>
            <a:pPr marL="457200" indent="-457200">
              <a:buClr>
                <a:srgbClr val="FF0000"/>
              </a:buClr>
              <a:buFont typeface="Wingdings" panose="05000000000000000000" pitchFamily="2" charset="2"/>
              <a:buChar char="Ø"/>
            </a:pPr>
            <a:r>
              <a:rPr lang="nl-NL" sz="2600" dirty="0" smtClean="0"/>
              <a:t>Het </a:t>
            </a:r>
            <a:r>
              <a:rPr lang="nl-NL" sz="2600" dirty="0" smtClean="0">
                <a:solidFill>
                  <a:srgbClr val="C00000"/>
                </a:solidFill>
              </a:rPr>
              <a:t>neveneffect van gieren is rollen</a:t>
            </a:r>
            <a:r>
              <a:rPr lang="nl-NL" sz="2600" dirty="0" smtClean="0"/>
              <a:t>. </a:t>
            </a:r>
          </a:p>
          <a:p>
            <a:pPr marL="457200" indent="-457200">
              <a:buClr>
                <a:srgbClr val="FF0000"/>
              </a:buClr>
              <a:buFont typeface="Wingdings" panose="05000000000000000000" pitchFamily="2" charset="2"/>
              <a:buChar char="Ø"/>
            </a:pPr>
            <a:r>
              <a:rPr lang="nl-NL" sz="2600" dirty="0" smtClean="0"/>
              <a:t>De </a:t>
            </a:r>
            <a:r>
              <a:rPr lang="nl-NL" sz="2600" dirty="0"/>
              <a:t>buitenvleugel legt een langere weg af dan de </a:t>
            </a:r>
            <a:r>
              <a:rPr lang="nl-NL" sz="2600" dirty="0" err="1"/>
              <a:t>binnenvleugel</a:t>
            </a:r>
            <a:r>
              <a:rPr lang="nl-NL" sz="2600" dirty="0"/>
              <a:t>. Hij gaat dus </a:t>
            </a:r>
            <a:r>
              <a:rPr lang="nl-NL" sz="2600" dirty="0" smtClean="0"/>
              <a:t>sneller, levert </a:t>
            </a:r>
            <a:r>
              <a:rPr lang="nl-NL" sz="2600" dirty="0"/>
              <a:t>meer </a:t>
            </a:r>
            <a:r>
              <a:rPr lang="nl-NL" sz="2600" dirty="0" smtClean="0"/>
              <a:t>lift en gaat omhoog. </a:t>
            </a:r>
            <a:endParaRPr lang="nl-NL" sz="2600" dirty="0"/>
          </a:p>
        </p:txBody>
      </p:sp>
      <p:pic>
        <p:nvPicPr>
          <p:cNvPr id="9218" name="Picture 2" descr="http://www.zweefvliegopleiding.nl/images/beginselen/gieren-boch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050192"/>
            <a:ext cx="8350200" cy="3604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310262"/>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627110" y="51055"/>
            <a:ext cx="3437864" cy="523220"/>
          </a:xfrm>
          <a:prstGeom prst="rect">
            <a:avLst/>
          </a:prstGeom>
          <a:noFill/>
          <a:ln w="9525">
            <a:noFill/>
            <a:miter lim="800000"/>
            <a:headEnd/>
            <a:tailEnd/>
          </a:ln>
        </p:spPr>
        <p:txBody>
          <a:bodyPr wrap="none">
            <a:spAutoFit/>
          </a:bodyPr>
          <a:lstStyle/>
          <a:p>
            <a:r>
              <a:rPr lang="nl-NL" sz="2800" dirty="0" smtClean="0">
                <a:solidFill>
                  <a:schemeClr val="bg1"/>
                </a:solidFill>
              </a:rPr>
              <a:t>5.4 Besturingssysteem</a:t>
            </a:r>
            <a:endParaRPr lang="nl-NL" sz="2800" dirty="0">
              <a:solidFill>
                <a:schemeClr val="bg1"/>
              </a:solidFill>
            </a:endParaRPr>
          </a:p>
        </p:txBody>
      </p:sp>
      <p:sp>
        <p:nvSpPr>
          <p:cNvPr id="2" name="Tekstvak 1"/>
          <p:cNvSpPr txBox="1"/>
          <p:nvPr/>
        </p:nvSpPr>
        <p:spPr>
          <a:xfrm>
            <a:off x="539552" y="3933056"/>
            <a:ext cx="8604448" cy="2893100"/>
          </a:xfrm>
          <a:prstGeom prst="rect">
            <a:avLst/>
          </a:prstGeom>
          <a:noFill/>
        </p:spPr>
        <p:txBody>
          <a:bodyPr wrap="square" rtlCol="0">
            <a:spAutoFit/>
          </a:bodyPr>
          <a:lstStyle/>
          <a:p>
            <a:pPr marL="457200" indent="-457200">
              <a:buClr>
                <a:srgbClr val="FF0000"/>
              </a:buClr>
              <a:buFont typeface="Wingdings" panose="05000000000000000000" pitchFamily="2" charset="2"/>
              <a:buChar char="Ø"/>
            </a:pPr>
            <a:r>
              <a:rPr lang="nl-NL" sz="2600" dirty="0" smtClean="0"/>
              <a:t>Het </a:t>
            </a:r>
            <a:r>
              <a:rPr lang="nl-NL" sz="2600" dirty="0" smtClean="0">
                <a:solidFill>
                  <a:srgbClr val="C00000"/>
                </a:solidFill>
              </a:rPr>
              <a:t>neveneffect van dwarshelling is gieren</a:t>
            </a:r>
          </a:p>
          <a:p>
            <a:pPr marL="457200" indent="-457200">
              <a:buClr>
                <a:srgbClr val="FF0000"/>
              </a:buClr>
              <a:buFont typeface="Wingdings" panose="05000000000000000000" pitchFamily="2" charset="2"/>
              <a:buChar char="Ø"/>
            </a:pPr>
            <a:r>
              <a:rPr lang="nl-NL" sz="2600" dirty="0" smtClean="0"/>
              <a:t>Het </a:t>
            </a:r>
            <a:r>
              <a:rPr lang="nl-NL" sz="2600" dirty="0"/>
              <a:t>vliegtuig </a:t>
            </a:r>
            <a:r>
              <a:rPr lang="nl-NL" sz="2600" dirty="0" smtClean="0"/>
              <a:t>glijdt zijwaarts </a:t>
            </a:r>
            <a:r>
              <a:rPr lang="nl-NL" sz="2600" dirty="0"/>
              <a:t>weg. Door dit afglijden naar de lage vleugel ontstaat er een dwarsstroming ten opzichte van het vliegtuig. Het verticale staartvlak wordt van opzij aangeblazen (krijgt een invalshoek) Er ontstaat een moment om de topas. waardoor het vliegtuig met de neus naar de lage vleugel draait. </a:t>
            </a:r>
          </a:p>
        </p:txBody>
      </p:sp>
      <p:pic>
        <p:nvPicPr>
          <p:cNvPr id="10248" name="Picture 8" descr="http://www.zweefvliegopleiding.nl/images/beginselen/bocht2-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908720"/>
            <a:ext cx="3361556" cy="2846119"/>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ttp://www.zweefvliegopleiding.nl/images/beginselen/bocht1-3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5" y="908721"/>
            <a:ext cx="3934725" cy="2846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282443"/>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627110" y="51055"/>
            <a:ext cx="3437864" cy="523220"/>
          </a:xfrm>
          <a:prstGeom prst="rect">
            <a:avLst/>
          </a:prstGeom>
          <a:noFill/>
          <a:ln w="9525">
            <a:noFill/>
            <a:miter lim="800000"/>
            <a:headEnd/>
            <a:tailEnd/>
          </a:ln>
        </p:spPr>
        <p:txBody>
          <a:bodyPr wrap="none">
            <a:spAutoFit/>
          </a:bodyPr>
          <a:lstStyle/>
          <a:p>
            <a:r>
              <a:rPr lang="nl-NL" sz="2800" dirty="0" smtClean="0">
                <a:solidFill>
                  <a:schemeClr val="bg1"/>
                </a:solidFill>
              </a:rPr>
              <a:t>5.4 Besturingssysteem</a:t>
            </a:r>
            <a:endParaRPr lang="nl-NL" sz="2800" dirty="0">
              <a:solidFill>
                <a:schemeClr val="bg1"/>
              </a:solidFill>
            </a:endParaRPr>
          </a:p>
        </p:txBody>
      </p:sp>
      <p:sp>
        <p:nvSpPr>
          <p:cNvPr id="2" name="Tekstvak 1"/>
          <p:cNvSpPr txBox="1"/>
          <p:nvPr/>
        </p:nvSpPr>
        <p:spPr>
          <a:xfrm>
            <a:off x="107504" y="764704"/>
            <a:ext cx="8928992" cy="492443"/>
          </a:xfrm>
          <a:prstGeom prst="rect">
            <a:avLst/>
          </a:prstGeom>
          <a:noFill/>
        </p:spPr>
        <p:txBody>
          <a:bodyPr wrap="square" rtlCol="0">
            <a:spAutoFit/>
          </a:bodyPr>
          <a:lstStyle/>
          <a:p>
            <a:pPr>
              <a:buClr>
                <a:srgbClr val="FF0000"/>
              </a:buClr>
            </a:pPr>
            <a:r>
              <a:rPr lang="nl-NL" sz="2600" dirty="0" smtClean="0"/>
              <a:t>Haakeffect</a:t>
            </a:r>
            <a:endParaRPr lang="nl-NL" sz="2600" dirty="0"/>
          </a:p>
        </p:txBody>
      </p:sp>
      <p:pic>
        <p:nvPicPr>
          <p:cNvPr id="3" name="Afbeelding 2"/>
          <p:cNvPicPr>
            <a:picLocks noChangeAspect="1"/>
          </p:cNvPicPr>
          <p:nvPr/>
        </p:nvPicPr>
        <p:blipFill>
          <a:blip r:embed="rId4"/>
          <a:stretch>
            <a:fillRect/>
          </a:stretch>
        </p:blipFill>
        <p:spPr>
          <a:xfrm>
            <a:off x="2152920" y="836712"/>
            <a:ext cx="6811567" cy="5040560"/>
          </a:xfrm>
          <a:prstGeom prst="rect">
            <a:avLst/>
          </a:prstGeom>
        </p:spPr>
      </p:pic>
      <p:sp>
        <p:nvSpPr>
          <p:cNvPr id="4" name="Tekstvak 3"/>
          <p:cNvSpPr txBox="1"/>
          <p:nvPr/>
        </p:nvSpPr>
        <p:spPr>
          <a:xfrm>
            <a:off x="1447800" y="6311900"/>
            <a:ext cx="184666" cy="369332"/>
          </a:xfrm>
          <a:prstGeom prst="rect">
            <a:avLst/>
          </a:prstGeom>
          <a:noFill/>
        </p:spPr>
        <p:txBody>
          <a:bodyPr wrap="none" rtlCol="0">
            <a:spAutoFit/>
          </a:bodyPr>
          <a:lstStyle/>
          <a:p>
            <a:endParaRPr lang="nl-NL" dirty="0"/>
          </a:p>
        </p:txBody>
      </p:sp>
      <p:sp>
        <p:nvSpPr>
          <p:cNvPr id="13" name="Text Box 12"/>
          <p:cNvSpPr txBox="1">
            <a:spLocks noChangeArrowheads="1"/>
          </p:cNvSpPr>
          <p:nvPr/>
        </p:nvSpPr>
        <p:spPr bwMode="auto">
          <a:xfrm>
            <a:off x="467544" y="5949280"/>
            <a:ext cx="81676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Clr>
                <a:srgbClr val="CC0000"/>
              </a:buClr>
              <a:buFont typeface="Wingdings" charset="0"/>
              <a:buChar char="Ø"/>
            </a:pPr>
            <a:r>
              <a:rPr lang="nl-NL" sz="2400" dirty="0">
                <a:latin typeface="Calibri" charset="0"/>
              </a:rPr>
              <a:t> Bij het </a:t>
            </a:r>
            <a:r>
              <a:rPr lang="nl-NL" sz="2400" dirty="0">
                <a:solidFill>
                  <a:srgbClr val="CC0000"/>
                </a:solidFill>
                <a:latin typeface="Calibri" charset="0"/>
              </a:rPr>
              <a:t>haakeffect</a:t>
            </a:r>
            <a:r>
              <a:rPr lang="nl-NL" sz="2400" dirty="0">
                <a:latin typeface="Calibri" charset="0"/>
              </a:rPr>
              <a:t> draait de neus (even) in de richting van de</a:t>
            </a:r>
            <a:br>
              <a:rPr lang="nl-NL" sz="2400" dirty="0">
                <a:latin typeface="Calibri" charset="0"/>
              </a:rPr>
            </a:br>
            <a:r>
              <a:rPr lang="nl-NL" sz="2400" dirty="0">
                <a:solidFill>
                  <a:srgbClr val="CC0000"/>
                </a:solidFill>
                <a:latin typeface="Calibri" charset="0"/>
              </a:rPr>
              <a:t>omhoog</a:t>
            </a:r>
            <a:r>
              <a:rPr lang="nl-NL" sz="2400" dirty="0">
                <a:latin typeface="Calibri" charset="0"/>
              </a:rPr>
              <a:t> gaande vleugel (dus tegengesteld aan het neveneffect)!</a:t>
            </a:r>
          </a:p>
        </p:txBody>
      </p:sp>
    </p:spTree>
    <p:extLst>
      <p:ext uri="{BB962C8B-B14F-4D97-AF65-F5344CB8AC3E}">
        <p14:creationId xmlns:p14="http://schemas.microsoft.com/office/powerpoint/2010/main" val="1319468995"/>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dianummer 5"/>
          <p:cNvSpPr>
            <a:spLocks noGrp="1"/>
          </p:cNvSpPr>
          <p:nvPr>
            <p:ph type="sldNum" sz="quarter" idx="12"/>
          </p:nvPr>
        </p:nvSpPr>
        <p:spPr/>
        <p:txBody>
          <a:bodyPr/>
          <a:lstStyle/>
          <a:p>
            <a:fld id="{724C87A1-43CB-3947-BB17-927357740B31}" type="slidenum">
              <a:rPr lang="nl-NL"/>
              <a:pPr/>
              <a:t>108</a:t>
            </a:fld>
            <a:endParaRPr lang="nl-NL"/>
          </a:p>
        </p:txBody>
      </p:sp>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pPr fontAlgn="auto">
              <a:spcBef>
                <a:spcPts val="0"/>
              </a:spcBef>
              <a:spcAft>
                <a:spcPts val="0"/>
              </a:spcAft>
              <a:defRPr/>
            </a:pPr>
            <a:endParaRPr lang="nl-NL">
              <a:latin typeface="+mn-lt"/>
              <a:ea typeface="+mn-ea"/>
              <a:cs typeface="+mn-cs"/>
            </a:endParaRPr>
          </a:p>
        </p:txBody>
      </p:sp>
      <p:sp>
        <p:nvSpPr>
          <p:cNvPr id="313347" name="Rectangle 4"/>
          <p:cNvSpPr>
            <a:spLocks noChangeArrowheads="1"/>
          </p:cNvSpPr>
          <p:nvPr/>
        </p:nvSpPr>
        <p:spPr bwMode="auto">
          <a:xfrm>
            <a:off x="2627313" y="2565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sp>
        <p:nvSpPr>
          <p:cNvPr id="313348" name="Rectangle 5"/>
          <p:cNvSpPr>
            <a:spLocks noChangeArrowheads="1"/>
          </p:cNvSpPr>
          <p:nvPr/>
        </p:nvSpPr>
        <p:spPr bwMode="auto">
          <a:xfrm>
            <a:off x="2409825" y="2109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pic>
        <p:nvPicPr>
          <p:cNvPr id="313349" name="Picture 7" descr="LOGO PEG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75"/>
            <a:ext cx="1547813"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50" name="Text Box 9"/>
          <p:cNvSpPr txBox="1">
            <a:spLocks noChangeArrowheads="1"/>
          </p:cNvSpPr>
          <p:nvPr/>
        </p:nvSpPr>
        <p:spPr bwMode="auto">
          <a:xfrm>
            <a:off x="4767263" y="684213"/>
            <a:ext cx="44846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a:t> </a:t>
            </a:r>
          </a:p>
        </p:txBody>
      </p:sp>
      <p:pic>
        <p:nvPicPr>
          <p:cNvPr id="313351"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50" y="11113"/>
            <a:ext cx="68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a:spLocks noChangeArrowheads="1"/>
          </p:cNvSpPr>
          <p:nvPr/>
        </p:nvSpPr>
        <p:spPr bwMode="auto">
          <a:xfrm>
            <a:off x="31750" y="4010025"/>
            <a:ext cx="91122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buClr>
                <a:srgbClr val="FF0000"/>
              </a:buClr>
              <a:buFont typeface="Wingdings" charset="0"/>
              <a:buChar char="Ø"/>
            </a:pPr>
            <a:r>
              <a:rPr lang="nl-NL" sz="2600">
                <a:latin typeface="Calibri" charset="0"/>
              </a:rPr>
              <a:t>Bij een bocht heeft de binnenvleugel door de lagere snelheid een grotere invalshoek dan de buitenvleugel wat niet alleen leidt tot eerdere overtrek, maar ook </a:t>
            </a:r>
            <a:r>
              <a:rPr lang="nl-NL" sz="2600">
                <a:solidFill>
                  <a:srgbClr val="CC0000"/>
                </a:solidFill>
                <a:latin typeface="Calibri" charset="0"/>
              </a:rPr>
              <a:t>liftverhogend</a:t>
            </a:r>
            <a:r>
              <a:rPr lang="nl-NL" sz="2600">
                <a:latin typeface="Calibri" charset="0"/>
              </a:rPr>
              <a:t> werkt. </a:t>
            </a:r>
          </a:p>
          <a:p>
            <a:pPr marL="457200" indent="-457200">
              <a:buClr>
                <a:srgbClr val="FF0000"/>
              </a:buClr>
              <a:buFont typeface="Wingdings" charset="0"/>
              <a:buChar char="Ø"/>
            </a:pPr>
            <a:r>
              <a:rPr lang="nl-NL" sz="2600">
                <a:latin typeface="Calibri" charset="0"/>
              </a:rPr>
              <a:t>De buitenvleugel heeft echter </a:t>
            </a:r>
            <a:r>
              <a:rPr lang="nl-NL" sz="2600">
                <a:solidFill>
                  <a:srgbClr val="C00000"/>
                </a:solidFill>
                <a:latin typeface="Calibri" charset="0"/>
              </a:rPr>
              <a:t>meer snelheid </a:t>
            </a:r>
            <a:r>
              <a:rPr lang="nl-NL" sz="2600">
                <a:latin typeface="Calibri" charset="0"/>
              </a:rPr>
              <a:t>dan de binnenvleugel. Het effect van de snelheid is sterker en daarom moet je meestal iets stick tegen (tegen de draairichting) geven bij het maken van bochten om te voorkomen dat je door rolt.</a:t>
            </a:r>
          </a:p>
        </p:txBody>
      </p:sp>
      <p:pic>
        <p:nvPicPr>
          <p:cNvPr id="313354" name="Picture 2" descr="http://www.zweefvliegopleiding.nl/images/evo/gieren-bocht.jpg"/>
          <p:cNvPicPr>
            <a:picLocks noChangeAspect="1" noChangeArrowheads="1"/>
          </p:cNvPicPr>
          <p:nvPr/>
        </p:nvPicPr>
        <p:blipFill>
          <a:blip r:embed="rId5">
            <a:extLst>
              <a:ext uri="{28A0092B-C50C-407E-A947-70E740481C1C}">
                <a14:useLocalDpi xmlns:a14="http://schemas.microsoft.com/office/drawing/2010/main" val="0"/>
              </a:ext>
            </a:extLst>
          </a:blip>
          <a:srcRect r="52283"/>
          <a:stretch>
            <a:fillRect/>
          </a:stretch>
        </p:blipFill>
        <p:spPr bwMode="auto">
          <a:xfrm>
            <a:off x="266700" y="820738"/>
            <a:ext cx="3360738" cy="304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58" name="Picture 14" descr="Invalshoek_boch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375" y="1268413"/>
            <a:ext cx="5324475" cy="2524125"/>
          </a:xfrm>
          <a:prstGeom prst="rect">
            <a:avLst/>
          </a:prstGeom>
          <a:noFill/>
          <a:extLst>
            <a:ext uri="{909E8E84-426E-40dd-AFC4-6F175D3DCCD1}">
              <a14:hiddenFill xmlns:a14="http://schemas.microsoft.com/office/drawing/2010/main">
                <a:solidFill>
                  <a:srgbClr val="FFFFFF"/>
                </a:solidFill>
              </a14:hiddenFill>
            </a:ext>
          </a:extLst>
        </p:spPr>
      </p:pic>
      <p:pic>
        <p:nvPicPr>
          <p:cNvPr id="313359" name="Picture 15" descr="Aero4U-wi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4750" y="333375"/>
            <a:ext cx="719138" cy="2667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6"/>
          <p:cNvSpPr txBox="1">
            <a:spLocks noChangeArrowheads="1"/>
          </p:cNvSpPr>
          <p:nvPr/>
        </p:nvSpPr>
        <p:spPr bwMode="auto">
          <a:xfrm>
            <a:off x="2627110" y="51055"/>
            <a:ext cx="2555764" cy="523220"/>
          </a:xfrm>
          <a:prstGeom prst="rect">
            <a:avLst/>
          </a:prstGeom>
          <a:noFill/>
          <a:ln w="9525">
            <a:noFill/>
            <a:miter lim="800000"/>
            <a:headEnd/>
            <a:tailEnd/>
          </a:ln>
        </p:spPr>
        <p:txBody>
          <a:bodyPr wrap="none">
            <a:spAutoFit/>
          </a:bodyPr>
          <a:lstStyle/>
          <a:p>
            <a:r>
              <a:rPr lang="nl-NL" sz="2800" dirty="0" smtClean="0">
                <a:solidFill>
                  <a:schemeClr val="bg1"/>
                </a:solidFill>
              </a:rPr>
              <a:t>5.5 Beperkingen</a:t>
            </a:r>
            <a:endParaRPr lang="nl-NL" sz="2800" dirty="0">
              <a:solidFill>
                <a:schemeClr val="bg1"/>
              </a:solidFill>
            </a:endParaRPr>
          </a:p>
        </p:txBody>
      </p:sp>
    </p:spTree>
    <p:extLst>
      <p:ext uri="{BB962C8B-B14F-4D97-AF65-F5344CB8AC3E}">
        <p14:creationId xmlns:p14="http://schemas.microsoft.com/office/powerpoint/2010/main" val="41851845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627110" y="51055"/>
            <a:ext cx="2555764" cy="523220"/>
          </a:xfrm>
          <a:prstGeom prst="rect">
            <a:avLst/>
          </a:prstGeom>
          <a:noFill/>
          <a:ln w="9525">
            <a:noFill/>
            <a:miter lim="800000"/>
            <a:headEnd/>
            <a:tailEnd/>
          </a:ln>
        </p:spPr>
        <p:txBody>
          <a:bodyPr wrap="none">
            <a:spAutoFit/>
          </a:bodyPr>
          <a:lstStyle/>
          <a:p>
            <a:r>
              <a:rPr lang="nl-NL" sz="2800" dirty="0" smtClean="0">
                <a:solidFill>
                  <a:schemeClr val="bg1"/>
                </a:solidFill>
              </a:rPr>
              <a:t>5.5 Beperkingen</a:t>
            </a:r>
            <a:endParaRPr lang="nl-NL" sz="2800" dirty="0">
              <a:solidFill>
                <a:schemeClr val="bg1"/>
              </a:solidFill>
            </a:endParaRPr>
          </a:p>
        </p:txBody>
      </p:sp>
      <p:sp>
        <p:nvSpPr>
          <p:cNvPr id="2" name="Tekstvak 1"/>
          <p:cNvSpPr txBox="1"/>
          <p:nvPr/>
        </p:nvSpPr>
        <p:spPr>
          <a:xfrm>
            <a:off x="65600" y="3192065"/>
            <a:ext cx="9078400" cy="3693318"/>
          </a:xfrm>
          <a:prstGeom prst="rect">
            <a:avLst/>
          </a:prstGeom>
          <a:noFill/>
        </p:spPr>
        <p:txBody>
          <a:bodyPr wrap="square" rtlCol="0">
            <a:spAutoFit/>
          </a:bodyPr>
          <a:lstStyle/>
          <a:p>
            <a:pPr>
              <a:buClr>
                <a:srgbClr val="FF0000"/>
              </a:buClr>
            </a:pPr>
            <a:r>
              <a:rPr lang="nl-NL" sz="2600" b="1" dirty="0" smtClean="0">
                <a:solidFill>
                  <a:srgbClr val="C00000"/>
                </a:solidFill>
              </a:rPr>
              <a:t>Krachten bij (steile) bochten:</a:t>
            </a:r>
          </a:p>
          <a:p>
            <a:pPr marL="457200" indent="-457200">
              <a:buClr>
                <a:srgbClr val="FF0000"/>
              </a:buClr>
              <a:buFont typeface="Wingdings" panose="05000000000000000000" pitchFamily="2" charset="2"/>
              <a:buChar char="Ø"/>
            </a:pPr>
            <a:r>
              <a:rPr lang="nl-NL" sz="2600" dirty="0" smtClean="0"/>
              <a:t>Afbeelding links: L</a:t>
            </a:r>
            <a:r>
              <a:rPr lang="nl-NL" sz="2600" dirty="0"/>
              <a:t>≈G</a:t>
            </a:r>
            <a:r>
              <a:rPr lang="nl-NL" sz="2600" dirty="0" smtClean="0"/>
              <a:t>.</a:t>
            </a:r>
          </a:p>
          <a:p>
            <a:pPr marL="457200" indent="-457200">
              <a:buClr>
                <a:srgbClr val="FF0000"/>
              </a:buClr>
              <a:buFont typeface="Wingdings" panose="05000000000000000000" pitchFamily="2" charset="2"/>
              <a:buChar char="Ø"/>
            </a:pPr>
            <a:r>
              <a:rPr lang="nl-NL" sz="2600" dirty="0" smtClean="0"/>
              <a:t>Bij </a:t>
            </a:r>
            <a:r>
              <a:rPr lang="nl-NL" sz="2600" dirty="0"/>
              <a:t>de middelste en de </a:t>
            </a:r>
            <a:r>
              <a:rPr lang="nl-NL" sz="2600" dirty="0" smtClean="0"/>
              <a:t>rechtse </a:t>
            </a:r>
            <a:r>
              <a:rPr lang="nl-NL" sz="2600" dirty="0"/>
              <a:t>afbeelding is de lift ontbonden in een horizontale en verticale component. </a:t>
            </a:r>
            <a:endParaRPr lang="nl-NL" sz="2600" dirty="0" smtClean="0"/>
          </a:p>
          <a:p>
            <a:pPr marL="457200" indent="-457200">
              <a:buClr>
                <a:srgbClr val="FF0000"/>
              </a:buClr>
              <a:buFont typeface="Wingdings" panose="05000000000000000000" pitchFamily="2" charset="2"/>
              <a:buChar char="Ø"/>
            </a:pPr>
            <a:r>
              <a:rPr lang="nl-NL" sz="2600" dirty="0" smtClean="0"/>
              <a:t>De </a:t>
            </a:r>
            <a:r>
              <a:rPr lang="nl-NL" sz="2600" dirty="0"/>
              <a:t>verticale component L</a:t>
            </a:r>
            <a:r>
              <a:rPr lang="nl-NL" sz="2600" baseline="-25000" dirty="0"/>
              <a:t>1</a:t>
            </a:r>
            <a:r>
              <a:rPr lang="nl-NL" sz="2600" dirty="0"/>
              <a:t> is weer ongeveer gelijk aan het gewicht. </a:t>
            </a:r>
            <a:endParaRPr lang="nl-NL" sz="2600" dirty="0" smtClean="0"/>
          </a:p>
          <a:p>
            <a:pPr marL="457200" indent="-457200">
              <a:buClr>
                <a:srgbClr val="FF0000"/>
              </a:buClr>
              <a:buFont typeface="Wingdings" panose="05000000000000000000" pitchFamily="2" charset="2"/>
              <a:buChar char="Ø"/>
            </a:pPr>
            <a:r>
              <a:rPr lang="nl-NL" sz="2600" dirty="0" smtClean="0"/>
              <a:t>De </a:t>
            </a:r>
            <a:r>
              <a:rPr lang="nl-NL" sz="2600" dirty="0"/>
              <a:t>horizontale component L</a:t>
            </a:r>
            <a:r>
              <a:rPr lang="nl-NL" sz="2600" baseline="-25000" dirty="0"/>
              <a:t>2</a:t>
            </a:r>
            <a:r>
              <a:rPr lang="nl-NL" sz="2600" dirty="0"/>
              <a:t> geeft het vliegtuig een centripetale (</a:t>
            </a:r>
            <a:r>
              <a:rPr lang="nl-NL" sz="2600" dirty="0">
                <a:solidFill>
                  <a:srgbClr val="C00000"/>
                </a:solidFill>
              </a:rPr>
              <a:t>middelpuntzoekende</a:t>
            </a:r>
            <a:r>
              <a:rPr lang="nl-NL" sz="2600" dirty="0"/>
              <a:t>) </a:t>
            </a:r>
            <a:r>
              <a:rPr lang="nl-NL" sz="2600" dirty="0" smtClean="0"/>
              <a:t>versnelling, </a:t>
            </a:r>
            <a:r>
              <a:rPr lang="nl-NL" sz="2600" dirty="0"/>
              <a:t>deze kracht zorgt er voor dat het vliegtuig </a:t>
            </a:r>
            <a:r>
              <a:rPr lang="nl-NL" sz="2600" dirty="0" smtClean="0"/>
              <a:t>een </a:t>
            </a:r>
            <a:r>
              <a:rPr lang="nl-NL" sz="2600" dirty="0"/>
              <a:t>bocht maakt. </a:t>
            </a:r>
          </a:p>
        </p:txBody>
      </p:sp>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00" y="692696"/>
            <a:ext cx="8939750" cy="2381741"/>
          </a:xfrm>
          <a:prstGeom prst="rect">
            <a:avLst/>
          </a:prstGeom>
        </p:spPr>
      </p:pic>
    </p:spTree>
    <p:extLst>
      <p:ext uri="{BB962C8B-B14F-4D97-AF65-F5344CB8AC3E}">
        <p14:creationId xmlns:p14="http://schemas.microsoft.com/office/powerpoint/2010/main" val="11334568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267744" y="97468"/>
            <a:ext cx="4903586" cy="523220"/>
          </a:xfrm>
          <a:prstGeom prst="rect">
            <a:avLst/>
          </a:prstGeom>
          <a:noFill/>
          <a:ln w="9525">
            <a:noFill/>
            <a:miter lim="800000"/>
            <a:headEnd/>
            <a:tailEnd/>
          </a:ln>
        </p:spPr>
        <p:txBody>
          <a:bodyPr wrap="none">
            <a:spAutoFit/>
          </a:bodyPr>
          <a:lstStyle/>
          <a:p>
            <a:r>
              <a:rPr lang="nl-NL" sz="2800" dirty="0" smtClean="0">
                <a:solidFill>
                  <a:schemeClr val="bg1"/>
                </a:solidFill>
              </a:rPr>
              <a:t>Beginselen van het zweefvliegen</a:t>
            </a:r>
            <a:endParaRPr lang="nl-NL" sz="2800" dirty="0">
              <a:solidFill>
                <a:schemeClr val="bg1"/>
              </a:solidFill>
            </a:endParaRPr>
          </a:p>
        </p:txBody>
      </p:sp>
      <p:sp>
        <p:nvSpPr>
          <p:cNvPr id="12" name="Tekstvak 11"/>
          <p:cNvSpPr txBox="1"/>
          <p:nvPr/>
        </p:nvSpPr>
        <p:spPr>
          <a:xfrm>
            <a:off x="255041" y="4207728"/>
            <a:ext cx="8928992" cy="2246769"/>
          </a:xfrm>
          <a:prstGeom prst="rect">
            <a:avLst/>
          </a:prstGeom>
          <a:noFill/>
        </p:spPr>
        <p:txBody>
          <a:bodyPr wrap="square" rtlCol="0">
            <a:spAutoFit/>
          </a:bodyPr>
          <a:lstStyle/>
          <a:p>
            <a:r>
              <a:rPr lang="nl-NL" sz="2800" dirty="0" smtClean="0"/>
              <a:t>Het </a:t>
            </a:r>
            <a:r>
              <a:rPr lang="nl-NL" sz="2800" b="1" dirty="0">
                <a:solidFill>
                  <a:schemeClr val="accent2">
                    <a:lumMod val="75000"/>
                  </a:schemeClr>
                </a:solidFill>
              </a:rPr>
              <a:t>zwaartepunt</a:t>
            </a:r>
            <a:r>
              <a:rPr lang="nl-NL" sz="2800" dirty="0"/>
              <a:t> </a:t>
            </a:r>
            <a:r>
              <a:rPr lang="nl-NL" sz="2800" dirty="0" smtClean="0"/>
              <a:t>is de </a:t>
            </a:r>
            <a:r>
              <a:rPr lang="nl-NL" sz="2800" dirty="0"/>
              <a:t>oorsprong van drie denkbeeldige, loodrecht op elkaar staande assen</a:t>
            </a:r>
            <a:r>
              <a:rPr lang="nl-NL" sz="2800" dirty="0" smtClean="0"/>
              <a:t>:</a:t>
            </a:r>
          </a:p>
          <a:p>
            <a:pPr marL="514350" indent="-514350">
              <a:buClr>
                <a:srgbClr val="FF0000"/>
              </a:buClr>
              <a:buFont typeface="+mj-lt"/>
              <a:buAutoNum type="arabicPeriod"/>
            </a:pPr>
            <a:r>
              <a:rPr lang="nl-NL" sz="2800" dirty="0" smtClean="0"/>
              <a:t>de</a:t>
            </a:r>
            <a:r>
              <a:rPr lang="nl-NL" sz="2800" b="1" dirty="0"/>
              <a:t> </a:t>
            </a:r>
            <a:r>
              <a:rPr lang="nl-NL" sz="2800" b="1" dirty="0">
                <a:solidFill>
                  <a:schemeClr val="accent2">
                    <a:lumMod val="75000"/>
                  </a:schemeClr>
                </a:solidFill>
              </a:rPr>
              <a:t>langsas</a:t>
            </a:r>
            <a:r>
              <a:rPr lang="nl-NL" sz="2800" b="1" dirty="0"/>
              <a:t> </a:t>
            </a:r>
            <a:r>
              <a:rPr lang="nl-NL" sz="2800" dirty="0"/>
              <a:t>in de lengterichting van de romp</a:t>
            </a:r>
          </a:p>
          <a:p>
            <a:pPr marL="514350" indent="-514350">
              <a:buClr>
                <a:srgbClr val="FF0000"/>
              </a:buClr>
              <a:buFont typeface="+mj-lt"/>
              <a:buAutoNum type="arabicPeriod"/>
            </a:pPr>
            <a:r>
              <a:rPr lang="nl-NL" sz="2800" dirty="0"/>
              <a:t>de </a:t>
            </a:r>
            <a:r>
              <a:rPr lang="nl-NL" sz="2800" b="1" dirty="0">
                <a:solidFill>
                  <a:schemeClr val="accent2">
                    <a:lumMod val="75000"/>
                  </a:schemeClr>
                </a:solidFill>
              </a:rPr>
              <a:t>dwarsas</a:t>
            </a:r>
            <a:r>
              <a:rPr lang="nl-NL" sz="2800" b="1" dirty="0"/>
              <a:t> </a:t>
            </a:r>
            <a:r>
              <a:rPr lang="nl-NL" sz="2800" dirty="0"/>
              <a:t>in de spanwijdterichting en</a:t>
            </a:r>
          </a:p>
          <a:p>
            <a:pPr marL="514350" indent="-514350">
              <a:buClr>
                <a:srgbClr val="FF0000"/>
              </a:buClr>
              <a:buFont typeface="+mj-lt"/>
              <a:buAutoNum type="arabicPeriod"/>
            </a:pPr>
            <a:r>
              <a:rPr lang="nl-NL" sz="2800" dirty="0"/>
              <a:t>de </a:t>
            </a:r>
            <a:r>
              <a:rPr lang="nl-NL" sz="2800" b="1" dirty="0">
                <a:solidFill>
                  <a:schemeClr val="accent2">
                    <a:lumMod val="75000"/>
                  </a:schemeClr>
                </a:solidFill>
              </a:rPr>
              <a:t>topas</a:t>
            </a:r>
            <a:r>
              <a:rPr lang="nl-NL" sz="2800" b="1" dirty="0"/>
              <a:t> </a:t>
            </a:r>
            <a:r>
              <a:rPr lang="nl-NL" sz="2800" dirty="0"/>
              <a:t>loodrecht naar beneden door het </a:t>
            </a:r>
            <a:r>
              <a:rPr lang="nl-NL" sz="2800" dirty="0" smtClean="0"/>
              <a:t>zwaartepunt.</a:t>
            </a:r>
            <a:endParaRPr lang="nl-NL" sz="2600" dirty="0" smtClean="0"/>
          </a:p>
        </p:txBody>
      </p:sp>
      <p:pic>
        <p:nvPicPr>
          <p:cNvPr id="2" name="Afbeelding 1"/>
          <p:cNvPicPr>
            <a:picLocks noChangeAspect="1"/>
          </p:cNvPicPr>
          <p:nvPr/>
        </p:nvPicPr>
        <p:blipFill>
          <a:blip r:embed="rId4"/>
          <a:stretch>
            <a:fillRect/>
          </a:stretch>
        </p:blipFill>
        <p:spPr>
          <a:xfrm>
            <a:off x="1410072" y="744984"/>
            <a:ext cx="5322168" cy="3548112"/>
          </a:xfrm>
          <a:prstGeom prst="rect">
            <a:avLst/>
          </a:prstGeom>
        </p:spPr>
      </p:pic>
    </p:spTree>
    <p:extLst>
      <p:ext uri="{BB962C8B-B14F-4D97-AF65-F5344CB8AC3E}">
        <p14:creationId xmlns:p14="http://schemas.microsoft.com/office/powerpoint/2010/main" val="3946739897"/>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627110" y="51055"/>
            <a:ext cx="2555764" cy="523220"/>
          </a:xfrm>
          <a:prstGeom prst="rect">
            <a:avLst/>
          </a:prstGeom>
          <a:noFill/>
          <a:ln w="9525">
            <a:noFill/>
            <a:miter lim="800000"/>
            <a:headEnd/>
            <a:tailEnd/>
          </a:ln>
        </p:spPr>
        <p:txBody>
          <a:bodyPr wrap="none">
            <a:spAutoFit/>
          </a:bodyPr>
          <a:lstStyle/>
          <a:p>
            <a:r>
              <a:rPr lang="nl-NL" sz="2800" dirty="0" smtClean="0">
                <a:solidFill>
                  <a:schemeClr val="bg1"/>
                </a:solidFill>
              </a:rPr>
              <a:t>5.5 Beperkingen</a:t>
            </a:r>
            <a:endParaRPr lang="nl-NL" sz="2800" dirty="0">
              <a:solidFill>
                <a:schemeClr val="bg1"/>
              </a:solidFill>
            </a:endParaRPr>
          </a:p>
        </p:txBody>
      </p:sp>
      <p:sp>
        <p:nvSpPr>
          <p:cNvPr id="2" name="Tekstvak 1"/>
          <p:cNvSpPr txBox="1"/>
          <p:nvPr/>
        </p:nvSpPr>
        <p:spPr>
          <a:xfrm>
            <a:off x="4860032" y="692696"/>
            <a:ext cx="4283968" cy="5693867"/>
          </a:xfrm>
          <a:prstGeom prst="rect">
            <a:avLst/>
          </a:prstGeom>
          <a:noFill/>
        </p:spPr>
        <p:txBody>
          <a:bodyPr wrap="square" rtlCol="0">
            <a:spAutoFit/>
          </a:bodyPr>
          <a:lstStyle/>
          <a:p>
            <a:pPr>
              <a:buClr>
                <a:srgbClr val="FF0000"/>
              </a:buClr>
            </a:pPr>
            <a:r>
              <a:rPr lang="nl-NL" sz="2600" b="1" dirty="0">
                <a:solidFill>
                  <a:srgbClr val="C00000"/>
                </a:solidFill>
              </a:rPr>
              <a:t>Krachten bij (steile) bochten:</a:t>
            </a:r>
          </a:p>
          <a:p>
            <a:pPr marL="457200" indent="-457200">
              <a:buClr>
                <a:srgbClr val="FF0000"/>
              </a:buClr>
              <a:buFont typeface="Wingdings" panose="05000000000000000000" pitchFamily="2" charset="2"/>
              <a:buChar char="Ø"/>
            </a:pPr>
            <a:r>
              <a:rPr lang="nl-NL" sz="2600" dirty="0" smtClean="0"/>
              <a:t>De </a:t>
            </a:r>
            <a:r>
              <a:rPr lang="nl-NL" sz="2600" dirty="0"/>
              <a:t>horizontale component </a:t>
            </a:r>
            <a:r>
              <a:rPr lang="nl-NL" sz="2600" b="1" dirty="0">
                <a:solidFill>
                  <a:srgbClr val="C00000"/>
                </a:solidFill>
              </a:rPr>
              <a:t>L</a:t>
            </a:r>
            <a:r>
              <a:rPr lang="nl-NL" sz="2600" b="1" baseline="-25000" dirty="0">
                <a:solidFill>
                  <a:srgbClr val="C00000"/>
                </a:solidFill>
              </a:rPr>
              <a:t>2</a:t>
            </a:r>
            <a:r>
              <a:rPr lang="nl-NL" sz="2600" dirty="0"/>
              <a:t> geeft het vliegtuig een centripetale </a:t>
            </a:r>
            <a:r>
              <a:rPr lang="nl-NL" sz="2600" dirty="0" smtClean="0"/>
              <a:t>versnelling. </a:t>
            </a:r>
            <a:endParaRPr lang="nl-NL" sz="2600" dirty="0"/>
          </a:p>
          <a:p>
            <a:pPr marL="457200" indent="-457200">
              <a:buClr>
                <a:srgbClr val="FF0000"/>
              </a:buClr>
              <a:buFont typeface="Wingdings" panose="05000000000000000000" pitchFamily="2" charset="2"/>
              <a:buChar char="Ø"/>
            </a:pPr>
            <a:r>
              <a:rPr lang="nl-NL" sz="2600" dirty="0" smtClean="0"/>
              <a:t>De </a:t>
            </a:r>
            <a:r>
              <a:rPr lang="nl-NL" sz="2600" dirty="0"/>
              <a:t>massatraagheid van vliegtuig en inzittende(n) </a:t>
            </a:r>
            <a:r>
              <a:rPr lang="nl-NL" sz="2600" dirty="0" smtClean="0"/>
              <a:t>veroorzaakt </a:t>
            </a:r>
            <a:r>
              <a:rPr lang="nl-NL" sz="2600" dirty="0"/>
              <a:t>een schijnkracht, </a:t>
            </a:r>
            <a:r>
              <a:rPr lang="nl-NL" sz="2600" dirty="0" err="1">
                <a:solidFill>
                  <a:srgbClr val="C00000"/>
                </a:solidFill>
              </a:rPr>
              <a:t>centrifugaalkracht</a:t>
            </a:r>
            <a:r>
              <a:rPr lang="nl-NL" sz="2600" dirty="0">
                <a:solidFill>
                  <a:srgbClr val="C00000"/>
                </a:solidFill>
              </a:rPr>
              <a:t> (</a:t>
            </a:r>
            <a:r>
              <a:rPr lang="nl-NL" sz="2600" b="1" dirty="0">
                <a:solidFill>
                  <a:srgbClr val="C00000"/>
                </a:solidFill>
              </a:rPr>
              <a:t>CK</a:t>
            </a:r>
            <a:r>
              <a:rPr lang="nl-NL" sz="2600" dirty="0">
                <a:solidFill>
                  <a:srgbClr val="C00000"/>
                </a:solidFill>
              </a:rPr>
              <a:t>) </a:t>
            </a:r>
            <a:r>
              <a:rPr lang="nl-NL" sz="2600" dirty="0"/>
              <a:t>genoemd. </a:t>
            </a:r>
            <a:endParaRPr lang="nl-NL" sz="2600" dirty="0" smtClean="0"/>
          </a:p>
          <a:p>
            <a:pPr marL="457200" indent="-457200">
              <a:buClr>
                <a:srgbClr val="FF0000"/>
              </a:buClr>
              <a:buFont typeface="Wingdings" panose="05000000000000000000" pitchFamily="2" charset="2"/>
              <a:buChar char="Ø"/>
            </a:pPr>
            <a:r>
              <a:rPr lang="nl-NL" sz="2600" dirty="0" smtClean="0"/>
              <a:t>De centrifugaal- </a:t>
            </a:r>
            <a:r>
              <a:rPr lang="nl-NL" sz="2600" dirty="0"/>
              <a:t>en de zwaartekracht levert de </a:t>
            </a:r>
            <a:r>
              <a:rPr lang="nl-NL" sz="2600" dirty="0">
                <a:solidFill>
                  <a:srgbClr val="C00000"/>
                </a:solidFill>
              </a:rPr>
              <a:t>schijnkracht </a:t>
            </a:r>
            <a:r>
              <a:rPr lang="nl-NL" sz="2600" b="1" dirty="0">
                <a:solidFill>
                  <a:srgbClr val="C00000"/>
                </a:solidFill>
              </a:rPr>
              <a:t>SG</a:t>
            </a:r>
            <a:r>
              <a:rPr lang="nl-NL" sz="2600" dirty="0"/>
              <a:t>, het schijnbaar gewicht. </a:t>
            </a:r>
            <a:endParaRPr lang="nl-NL" sz="2600" dirty="0" smtClean="0"/>
          </a:p>
        </p:txBody>
      </p:sp>
      <p:pic>
        <p:nvPicPr>
          <p:cNvPr id="4" name="Afbeelding 3"/>
          <p:cNvPicPr>
            <a:picLocks noChangeAspect="1"/>
          </p:cNvPicPr>
          <p:nvPr/>
        </p:nvPicPr>
        <p:blipFill>
          <a:blip r:embed="rId4"/>
          <a:stretch>
            <a:fillRect/>
          </a:stretch>
        </p:blipFill>
        <p:spPr>
          <a:xfrm>
            <a:off x="107504" y="764704"/>
            <a:ext cx="4824535" cy="4848657"/>
          </a:xfrm>
          <a:prstGeom prst="rect">
            <a:avLst/>
          </a:prstGeom>
        </p:spPr>
      </p:pic>
    </p:spTree>
    <p:extLst>
      <p:ext uri="{BB962C8B-B14F-4D97-AF65-F5344CB8AC3E}">
        <p14:creationId xmlns:p14="http://schemas.microsoft.com/office/powerpoint/2010/main" val="2828780474"/>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627110" y="51055"/>
            <a:ext cx="2555764" cy="523220"/>
          </a:xfrm>
          <a:prstGeom prst="rect">
            <a:avLst/>
          </a:prstGeom>
          <a:noFill/>
          <a:ln w="9525">
            <a:noFill/>
            <a:miter lim="800000"/>
            <a:headEnd/>
            <a:tailEnd/>
          </a:ln>
        </p:spPr>
        <p:txBody>
          <a:bodyPr wrap="none">
            <a:spAutoFit/>
          </a:bodyPr>
          <a:lstStyle/>
          <a:p>
            <a:r>
              <a:rPr lang="nl-NL" sz="2800" dirty="0" smtClean="0">
                <a:solidFill>
                  <a:schemeClr val="bg1"/>
                </a:solidFill>
              </a:rPr>
              <a:t>5.5 Beperkingen</a:t>
            </a:r>
            <a:endParaRPr lang="nl-NL" sz="2800" dirty="0">
              <a:solidFill>
                <a:schemeClr val="bg1"/>
              </a:solidFill>
            </a:endParaRPr>
          </a:p>
        </p:txBody>
      </p:sp>
      <p:sp>
        <p:nvSpPr>
          <p:cNvPr id="3" name="Rechthoek 2"/>
          <p:cNvSpPr/>
          <p:nvPr/>
        </p:nvSpPr>
        <p:spPr>
          <a:xfrm>
            <a:off x="123824" y="3104381"/>
            <a:ext cx="8848725" cy="1692771"/>
          </a:xfrm>
          <a:prstGeom prst="rect">
            <a:avLst/>
          </a:prstGeom>
        </p:spPr>
        <p:txBody>
          <a:bodyPr wrap="square">
            <a:spAutoFit/>
          </a:bodyPr>
          <a:lstStyle/>
          <a:p>
            <a:pPr marL="457200" indent="-457200">
              <a:buClr>
                <a:srgbClr val="FF0000"/>
              </a:buClr>
              <a:buFont typeface="Wingdings" panose="05000000000000000000" pitchFamily="2" charset="2"/>
              <a:buChar char="Ø"/>
            </a:pPr>
            <a:r>
              <a:rPr lang="nl-NL" sz="2600" dirty="0" smtClean="0"/>
              <a:t>Voor </a:t>
            </a:r>
            <a:r>
              <a:rPr lang="nl-NL" sz="2600" dirty="0"/>
              <a:t>de middelste afbeelding geldt </a:t>
            </a:r>
            <a:r>
              <a:rPr lang="nl-NL" sz="2600" dirty="0">
                <a:solidFill>
                  <a:srgbClr val="C00000"/>
                </a:solidFill>
              </a:rPr>
              <a:t>L=1,15 G</a:t>
            </a:r>
            <a:r>
              <a:rPr lang="nl-NL" sz="2600" dirty="0"/>
              <a:t> en voor de rechtse </a:t>
            </a:r>
            <a:r>
              <a:rPr lang="nl-NL" sz="2600" dirty="0">
                <a:solidFill>
                  <a:srgbClr val="C00000"/>
                </a:solidFill>
              </a:rPr>
              <a:t>L=2 G</a:t>
            </a:r>
            <a:r>
              <a:rPr lang="nl-NL" sz="2600" dirty="0"/>
              <a:t>. We hebben daar twee keer zoveel lift nodig. </a:t>
            </a:r>
            <a:endParaRPr lang="nl-NL" sz="2600" dirty="0" smtClean="0"/>
          </a:p>
          <a:p>
            <a:pPr marL="457200" indent="-457200">
              <a:buClr>
                <a:srgbClr val="FF0000"/>
              </a:buClr>
              <a:buFont typeface="Wingdings" panose="05000000000000000000" pitchFamily="2" charset="2"/>
              <a:buChar char="Ø"/>
            </a:pPr>
            <a:r>
              <a:rPr lang="nl-NL" sz="2600" dirty="0"/>
              <a:t>De lift is afhankelijk van de snelheid en de invalshoek. De lift neemt toe met het kwadraat van de snelheid.</a:t>
            </a:r>
          </a:p>
        </p:txBody>
      </p:sp>
      <p:graphicFrame>
        <p:nvGraphicFramePr>
          <p:cNvPr id="4" name="Tabel 3"/>
          <p:cNvGraphicFramePr>
            <a:graphicFrameLocks noGrp="1"/>
          </p:cNvGraphicFramePr>
          <p:nvPr>
            <p:extLst>
              <p:ext uri="{D42A27DB-BD31-4B8C-83A1-F6EECF244321}">
                <p14:modId xmlns:p14="http://schemas.microsoft.com/office/powerpoint/2010/main" val="3399547848"/>
              </p:ext>
            </p:extLst>
          </p:nvPr>
        </p:nvGraphicFramePr>
        <p:xfrm>
          <a:off x="611560" y="4797152"/>
          <a:ext cx="7992888" cy="1953751"/>
        </p:xfrm>
        <a:graphic>
          <a:graphicData uri="http://schemas.openxmlformats.org/drawingml/2006/table">
            <a:tbl>
              <a:tblPr/>
              <a:tblGrid>
                <a:gridCol w="2520281"/>
                <a:gridCol w="2088232"/>
                <a:gridCol w="3384375"/>
              </a:tblGrid>
              <a:tr h="583366">
                <a:tc>
                  <a:txBody>
                    <a:bodyPr/>
                    <a:lstStyle/>
                    <a:p>
                      <a:pPr algn="ctr"/>
                      <a:r>
                        <a:rPr lang="nl-NL" b="1">
                          <a:solidFill>
                            <a:srgbClr val="FFFFFF"/>
                          </a:solidFill>
                          <a:effectLst/>
                        </a:rPr>
                        <a:t>Bocht in graden </a:t>
                      </a:r>
                      <a:endParaRPr lang="nl-NL">
                        <a:effectLst/>
                      </a:endParaRPr>
                    </a:p>
                  </a:txBody>
                  <a:tcPr anchor="ctr">
                    <a:lnL>
                      <a:noFill/>
                    </a:lnL>
                    <a:lnR>
                      <a:noFill/>
                    </a:lnR>
                    <a:lnT>
                      <a:noFill/>
                    </a:lnT>
                    <a:lnB>
                      <a:noFill/>
                    </a:lnB>
                    <a:solidFill>
                      <a:srgbClr val="2D6987"/>
                    </a:solidFill>
                  </a:tcPr>
                </a:tc>
                <a:tc>
                  <a:txBody>
                    <a:bodyPr/>
                    <a:lstStyle/>
                    <a:p>
                      <a:pPr algn="ctr"/>
                      <a:r>
                        <a:rPr lang="nl-NL" b="1">
                          <a:solidFill>
                            <a:srgbClr val="FFFFFF"/>
                          </a:solidFill>
                          <a:effectLst/>
                        </a:rPr>
                        <a:t>L</a:t>
                      </a:r>
                      <a:endParaRPr lang="nl-NL">
                        <a:effectLst/>
                      </a:endParaRPr>
                    </a:p>
                  </a:txBody>
                  <a:tcPr anchor="ctr">
                    <a:lnL>
                      <a:noFill/>
                    </a:lnL>
                    <a:lnR>
                      <a:noFill/>
                    </a:lnR>
                    <a:lnT>
                      <a:noFill/>
                    </a:lnT>
                    <a:lnB>
                      <a:noFill/>
                    </a:lnB>
                    <a:solidFill>
                      <a:srgbClr val="2D6987"/>
                    </a:solidFill>
                  </a:tcPr>
                </a:tc>
                <a:tc>
                  <a:txBody>
                    <a:bodyPr/>
                    <a:lstStyle/>
                    <a:p>
                      <a:pPr algn="ctr"/>
                      <a:r>
                        <a:rPr lang="nl-NL" b="1">
                          <a:solidFill>
                            <a:srgbClr val="FFFFFF"/>
                          </a:solidFill>
                          <a:effectLst/>
                        </a:rPr>
                        <a:t>toename overtreksnelheid</a:t>
                      </a:r>
                      <a:endParaRPr lang="nl-NL">
                        <a:effectLst/>
                      </a:endParaRPr>
                    </a:p>
                  </a:txBody>
                  <a:tcPr anchor="ctr">
                    <a:lnL>
                      <a:noFill/>
                    </a:lnL>
                    <a:lnR>
                      <a:noFill/>
                    </a:lnR>
                    <a:lnT>
                      <a:noFill/>
                    </a:lnT>
                    <a:lnB>
                      <a:noFill/>
                    </a:lnB>
                    <a:solidFill>
                      <a:srgbClr val="2D6987"/>
                    </a:solidFill>
                  </a:tcPr>
                </a:tc>
              </a:tr>
              <a:tr h="456795">
                <a:tc>
                  <a:txBody>
                    <a:bodyPr/>
                    <a:lstStyle/>
                    <a:p>
                      <a:pPr algn="ctr"/>
                      <a:r>
                        <a:rPr lang="nl-NL" dirty="0">
                          <a:effectLst/>
                        </a:rPr>
                        <a:t>0°</a:t>
                      </a:r>
                    </a:p>
                  </a:txBody>
                  <a:tcPr anchor="ctr">
                    <a:lnL>
                      <a:noFill/>
                    </a:lnL>
                    <a:lnR>
                      <a:noFill/>
                    </a:lnR>
                    <a:lnT>
                      <a:noFill/>
                    </a:lnT>
                    <a:lnB>
                      <a:noFill/>
                    </a:lnB>
                    <a:solidFill>
                      <a:srgbClr val="A7DCF5"/>
                    </a:solidFill>
                  </a:tcPr>
                </a:tc>
                <a:tc>
                  <a:txBody>
                    <a:bodyPr/>
                    <a:lstStyle/>
                    <a:p>
                      <a:pPr algn="ctr"/>
                      <a:r>
                        <a:rPr lang="nl-NL">
                          <a:effectLst/>
                        </a:rPr>
                        <a:t>1</a:t>
                      </a:r>
                    </a:p>
                  </a:txBody>
                  <a:tcPr anchor="ctr">
                    <a:lnL>
                      <a:noFill/>
                    </a:lnL>
                    <a:lnR>
                      <a:noFill/>
                    </a:lnR>
                    <a:lnT>
                      <a:noFill/>
                    </a:lnT>
                    <a:lnB>
                      <a:noFill/>
                    </a:lnB>
                    <a:solidFill>
                      <a:srgbClr val="A7DCF5"/>
                    </a:solidFill>
                  </a:tcPr>
                </a:tc>
                <a:tc>
                  <a:txBody>
                    <a:bodyPr/>
                    <a:lstStyle/>
                    <a:p>
                      <a:pPr algn="ctr"/>
                      <a:r>
                        <a:rPr lang="nl-NL">
                          <a:effectLst/>
                        </a:rPr>
                        <a:t>0%</a:t>
                      </a:r>
                    </a:p>
                  </a:txBody>
                  <a:tcPr anchor="ctr">
                    <a:lnL>
                      <a:noFill/>
                    </a:lnL>
                    <a:lnR>
                      <a:noFill/>
                    </a:lnR>
                    <a:lnT>
                      <a:noFill/>
                    </a:lnT>
                    <a:lnB>
                      <a:noFill/>
                    </a:lnB>
                    <a:solidFill>
                      <a:srgbClr val="A7DCF5"/>
                    </a:solidFill>
                  </a:tcPr>
                </a:tc>
              </a:tr>
              <a:tr h="456795">
                <a:tc>
                  <a:txBody>
                    <a:bodyPr/>
                    <a:lstStyle/>
                    <a:p>
                      <a:pPr algn="ctr"/>
                      <a:r>
                        <a:rPr lang="nl-NL">
                          <a:effectLst/>
                        </a:rPr>
                        <a:t>30 °</a:t>
                      </a:r>
                    </a:p>
                  </a:txBody>
                  <a:tcPr anchor="ctr">
                    <a:lnL>
                      <a:noFill/>
                    </a:lnL>
                    <a:lnR>
                      <a:noFill/>
                    </a:lnR>
                    <a:lnT>
                      <a:noFill/>
                    </a:lnT>
                    <a:lnB>
                      <a:noFill/>
                    </a:lnB>
                    <a:solidFill>
                      <a:srgbClr val="A7DCF5"/>
                    </a:solidFill>
                  </a:tcPr>
                </a:tc>
                <a:tc>
                  <a:txBody>
                    <a:bodyPr/>
                    <a:lstStyle/>
                    <a:p>
                      <a:pPr algn="ctr"/>
                      <a:r>
                        <a:rPr lang="nl-NL">
                          <a:effectLst/>
                        </a:rPr>
                        <a:t>1,15</a:t>
                      </a:r>
                    </a:p>
                  </a:txBody>
                  <a:tcPr anchor="ctr">
                    <a:lnL>
                      <a:noFill/>
                    </a:lnL>
                    <a:lnR>
                      <a:noFill/>
                    </a:lnR>
                    <a:lnT>
                      <a:noFill/>
                    </a:lnT>
                    <a:lnB>
                      <a:noFill/>
                    </a:lnB>
                    <a:solidFill>
                      <a:srgbClr val="A7DCF5"/>
                    </a:solidFill>
                  </a:tcPr>
                </a:tc>
                <a:tc>
                  <a:txBody>
                    <a:bodyPr/>
                    <a:lstStyle/>
                    <a:p>
                      <a:pPr algn="ctr"/>
                      <a:r>
                        <a:rPr lang="nl-NL">
                          <a:effectLst/>
                        </a:rPr>
                        <a:t>7%</a:t>
                      </a:r>
                    </a:p>
                  </a:txBody>
                  <a:tcPr anchor="ctr">
                    <a:lnL>
                      <a:noFill/>
                    </a:lnL>
                    <a:lnR>
                      <a:noFill/>
                    </a:lnR>
                    <a:lnT>
                      <a:noFill/>
                    </a:lnT>
                    <a:lnB>
                      <a:noFill/>
                    </a:lnB>
                    <a:solidFill>
                      <a:srgbClr val="A7DCF5"/>
                    </a:solidFill>
                  </a:tcPr>
                </a:tc>
              </a:tr>
              <a:tr h="456795">
                <a:tc>
                  <a:txBody>
                    <a:bodyPr/>
                    <a:lstStyle/>
                    <a:p>
                      <a:pPr algn="ctr"/>
                      <a:r>
                        <a:rPr lang="nl-NL">
                          <a:effectLst/>
                        </a:rPr>
                        <a:t>60 °</a:t>
                      </a:r>
                    </a:p>
                  </a:txBody>
                  <a:tcPr anchor="ctr">
                    <a:lnL>
                      <a:noFill/>
                    </a:lnL>
                    <a:lnR>
                      <a:noFill/>
                    </a:lnR>
                    <a:lnT>
                      <a:noFill/>
                    </a:lnT>
                    <a:lnB>
                      <a:noFill/>
                    </a:lnB>
                    <a:solidFill>
                      <a:srgbClr val="A7DCF5"/>
                    </a:solidFill>
                  </a:tcPr>
                </a:tc>
                <a:tc>
                  <a:txBody>
                    <a:bodyPr/>
                    <a:lstStyle/>
                    <a:p>
                      <a:pPr algn="ctr"/>
                      <a:r>
                        <a:rPr lang="nl-NL">
                          <a:effectLst/>
                        </a:rPr>
                        <a:t>2</a:t>
                      </a:r>
                    </a:p>
                  </a:txBody>
                  <a:tcPr anchor="ctr">
                    <a:lnL>
                      <a:noFill/>
                    </a:lnL>
                    <a:lnR>
                      <a:noFill/>
                    </a:lnR>
                    <a:lnT>
                      <a:noFill/>
                    </a:lnT>
                    <a:lnB>
                      <a:noFill/>
                    </a:lnB>
                    <a:solidFill>
                      <a:srgbClr val="A7DCF5"/>
                    </a:solidFill>
                  </a:tcPr>
                </a:tc>
                <a:tc>
                  <a:txBody>
                    <a:bodyPr/>
                    <a:lstStyle/>
                    <a:p>
                      <a:pPr algn="ctr"/>
                      <a:r>
                        <a:rPr lang="nl-NL" dirty="0">
                          <a:effectLst/>
                        </a:rPr>
                        <a:t>41%</a:t>
                      </a:r>
                    </a:p>
                  </a:txBody>
                  <a:tcPr anchor="ctr">
                    <a:lnL>
                      <a:noFill/>
                    </a:lnL>
                    <a:lnR>
                      <a:noFill/>
                    </a:lnR>
                    <a:lnT>
                      <a:noFill/>
                    </a:lnT>
                    <a:lnB>
                      <a:noFill/>
                    </a:lnB>
                    <a:solidFill>
                      <a:srgbClr val="A7DCF5"/>
                    </a:solidFill>
                  </a:tcPr>
                </a:tc>
              </a:tr>
            </a:tbl>
          </a:graphicData>
        </a:graphic>
      </p:graphicFrame>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749" y="728662"/>
            <a:ext cx="8648908" cy="2304255"/>
          </a:xfrm>
          <a:prstGeom prst="rect">
            <a:avLst/>
          </a:prstGeom>
        </p:spPr>
      </p:pic>
    </p:spTree>
    <p:extLst>
      <p:ext uri="{BB962C8B-B14F-4D97-AF65-F5344CB8AC3E}">
        <p14:creationId xmlns:p14="http://schemas.microsoft.com/office/powerpoint/2010/main" val="3482783488"/>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627110" y="51055"/>
            <a:ext cx="2555764" cy="523220"/>
          </a:xfrm>
          <a:prstGeom prst="rect">
            <a:avLst/>
          </a:prstGeom>
          <a:noFill/>
          <a:ln w="9525">
            <a:noFill/>
            <a:miter lim="800000"/>
            <a:headEnd/>
            <a:tailEnd/>
          </a:ln>
        </p:spPr>
        <p:txBody>
          <a:bodyPr wrap="none">
            <a:spAutoFit/>
          </a:bodyPr>
          <a:lstStyle/>
          <a:p>
            <a:r>
              <a:rPr lang="nl-NL" sz="2800" dirty="0" smtClean="0">
                <a:solidFill>
                  <a:schemeClr val="bg1"/>
                </a:solidFill>
              </a:rPr>
              <a:t>5.5 Beperkingen</a:t>
            </a:r>
            <a:endParaRPr lang="nl-NL" sz="2800" dirty="0">
              <a:solidFill>
                <a:schemeClr val="bg1"/>
              </a:solidFill>
            </a:endParaRPr>
          </a:p>
        </p:txBody>
      </p:sp>
      <p:sp>
        <p:nvSpPr>
          <p:cNvPr id="2" name="Tekstvak 1"/>
          <p:cNvSpPr txBox="1"/>
          <p:nvPr/>
        </p:nvSpPr>
        <p:spPr>
          <a:xfrm>
            <a:off x="151276" y="3252581"/>
            <a:ext cx="8963033" cy="3293209"/>
          </a:xfrm>
          <a:prstGeom prst="rect">
            <a:avLst/>
          </a:prstGeom>
          <a:noFill/>
        </p:spPr>
        <p:txBody>
          <a:bodyPr wrap="square" rtlCol="0">
            <a:spAutoFit/>
          </a:bodyPr>
          <a:lstStyle/>
          <a:p>
            <a:pPr marL="457200" indent="-457200">
              <a:buClr>
                <a:srgbClr val="FF0000"/>
              </a:buClr>
              <a:buFont typeface="Wingdings" panose="05000000000000000000" pitchFamily="2" charset="2"/>
              <a:buChar char="Ø"/>
            </a:pPr>
            <a:r>
              <a:rPr lang="nl-NL" sz="2600" b="1" dirty="0" smtClean="0">
                <a:solidFill>
                  <a:srgbClr val="C00000"/>
                </a:solidFill>
              </a:rPr>
              <a:t>Manoeuvreerbelasting: </a:t>
            </a:r>
            <a:r>
              <a:rPr lang="nl-NL" sz="2600" dirty="0" smtClean="0"/>
              <a:t>extra </a:t>
            </a:r>
            <a:r>
              <a:rPr lang="nl-NL" sz="2600" dirty="0"/>
              <a:t>belastingen op het zweefvliegtuig </a:t>
            </a:r>
            <a:r>
              <a:rPr lang="nl-NL" sz="2600" dirty="0" smtClean="0"/>
              <a:t>als </a:t>
            </a:r>
            <a:r>
              <a:rPr lang="nl-NL" sz="2600" dirty="0"/>
              <a:t>gevolg </a:t>
            </a:r>
            <a:r>
              <a:rPr lang="nl-NL" sz="2600" dirty="0" smtClean="0"/>
              <a:t>van </a:t>
            </a:r>
            <a:r>
              <a:rPr lang="nl-NL" sz="2600" dirty="0"/>
              <a:t>de stuurbewegingen van de </a:t>
            </a:r>
            <a:r>
              <a:rPr lang="nl-NL" sz="2600" dirty="0" smtClean="0"/>
              <a:t>vlieger.</a:t>
            </a:r>
          </a:p>
          <a:p>
            <a:pPr marL="457200" indent="-457200">
              <a:buClr>
                <a:srgbClr val="FF0000"/>
              </a:buClr>
              <a:buFont typeface="Wingdings" panose="05000000000000000000" pitchFamily="2" charset="2"/>
              <a:buChar char="Ø"/>
            </a:pPr>
            <a:r>
              <a:rPr lang="nl-NL" sz="2600" b="1" dirty="0" smtClean="0">
                <a:solidFill>
                  <a:srgbClr val="C00000"/>
                </a:solidFill>
              </a:rPr>
              <a:t>Remousbelasting: </a:t>
            </a:r>
            <a:r>
              <a:rPr lang="nl-NL" sz="2600" dirty="0" smtClean="0"/>
              <a:t>extra belastingen op het vliegtuig door </a:t>
            </a:r>
            <a:r>
              <a:rPr lang="nl-NL" sz="2600" dirty="0"/>
              <a:t>een plotselinge invalshoekvergroting door onrustige lucht (remousstoten) </a:t>
            </a:r>
            <a:r>
              <a:rPr lang="nl-NL" sz="2600" dirty="0" smtClean="0"/>
              <a:t>en een plotselinge veel </a:t>
            </a:r>
            <a:r>
              <a:rPr lang="nl-NL" sz="2600" dirty="0"/>
              <a:t>grotere </a:t>
            </a:r>
            <a:r>
              <a:rPr lang="nl-NL" sz="2600" dirty="0" smtClean="0"/>
              <a:t>liftkracht.</a:t>
            </a:r>
          </a:p>
          <a:p>
            <a:pPr marL="457200" indent="-457200">
              <a:buClr>
                <a:srgbClr val="FF0000"/>
              </a:buClr>
              <a:buFont typeface="Wingdings" panose="05000000000000000000" pitchFamily="2" charset="2"/>
              <a:buChar char="Ø"/>
            </a:pPr>
            <a:r>
              <a:rPr lang="nl-NL" sz="2600" dirty="0" smtClean="0"/>
              <a:t>Manoeuvreer- en remousbelastingen</a:t>
            </a:r>
            <a:r>
              <a:rPr lang="nl-NL" sz="2600" dirty="0"/>
              <a:t> </a:t>
            </a:r>
            <a:r>
              <a:rPr lang="nl-NL" sz="2600" dirty="0" smtClean="0"/>
              <a:t>worden </a:t>
            </a:r>
            <a:r>
              <a:rPr lang="nl-NL" sz="2600" dirty="0"/>
              <a:t>weergegeven met de </a:t>
            </a:r>
            <a:r>
              <a:rPr lang="nl-NL" sz="2600" dirty="0">
                <a:solidFill>
                  <a:srgbClr val="C00000"/>
                </a:solidFill>
              </a:rPr>
              <a:t>belastingfactor n.</a:t>
            </a:r>
          </a:p>
        </p:txBody>
      </p:sp>
      <p:graphicFrame>
        <p:nvGraphicFramePr>
          <p:cNvPr id="4" name="Tabel 3"/>
          <p:cNvGraphicFramePr>
            <a:graphicFrameLocks noGrp="1"/>
          </p:cNvGraphicFramePr>
          <p:nvPr>
            <p:extLst>
              <p:ext uri="{D42A27DB-BD31-4B8C-83A1-F6EECF244321}">
                <p14:modId xmlns:p14="http://schemas.microsoft.com/office/powerpoint/2010/main" val="2768390571"/>
              </p:ext>
            </p:extLst>
          </p:nvPr>
        </p:nvGraphicFramePr>
        <p:xfrm>
          <a:off x="1061610" y="764704"/>
          <a:ext cx="7020780" cy="2361142"/>
        </p:xfrm>
        <a:graphic>
          <a:graphicData uri="http://schemas.openxmlformats.org/drawingml/2006/table">
            <a:tbl>
              <a:tblPr/>
              <a:tblGrid>
                <a:gridCol w="2340260"/>
                <a:gridCol w="2340260"/>
                <a:gridCol w="2340260"/>
              </a:tblGrid>
              <a:tr h="0">
                <a:tc>
                  <a:txBody>
                    <a:bodyPr/>
                    <a:lstStyle/>
                    <a:p>
                      <a:pPr algn="ctr"/>
                      <a:endParaRPr lang="nl-NL" sz="2200" baseline="0" dirty="0" smtClean="0">
                        <a:effectLst/>
                      </a:endParaRPr>
                    </a:p>
                  </a:txBody>
                  <a:tcPr anchor="ctr">
                    <a:lnL>
                      <a:noFill/>
                    </a:lnL>
                    <a:lnR>
                      <a:noFill/>
                    </a:lnR>
                    <a:lnT>
                      <a:noFill/>
                    </a:lnT>
                    <a:lnB>
                      <a:noFill/>
                    </a:lnB>
                    <a:solidFill>
                      <a:srgbClr val="2D6987"/>
                    </a:solidFill>
                  </a:tcPr>
                </a:tc>
                <a:tc>
                  <a:txBody>
                    <a:bodyPr/>
                    <a:lstStyle/>
                    <a:p>
                      <a:pPr algn="ctr"/>
                      <a:r>
                        <a:rPr lang="nl-NL" sz="2200" b="1" baseline="0">
                          <a:solidFill>
                            <a:srgbClr val="FFFFFF"/>
                          </a:solidFill>
                          <a:effectLst/>
                        </a:rPr>
                        <a:t>Utlility</a:t>
                      </a:r>
                      <a:endParaRPr lang="nl-NL" sz="2200" baseline="0">
                        <a:effectLst/>
                      </a:endParaRPr>
                    </a:p>
                  </a:txBody>
                  <a:tcPr anchor="ctr">
                    <a:lnL>
                      <a:noFill/>
                    </a:lnL>
                    <a:lnR>
                      <a:noFill/>
                    </a:lnR>
                    <a:lnT>
                      <a:noFill/>
                    </a:lnT>
                    <a:lnB>
                      <a:noFill/>
                    </a:lnB>
                    <a:solidFill>
                      <a:srgbClr val="2D6987"/>
                    </a:solidFill>
                  </a:tcPr>
                </a:tc>
                <a:tc>
                  <a:txBody>
                    <a:bodyPr/>
                    <a:lstStyle/>
                    <a:p>
                      <a:pPr algn="ctr"/>
                      <a:r>
                        <a:rPr lang="nl-NL" sz="2200" b="1" baseline="0">
                          <a:solidFill>
                            <a:srgbClr val="FFFFFF"/>
                          </a:solidFill>
                          <a:effectLst/>
                        </a:rPr>
                        <a:t>Aerobatic</a:t>
                      </a:r>
                      <a:endParaRPr lang="nl-NL" sz="2200" baseline="0">
                        <a:effectLst/>
                      </a:endParaRPr>
                    </a:p>
                  </a:txBody>
                  <a:tcPr anchor="ctr">
                    <a:lnL>
                      <a:noFill/>
                    </a:lnL>
                    <a:lnR>
                      <a:noFill/>
                    </a:lnR>
                    <a:lnT>
                      <a:noFill/>
                    </a:lnT>
                    <a:lnB>
                      <a:noFill/>
                    </a:lnB>
                    <a:solidFill>
                      <a:srgbClr val="2D6987"/>
                    </a:solidFill>
                  </a:tcPr>
                </a:tc>
              </a:tr>
              <a:tr h="0">
                <a:tc>
                  <a:txBody>
                    <a:bodyPr/>
                    <a:lstStyle/>
                    <a:p>
                      <a:pPr algn="ctr"/>
                      <a:r>
                        <a:rPr lang="nl-NL" sz="2200" b="1" baseline="0" dirty="0" smtClean="0">
                          <a:effectLst/>
                        </a:rPr>
                        <a:t>Bij VA</a:t>
                      </a:r>
                      <a:endParaRPr lang="nl-NL" sz="2200" baseline="0" dirty="0" smtClean="0">
                        <a:effectLst/>
                      </a:endParaRPr>
                    </a:p>
                  </a:txBody>
                  <a:tcPr anchor="ctr">
                    <a:lnL>
                      <a:noFill/>
                    </a:lnL>
                    <a:lnR>
                      <a:noFill/>
                    </a:lnR>
                    <a:lnT>
                      <a:noFill/>
                    </a:lnT>
                    <a:lnB>
                      <a:noFill/>
                    </a:lnB>
                    <a:solidFill>
                      <a:srgbClr val="A7DCF5"/>
                    </a:solidFill>
                  </a:tcPr>
                </a:tc>
                <a:tc>
                  <a:txBody>
                    <a:bodyPr/>
                    <a:lstStyle/>
                    <a:p>
                      <a:pPr algn="ctr"/>
                      <a:r>
                        <a:rPr lang="nl-NL" sz="2200" baseline="0">
                          <a:effectLst/>
                        </a:rPr>
                        <a:t>+5,3</a:t>
                      </a:r>
                    </a:p>
                  </a:txBody>
                  <a:tcPr anchor="ctr">
                    <a:lnL>
                      <a:noFill/>
                    </a:lnL>
                    <a:lnR>
                      <a:noFill/>
                    </a:lnR>
                    <a:lnT>
                      <a:noFill/>
                    </a:lnT>
                    <a:lnB>
                      <a:noFill/>
                    </a:lnB>
                    <a:solidFill>
                      <a:srgbClr val="A7DCF5"/>
                    </a:solidFill>
                  </a:tcPr>
                </a:tc>
                <a:tc>
                  <a:txBody>
                    <a:bodyPr/>
                    <a:lstStyle/>
                    <a:p>
                      <a:pPr algn="ctr"/>
                      <a:r>
                        <a:rPr lang="nl-NL" sz="2200" baseline="0">
                          <a:effectLst/>
                        </a:rPr>
                        <a:t>+7</a:t>
                      </a:r>
                    </a:p>
                  </a:txBody>
                  <a:tcPr anchor="ctr">
                    <a:lnL>
                      <a:noFill/>
                    </a:lnL>
                    <a:lnR>
                      <a:noFill/>
                    </a:lnR>
                    <a:lnT>
                      <a:noFill/>
                    </a:lnT>
                    <a:lnB>
                      <a:noFill/>
                    </a:lnB>
                    <a:solidFill>
                      <a:srgbClr val="A7DCF5"/>
                    </a:solidFill>
                  </a:tcPr>
                </a:tc>
              </a:tr>
              <a:tr h="0">
                <a:tc>
                  <a:txBody>
                    <a:bodyPr/>
                    <a:lstStyle/>
                    <a:p>
                      <a:pPr algn="ctr"/>
                      <a:r>
                        <a:rPr lang="nl-NL" sz="2200" b="1" baseline="0" smtClean="0">
                          <a:effectLst/>
                        </a:rPr>
                        <a:t>Bij Vne</a:t>
                      </a:r>
                      <a:endParaRPr lang="nl-NL" sz="2200" baseline="0" dirty="0" smtClean="0">
                        <a:effectLst/>
                      </a:endParaRPr>
                    </a:p>
                  </a:txBody>
                  <a:tcPr anchor="ctr">
                    <a:lnL>
                      <a:noFill/>
                    </a:lnL>
                    <a:lnR>
                      <a:noFill/>
                    </a:lnR>
                    <a:lnT>
                      <a:noFill/>
                    </a:lnT>
                    <a:lnB>
                      <a:noFill/>
                    </a:lnB>
                    <a:solidFill>
                      <a:srgbClr val="A7DCF5"/>
                    </a:solidFill>
                  </a:tcPr>
                </a:tc>
                <a:tc>
                  <a:txBody>
                    <a:bodyPr/>
                    <a:lstStyle/>
                    <a:p>
                      <a:pPr algn="ctr"/>
                      <a:r>
                        <a:rPr lang="nl-NL" sz="2200" baseline="0">
                          <a:effectLst/>
                        </a:rPr>
                        <a:t>+4,0</a:t>
                      </a:r>
                    </a:p>
                  </a:txBody>
                  <a:tcPr anchor="ctr">
                    <a:lnL>
                      <a:noFill/>
                    </a:lnL>
                    <a:lnR>
                      <a:noFill/>
                    </a:lnR>
                    <a:lnT>
                      <a:noFill/>
                    </a:lnT>
                    <a:lnB>
                      <a:noFill/>
                    </a:lnB>
                    <a:solidFill>
                      <a:srgbClr val="A7DCF5"/>
                    </a:solidFill>
                  </a:tcPr>
                </a:tc>
                <a:tc>
                  <a:txBody>
                    <a:bodyPr/>
                    <a:lstStyle/>
                    <a:p>
                      <a:pPr algn="ctr"/>
                      <a:r>
                        <a:rPr lang="nl-NL" sz="2200" baseline="0">
                          <a:effectLst/>
                        </a:rPr>
                        <a:t>+7</a:t>
                      </a:r>
                    </a:p>
                  </a:txBody>
                  <a:tcPr anchor="ctr">
                    <a:lnL>
                      <a:noFill/>
                    </a:lnL>
                    <a:lnR>
                      <a:noFill/>
                    </a:lnR>
                    <a:lnT>
                      <a:noFill/>
                    </a:lnT>
                    <a:lnB>
                      <a:noFill/>
                    </a:lnB>
                    <a:solidFill>
                      <a:srgbClr val="A7DCF5"/>
                    </a:solidFill>
                  </a:tcPr>
                </a:tc>
              </a:tr>
              <a:tr h="0">
                <a:tc>
                  <a:txBody>
                    <a:bodyPr/>
                    <a:lstStyle/>
                    <a:p>
                      <a:pPr algn="ctr"/>
                      <a:r>
                        <a:rPr lang="nl-NL" sz="2200" b="1" baseline="0" dirty="0" smtClean="0">
                          <a:effectLst/>
                        </a:rPr>
                        <a:t>Bij Vne negatief</a:t>
                      </a:r>
                      <a:endParaRPr lang="nl-NL" sz="2200" baseline="0" dirty="0" smtClean="0">
                        <a:effectLst/>
                      </a:endParaRPr>
                    </a:p>
                  </a:txBody>
                  <a:tcPr anchor="ctr">
                    <a:lnL>
                      <a:noFill/>
                    </a:lnL>
                    <a:lnR>
                      <a:noFill/>
                    </a:lnR>
                    <a:lnT>
                      <a:noFill/>
                    </a:lnT>
                    <a:lnB>
                      <a:noFill/>
                    </a:lnB>
                    <a:solidFill>
                      <a:srgbClr val="A7DCF5"/>
                    </a:solidFill>
                  </a:tcPr>
                </a:tc>
                <a:tc>
                  <a:txBody>
                    <a:bodyPr/>
                    <a:lstStyle/>
                    <a:p>
                      <a:pPr algn="ctr"/>
                      <a:r>
                        <a:rPr lang="nl-NL" sz="2200" baseline="0">
                          <a:effectLst/>
                        </a:rPr>
                        <a:t>-1,5</a:t>
                      </a:r>
                    </a:p>
                  </a:txBody>
                  <a:tcPr anchor="ctr">
                    <a:lnL>
                      <a:noFill/>
                    </a:lnL>
                    <a:lnR>
                      <a:noFill/>
                    </a:lnR>
                    <a:lnT>
                      <a:noFill/>
                    </a:lnT>
                    <a:lnB>
                      <a:noFill/>
                    </a:lnB>
                    <a:solidFill>
                      <a:srgbClr val="A7DCF5"/>
                    </a:solidFill>
                  </a:tcPr>
                </a:tc>
                <a:tc>
                  <a:txBody>
                    <a:bodyPr/>
                    <a:lstStyle/>
                    <a:p>
                      <a:pPr algn="ctr"/>
                      <a:r>
                        <a:rPr lang="nl-NL" sz="2200" baseline="0">
                          <a:effectLst/>
                        </a:rPr>
                        <a:t>-5,0</a:t>
                      </a:r>
                    </a:p>
                  </a:txBody>
                  <a:tcPr anchor="ctr">
                    <a:lnL>
                      <a:noFill/>
                    </a:lnL>
                    <a:lnR>
                      <a:noFill/>
                    </a:lnR>
                    <a:lnT>
                      <a:noFill/>
                    </a:lnT>
                    <a:lnB>
                      <a:noFill/>
                    </a:lnB>
                    <a:solidFill>
                      <a:srgbClr val="A7DCF5"/>
                    </a:solidFill>
                  </a:tcPr>
                </a:tc>
              </a:tr>
              <a:tr h="654262">
                <a:tc>
                  <a:txBody>
                    <a:bodyPr/>
                    <a:lstStyle/>
                    <a:p>
                      <a:pPr algn="ctr"/>
                      <a:r>
                        <a:rPr lang="nl-NL" sz="2200" b="1" baseline="0" smtClean="0">
                          <a:effectLst/>
                        </a:rPr>
                        <a:t>Bij Va-negatief</a:t>
                      </a:r>
                      <a:endParaRPr lang="nl-NL" sz="2200" baseline="0" dirty="0">
                        <a:effectLst/>
                      </a:endParaRPr>
                    </a:p>
                  </a:txBody>
                  <a:tcPr anchor="ctr">
                    <a:lnL>
                      <a:noFill/>
                    </a:lnL>
                    <a:lnR>
                      <a:noFill/>
                    </a:lnR>
                    <a:lnT>
                      <a:noFill/>
                    </a:lnT>
                    <a:lnB>
                      <a:noFill/>
                    </a:lnB>
                    <a:solidFill>
                      <a:srgbClr val="A7DCF5"/>
                    </a:solidFill>
                  </a:tcPr>
                </a:tc>
                <a:tc>
                  <a:txBody>
                    <a:bodyPr/>
                    <a:lstStyle/>
                    <a:p>
                      <a:pPr algn="ctr"/>
                      <a:r>
                        <a:rPr lang="nl-NL" sz="2200" baseline="0" dirty="0">
                          <a:effectLst/>
                        </a:rPr>
                        <a:t>-2,65</a:t>
                      </a:r>
                    </a:p>
                  </a:txBody>
                  <a:tcPr anchor="ctr">
                    <a:lnL>
                      <a:noFill/>
                    </a:lnL>
                    <a:lnR>
                      <a:noFill/>
                    </a:lnR>
                    <a:lnT>
                      <a:noFill/>
                    </a:lnT>
                    <a:lnB>
                      <a:noFill/>
                    </a:lnB>
                    <a:solidFill>
                      <a:srgbClr val="A7DCF5"/>
                    </a:solidFill>
                  </a:tcPr>
                </a:tc>
                <a:tc>
                  <a:txBody>
                    <a:bodyPr/>
                    <a:lstStyle/>
                    <a:p>
                      <a:pPr algn="ctr"/>
                      <a:r>
                        <a:rPr lang="nl-NL" sz="2200" baseline="0" dirty="0">
                          <a:effectLst/>
                        </a:rPr>
                        <a:t>-5,0</a:t>
                      </a:r>
                    </a:p>
                  </a:txBody>
                  <a:tcPr anchor="ctr">
                    <a:lnL>
                      <a:noFill/>
                    </a:lnL>
                    <a:lnR>
                      <a:noFill/>
                    </a:lnR>
                    <a:lnT>
                      <a:noFill/>
                    </a:lnT>
                    <a:lnB>
                      <a:noFill/>
                    </a:lnB>
                    <a:solidFill>
                      <a:srgbClr val="A7DCF5"/>
                    </a:solidFill>
                  </a:tcPr>
                </a:tc>
              </a:tr>
            </a:tbl>
          </a:graphicData>
        </a:graphic>
      </p:graphicFrame>
      <p:sp>
        <p:nvSpPr>
          <p:cNvPr id="5" name="Rectangle 1"/>
          <p:cNvSpPr>
            <a:spLocks noChangeArrowheads="1"/>
          </p:cNvSpPr>
          <p:nvPr/>
        </p:nvSpPr>
        <p:spPr bwMode="auto">
          <a:xfrm>
            <a:off x="1115616" y="806849"/>
            <a:ext cx="1123324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NL"/>
          </a:p>
        </p:txBody>
      </p:sp>
    </p:spTree>
    <p:extLst>
      <p:ext uri="{BB962C8B-B14F-4D97-AF65-F5344CB8AC3E}">
        <p14:creationId xmlns:p14="http://schemas.microsoft.com/office/powerpoint/2010/main" val="3946242289"/>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37606" y="2204864"/>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627110" y="51055"/>
            <a:ext cx="2555764" cy="523220"/>
          </a:xfrm>
          <a:prstGeom prst="rect">
            <a:avLst/>
          </a:prstGeom>
          <a:noFill/>
          <a:ln w="9525">
            <a:noFill/>
            <a:miter lim="800000"/>
            <a:headEnd/>
            <a:tailEnd/>
          </a:ln>
        </p:spPr>
        <p:txBody>
          <a:bodyPr wrap="none">
            <a:spAutoFit/>
          </a:bodyPr>
          <a:lstStyle/>
          <a:p>
            <a:r>
              <a:rPr lang="nl-NL" sz="2800" dirty="0" smtClean="0">
                <a:solidFill>
                  <a:schemeClr val="bg1"/>
                </a:solidFill>
              </a:rPr>
              <a:t>5.5 Beperkingen</a:t>
            </a:r>
            <a:endParaRPr lang="nl-NL" sz="2800" dirty="0">
              <a:solidFill>
                <a:schemeClr val="bg1"/>
              </a:solidFill>
            </a:endParaRPr>
          </a:p>
        </p:txBody>
      </p:sp>
      <p:sp>
        <p:nvSpPr>
          <p:cNvPr id="2" name="Tekstvak 1"/>
          <p:cNvSpPr txBox="1"/>
          <p:nvPr/>
        </p:nvSpPr>
        <p:spPr>
          <a:xfrm>
            <a:off x="35496" y="4648487"/>
            <a:ext cx="9066572" cy="2092881"/>
          </a:xfrm>
          <a:prstGeom prst="rect">
            <a:avLst/>
          </a:prstGeom>
          <a:noFill/>
        </p:spPr>
        <p:txBody>
          <a:bodyPr wrap="square" rtlCol="0">
            <a:spAutoFit/>
          </a:bodyPr>
          <a:lstStyle/>
          <a:p>
            <a:r>
              <a:rPr lang="nl-NL" sz="2600" dirty="0"/>
              <a:t>Uit </a:t>
            </a:r>
            <a:r>
              <a:rPr lang="nl-NL" sz="2600" dirty="0" smtClean="0"/>
              <a:t>handboek </a:t>
            </a:r>
            <a:r>
              <a:rPr lang="nl-NL" sz="2600" dirty="0" smtClean="0"/>
              <a:t>LS4A: </a:t>
            </a:r>
            <a:r>
              <a:rPr lang="nl-NL" sz="2600" dirty="0" smtClean="0"/>
              <a:t>Vne </a:t>
            </a:r>
            <a:r>
              <a:rPr lang="nl-NL" sz="2600" dirty="0"/>
              <a:t>280 </a:t>
            </a:r>
            <a:r>
              <a:rPr lang="nl-NL" sz="2600" dirty="0" smtClean="0"/>
              <a:t>km/h; VA </a:t>
            </a:r>
            <a:r>
              <a:rPr lang="nl-NL" sz="2600" dirty="0"/>
              <a:t>190 </a:t>
            </a:r>
            <a:r>
              <a:rPr lang="nl-NL" sz="2600" dirty="0" smtClean="0"/>
              <a:t>km/h; </a:t>
            </a:r>
            <a:r>
              <a:rPr lang="nl-NL" sz="2600" dirty="0"/>
              <a:t>geen </a:t>
            </a:r>
            <a:r>
              <a:rPr lang="nl-NL" sz="2600" dirty="0" err="1" smtClean="0"/>
              <a:t>aerobatics</a:t>
            </a:r>
            <a:endParaRPr lang="nl-NL" sz="2600" dirty="0"/>
          </a:p>
          <a:p>
            <a:pPr marL="457200" indent="-457200">
              <a:buClr>
                <a:srgbClr val="FF0000"/>
              </a:buClr>
              <a:buFont typeface="Wingdings" panose="05000000000000000000" pitchFamily="2" charset="2"/>
              <a:buChar char="Ø"/>
            </a:pPr>
            <a:r>
              <a:rPr lang="nl-NL" sz="2600" dirty="0"/>
              <a:t>groen 100 - 190 km/h </a:t>
            </a:r>
            <a:endParaRPr lang="nl-NL" sz="2600" dirty="0" smtClean="0"/>
          </a:p>
          <a:p>
            <a:pPr marL="457200" indent="-457200">
              <a:buClr>
                <a:srgbClr val="FF0000"/>
              </a:buClr>
              <a:buFont typeface="Wingdings" panose="05000000000000000000" pitchFamily="2" charset="2"/>
              <a:buChar char="Ø"/>
            </a:pPr>
            <a:r>
              <a:rPr lang="nl-NL" sz="2600" dirty="0" smtClean="0"/>
              <a:t>geel </a:t>
            </a:r>
            <a:r>
              <a:rPr lang="nl-NL" sz="2600" dirty="0"/>
              <a:t>190 - 280 km/h (roeruitslagen maximaal 1/3)</a:t>
            </a:r>
          </a:p>
          <a:p>
            <a:pPr marL="457200" indent="-457200">
              <a:buClr>
                <a:srgbClr val="FF0000"/>
              </a:buClr>
              <a:buFont typeface="Wingdings" panose="05000000000000000000" pitchFamily="2" charset="2"/>
              <a:buChar char="Ø"/>
            </a:pPr>
            <a:r>
              <a:rPr lang="nl-NL" sz="2600" dirty="0"/>
              <a:t>bij 190 km/h 5.3 G positief en negatief 2,65 G</a:t>
            </a:r>
          </a:p>
          <a:p>
            <a:pPr marL="457200" indent="-457200">
              <a:buClr>
                <a:srgbClr val="FF0000"/>
              </a:buClr>
              <a:buFont typeface="Wingdings" panose="05000000000000000000" pitchFamily="2" charset="2"/>
              <a:buChar char="Ø"/>
            </a:pPr>
            <a:r>
              <a:rPr lang="nl-NL" sz="2600" dirty="0"/>
              <a:t>bij 280 km/h 4 G positief en 1,5 G </a:t>
            </a:r>
            <a:r>
              <a:rPr lang="nl-NL" sz="2600" dirty="0" smtClean="0"/>
              <a:t>negatief</a:t>
            </a:r>
            <a:endParaRPr lang="nl-NL" sz="2600" dirty="0"/>
          </a:p>
        </p:txBody>
      </p:sp>
      <p:pic>
        <p:nvPicPr>
          <p:cNvPr id="6146" name="Picture 2" descr="http://www.zweefvliegopleiding.nl/images/beginselen/belastingsdiagram.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76413" y="733027"/>
            <a:ext cx="5715000" cy="3848101"/>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5892285" y="665668"/>
            <a:ext cx="2956450" cy="492443"/>
          </a:xfrm>
          <a:prstGeom prst="rect">
            <a:avLst/>
          </a:prstGeom>
          <a:noFill/>
        </p:spPr>
        <p:txBody>
          <a:bodyPr wrap="none" rtlCol="0">
            <a:spAutoFit/>
          </a:bodyPr>
          <a:lstStyle/>
          <a:p>
            <a:r>
              <a:rPr lang="nl-NL" sz="2600" dirty="0" smtClean="0">
                <a:solidFill>
                  <a:srgbClr val="C00000"/>
                </a:solidFill>
              </a:rPr>
              <a:t>Manoevreerdiagram</a:t>
            </a:r>
            <a:endParaRPr lang="nl-NL" sz="2600" dirty="0">
              <a:solidFill>
                <a:srgbClr val="C00000"/>
              </a:solidFill>
            </a:endParaRPr>
          </a:p>
        </p:txBody>
      </p:sp>
    </p:spTree>
    <p:extLst>
      <p:ext uri="{BB962C8B-B14F-4D97-AF65-F5344CB8AC3E}">
        <p14:creationId xmlns:p14="http://schemas.microsoft.com/office/powerpoint/2010/main" val="3762220738"/>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627110" y="51055"/>
            <a:ext cx="2555764" cy="523220"/>
          </a:xfrm>
          <a:prstGeom prst="rect">
            <a:avLst/>
          </a:prstGeom>
          <a:noFill/>
          <a:ln w="9525">
            <a:noFill/>
            <a:miter lim="800000"/>
            <a:headEnd/>
            <a:tailEnd/>
          </a:ln>
        </p:spPr>
        <p:txBody>
          <a:bodyPr wrap="none">
            <a:spAutoFit/>
          </a:bodyPr>
          <a:lstStyle/>
          <a:p>
            <a:r>
              <a:rPr lang="nl-NL" sz="2800" dirty="0" smtClean="0">
                <a:solidFill>
                  <a:schemeClr val="bg1"/>
                </a:solidFill>
              </a:rPr>
              <a:t>5.5 Beperkingen</a:t>
            </a:r>
            <a:endParaRPr lang="nl-NL" sz="2800" dirty="0">
              <a:solidFill>
                <a:schemeClr val="bg1"/>
              </a:solidFill>
            </a:endParaRPr>
          </a:p>
        </p:txBody>
      </p:sp>
      <p:sp>
        <p:nvSpPr>
          <p:cNvPr id="2" name="Tekstvak 1"/>
          <p:cNvSpPr txBox="1"/>
          <p:nvPr/>
        </p:nvSpPr>
        <p:spPr>
          <a:xfrm>
            <a:off x="3995936" y="1191518"/>
            <a:ext cx="5400600" cy="5693866"/>
          </a:xfrm>
          <a:prstGeom prst="rect">
            <a:avLst/>
          </a:prstGeom>
          <a:noFill/>
        </p:spPr>
        <p:txBody>
          <a:bodyPr wrap="square" rtlCol="0">
            <a:spAutoFit/>
          </a:bodyPr>
          <a:lstStyle/>
          <a:p>
            <a:pPr marL="457200" indent="-457200">
              <a:buClr>
                <a:srgbClr val="FF0000"/>
              </a:buClr>
              <a:buFont typeface="Wingdings" panose="05000000000000000000" pitchFamily="2" charset="2"/>
              <a:buChar char="Ø"/>
            </a:pPr>
            <a:r>
              <a:rPr lang="nl-NL" sz="2600" dirty="0" smtClean="0"/>
              <a:t>Door een </a:t>
            </a:r>
            <a:r>
              <a:rPr lang="nl-NL" sz="2600" dirty="0"/>
              <a:t>roeruitslag of remousstoot </a:t>
            </a:r>
            <a:r>
              <a:rPr lang="nl-NL" sz="2600" dirty="0" smtClean="0"/>
              <a:t>wordt een vleugel in </a:t>
            </a:r>
            <a:r>
              <a:rPr lang="nl-NL" sz="2600" dirty="0"/>
              <a:t>trilling </a:t>
            </a:r>
            <a:r>
              <a:rPr lang="nl-NL" sz="2600" dirty="0" smtClean="0"/>
              <a:t>gebracht</a:t>
            </a:r>
            <a:r>
              <a:rPr lang="nl-NL" sz="2600" dirty="0"/>
              <a:t>. </a:t>
            </a:r>
            <a:endParaRPr lang="nl-NL" sz="2600" dirty="0" smtClean="0"/>
          </a:p>
          <a:p>
            <a:pPr marL="457200" indent="-457200">
              <a:buClr>
                <a:srgbClr val="FF0000"/>
              </a:buClr>
              <a:buFont typeface="Wingdings" panose="05000000000000000000" pitchFamily="2" charset="2"/>
              <a:buChar char="Ø"/>
            </a:pPr>
            <a:r>
              <a:rPr lang="nl-NL" sz="2600" dirty="0" smtClean="0"/>
              <a:t>Dit kunnen </a:t>
            </a:r>
            <a:r>
              <a:rPr lang="nl-NL" sz="2600" dirty="0" smtClean="0">
                <a:solidFill>
                  <a:srgbClr val="C00000"/>
                </a:solidFill>
              </a:rPr>
              <a:t>buigingstrillingen</a:t>
            </a:r>
            <a:r>
              <a:rPr lang="nl-NL" sz="2600" dirty="0" smtClean="0"/>
              <a:t> </a:t>
            </a:r>
            <a:r>
              <a:rPr lang="nl-NL" sz="2600" dirty="0"/>
              <a:t>of </a:t>
            </a:r>
            <a:r>
              <a:rPr lang="nl-NL" sz="2600" dirty="0" smtClean="0">
                <a:solidFill>
                  <a:srgbClr val="C00000"/>
                </a:solidFill>
              </a:rPr>
              <a:t>torsietrillingen</a:t>
            </a:r>
            <a:r>
              <a:rPr lang="nl-NL" sz="2600" dirty="0" smtClean="0"/>
              <a:t> zijn, die door </a:t>
            </a:r>
            <a:r>
              <a:rPr lang="nl-NL" sz="2600" dirty="0"/>
              <a:t>de stijfheid van de vleugel snel </a:t>
            </a:r>
            <a:r>
              <a:rPr lang="nl-NL" sz="2600" dirty="0" err="1"/>
              <a:t>uitdempen</a:t>
            </a:r>
            <a:r>
              <a:rPr lang="nl-NL" sz="2600" dirty="0"/>
              <a:t>. </a:t>
            </a:r>
            <a:endParaRPr lang="nl-NL" sz="2600" dirty="0" smtClean="0"/>
          </a:p>
          <a:p>
            <a:pPr marL="457200" indent="-457200">
              <a:buClr>
                <a:srgbClr val="FF0000"/>
              </a:buClr>
              <a:buFont typeface="Wingdings" panose="05000000000000000000" pitchFamily="2" charset="2"/>
              <a:buChar char="Ø"/>
            </a:pPr>
            <a:r>
              <a:rPr lang="nl-NL" sz="2600" dirty="0" smtClean="0"/>
              <a:t>Bij </a:t>
            </a:r>
            <a:r>
              <a:rPr lang="nl-NL" sz="2600" dirty="0"/>
              <a:t>sneller </a:t>
            </a:r>
            <a:r>
              <a:rPr lang="nl-NL" sz="2600" dirty="0" smtClean="0"/>
              <a:t>vliegen </a:t>
            </a:r>
            <a:r>
              <a:rPr lang="nl-NL" sz="2600" dirty="0"/>
              <a:t>neemt </a:t>
            </a:r>
            <a:r>
              <a:rPr lang="nl-NL" sz="2600" dirty="0" smtClean="0"/>
              <a:t>de </a:t>
            </a:r>
            <a:r>
              <a:rPr lang="nl-NL" sz="2600" dirty="0"/>
              <a:t>buigingstrilling toe en </a:t>
            </a:r>
            <a:r>
              <a:rPr lang="nl-NL" sz="2600" dirty="0" smtClean="0"/>
              <a:t>de </a:t>
            </a:r>
            <a:r>
              <a:rPr lang="nl-NL" sz="2600" dirty="0"/>
              <a:t>torsietrilling af. </a:t>
            </a:r>
            <a:endParaRPr lang="nl-NL" sz="2600" dirty="0" smtClean="0"/>
          </a:p>
          <a:p>
            <a:pPr marL="457200" indent="-457200">
              <a:buClr>
                <a:srgbClr val="FF0000"/>
              </a:buClr>
              <a:buFont typeface="Wingdings" panose="05000000000000000000" pitchFamily="2" charset="2"/>
              <a:buChar char="Ø"/>
            </a:pPr>
            <a:r>
              <a:rPr lang="nl-NL" sz="2600" dirty="0" smtClean="0"/>
              <a:t>Bij te snel vliegen kunnen de </a:t>
            </a:r>
            <a:r>
              <a:rPr lang="nl-NL" sz="2600" dirty="0"/>
              <a:t>buigingstrilling en de torsietrilling </a:t>
            </a:r>
            <a:r>
              <a:rPr lang="nl-NL" sz="2600" dirty="0" smtClean="0"/>
              <a:t>elkaar versterken</a:t>
            </a:r>
            <a:r>
              <a:rPr lang="nl-NL" sz="2600" dirty="0"/>
              <a:t> </a:t>
            </a:r>
            <a:r>
              <a:rPr lang="nl-NL" sz="2600" dirty="0" smtClean="0"/>
              <a:t>=&gt; de </a:t>
            </a:r>
            <a:r>
              <a:rPr lang="nl-NL" sz="2600" dirty="0"/>
              <a:t>vleugel dan breken.</a:t>
            </a:r>
          </a:p>
        </p:txBody>
      </p:sp>
      <p:pic>
        <p:nvPicPr>
          <p:cNvPr id="7170" name="Picture 2" descr="http://www.zweefvliegopleiding.nl/images/beginselen/flutt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728663"/>
            <a:ext cx="4032448" cy="6012705"/>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4078457" y="655638"/>
            <a:ext cx="1108060" cy="492443"/>
          </a:xfrm>
          <a:prstGeom prst="rect">
            <a:avLst/>
          </a:prstGeom>
          <a:noFill/>
        </p:spPr>
        <p:txBody>
          <a:bodyPr wrap="none" rtlCol="0">
            <a:spAutoFit/>
          </a:bodyPr>
          <a:lstStyle/>
          <a:p>
            <a:r>
              <a:rPr lang="nl-NL" sz="2600" b="1" dirty="0" smtClean="0">
                <a:solidFill>
                  <a:srgbClr val="C00000"/>
                </a:solidFill>
              </a:rPr>
              <a:t>Flutter</a:t>
            </a:r>
            <a:endParaRPr lang="nl-NL" sz="2600" b="1" dirty="0">
              <a:solidFill>
                <a:srgbClr val="C00000"/>
              </a:solidFill>
            </a:endParaRPr>
          </a:p>
        </p:txBody>
      </p:sp>
    </p:spTree>
    <p:extLst>
      <p:ext uri="{BB962C8B-B14F-4D97-AF65-F5344CB8AC3E}">
        <p14:creationId xmlns:p14="http://schemas.microsoft.com/office/powerpoint/2010/main" val="2529163607"/>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938087" y="4103361"/>
            <a:ext cx="10778929" cy="45719"/>
          </a:xfrm>
          <a:prstGeom prst="rect">
            <a:avLst/>
          </a:prstGeom>
          <a:noFill/>
          <a:ln w="9525">
            <a:noFill/>
            <a:miter lim="800000"/>
            <a:headEnd/>
            <a:tailEnd/>
          </a:ln>
        </p:spPr>
        <p:txBody>
          <a:bodyPr wrap="square">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627110" y="51055"/>
            <a:ext cx="2555764" cy="523220"/>
          </a:xfrm>
          <a:prstGeom prst="rect">
            <a:avLst/>
          </a:prstGeom>
          <a:noFill/>
          <a:ln w="9525">
            <a:noFill/>
            <a:miter lim="800000"/>
            <a:headEnd/>
            <a:tailEnd/>
          </a:ln>
        </p:spPr>
        <p:txBody>
          <a:bodyPr wrap="none">
            <a:spAutoFit/>
          </a:bodyPr>
          <a:lstStyle/>
          <a:p>
            <a:r>
              <a:rPr lang="nl-NL" sz="2800" dirty="0" smtClean="0">
                <a:solidFill>
                  <a:schemeClr val="bg1"/>
                </a:solidFill>
              </a:rPr>
              <a:t>5.5 Beperkingen</a:t>
            </a:r>
            <a:endParaRPr lang="nl-NL" sz="2800" dirty="0">
              <a:solidFill>
                <a:schemeClr val="bg1"/>
              </a:solidFill>
            </a:endParaRPr>
          </a:p>
        </p:txBody>
      </p:sp>
      <p:sp>
        <p:nvSpPr>
          <p:cNvPr id="2" name="Tekstvak 1"/>
          <p:cNvSpPr txBox="1"/>
          <p:nvPr/>
        </p:nvSpPr>
        <p:spPr>
          <a:xfrm>
            <a:off x="287524" y="4248378"/>
            <a:ext cx="8856476" cy="2492990"/>
          </a:xfrm>
          <a:prstGeom prst="rect">
            <a:avLst/>
          </a:prstGeom>
          <a:noFill/>
        </p:spPr>
        <p:txBody>
          <a:bodyPr wrap="square" rtlCol="0">
            <a:spAutoFit/>
          </a:bodyPr>
          <a:lstStyle/>
          <a:p>
            <a:pPr marL="457200" indent="-457200">
              <a:buClr>
                <a:srgbClr val="FF0000"/>
              </a:buClr>
              <a:buFont typeface="Wingdings" panose="05000000000000000000" pitchFamily="2" charset="2"/>
              <a:buChar char="Ø"/>
            </a:pPr>
            <a:r>
              <a:rPr lang="nl-NL" sz="2600" b="1" dirty="0" smtClean="0">
                <a:solidFill>
                  <a:srgbClr val="C00000"/>
                </a:solidFill>
              </a:rPr>
              <a:t>Schuivend</a:t>
            </a:r>
            <a:r>
              <a:rPr lang="nl-NL" sz="2600" b="1" dirty="0" smtClean="0"/>
              <a:t>: </a:t>
            </a:r>
            <a:r>
              <a:rPr lang="nl-NL" sz="2600" dirty="0" smtClean="0"/>
              <a:t>de </a:t>
            </a:r>
            <a:r>
              <a:rPr lang="nl-NL" sz="2600" dirty="0"/>
              <a:t>aanstroming van de </a:t>
            </a:r>
            <a:r>
              <a:rPr lang="nl-NL" sz="2600" dirty="0" err="1"/>
              <a:t>binnenvleugel</a:t>
            </a:r>
            <a:r>
              <a:rPr lang="nl-NL" sz="2600" dirty="0"/>
              <a:t> </a:t>
            </a:r>
            <a:r>
              <a:rPr lang="nl-NL" sz="2600" dirty="0" smtClean="0"/>
              <a:t>(minder </a:t>
            </a:r>
            <a:r>
              <a:rPr lang="nl-NL" sz="2600" dirty="0"/>
              <a:t>snelheid </a:t>
            </a:r>
            <a:r>
              <a:rPr lang="nl-NL" sz="2600" dirty="0" smtClean="0"/>
              <a:t>dan </a:t>
            </a:r>
            <a:r>
              <a:rPr lang="nl-NL" sz="2600" dirty="0"/>
              <a:t>de </a:t>
            </a:r>
            <a:r>
              <a:rPr lang="nl-NL" sz="2600" dirty="0" smtClean="0"/>
              <a:t>buitenvleugel) </a:t>
            </a:r>
            <a:r>
              <a:rPr lang="nl-NL" sz="2600" dirty="0"/>
              <a:t>wordt door de </a:t>
            </a:r>
            <a:r>
              <a:rPr lang="nl-NL" sz="2600" dirty="0" smtClean="0"/>
              <a:t>romp verstoord =&gt; bij te </a:t>
            </a:r>
            <a:r>
              <a:rPr lang="nl-NL" sz="2600" dirty="0"/>
              <a:t>langzaam vliegen </a:t>
            </a:r>
            <a:r>
              <a:rPr lang="nl-NL" sz="2600" dirty="0" smtClean="0"/>
              <a:t>volgt een tolvlucht.</a:t>
            </a:r>
          </a:p>
          <a:p>
            <a:pPr marL="457200" indent="-457200">
              <a:buClr>
                <a:srgbClr val="FF0000"/>
              </a:buClr>
              <a:buFont typeface="Wingdings" panose="05000000000000000000" pitchFamily="2" charset="2"/>
              <a:buChar char="Ø"/>
            </a:pPr>
            <a:r>
              <a:rPr lang="nl-NL" sz="2600" b="1" dirty="0" smtClean="0">
                <a:solidFill>
                  <a:srgbClr val="C00000"/>
                </a:solidFill>
              </a:rPr>
              <a:t>Slippend</a:t>
            </a:r>
            <a:r>
              <a:rPr lang="nl-NL" sz="2600" b="1" dirty="0" smtClean="0"/>
              <a:t>:</a:t>
            </a:r>
            <a:r>
              <a:rPr lang="nl-NL" sz="2600" dirty="0"/>
              <a:t> </a:t>
            </a:r>
            <a:r>
              <a:rPr lang="nl-NL" sz="2600" dirty="0" smtClean="0"/>
              <a:t>de </a:t>
            </a:r>
            <a:r>
              <a:rPr lang="nl-NL" sz="2600" dirty="0"/>
              <a:t>aanstromende lucht blaast tegen binnenkant van de </a:t>
            </a:r>
            <a:r>
              <a:rPr lang="nl-NL" sz="2600" dirty="0" smtClean="0"/>
              <a:t>romp =&gt; kans </a:t>
            </a:r>
            <a:r>
              <a:rPr lang="nl-NL" sz="2600" dirty="0"/>
              <a:t>op een tolvlucht is </a:t>
            </a:r>
            <a:r>
              <a:rPr lang="nl-NL" sz="2600" dirty="0" smtClean="0"/>
              <a:t>kleiner omdat de </a:t>
            </a:r>
            <a:r>
              <a:rPr lang="nl-NL" sz="2600" dirty="0"/>
              <a:t>langzamer vliegende </a:t>
            </a:r>
            <a:r>
              <a:rPr lang="nl-NL" sz="2600" dirty="0" err="1"/>
              <a:t>binnenvleugel</a:t>
            </a:r>
            <a:r>
              <a:rPr lang="nl-NL" sz="2600" dirty="0"/>
              <a:t> niet wordt </a:t>
            </a:r>
            <a:r>
              <a:rPr lang="nl-NL" sz="2600" dirty="0" smtClean="0"/>
              <a:t>afgeschermd. </a:t>
            </a:r>
            <a:endParaRPr lang="nl-NL" sz="2600" dirty="0"/>
          </a:p>
        </p:txBody>
      </p:sp>
      <p:pic>
        <p:nvPicPr>
          <p:cNvPr id="4098" name="Picture 2" descr="http://www.zweefvliegopleiding.nl/images/beginselen/schuiven-slipp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5272" y="760085"/>
            <a:ext cx="7182234" cy="3243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121819"/>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627110" y="51055"/>
            <a:ext cx="3244543" cy="523220"/>
          </a:xfrm>
          <a:prstGeom prst="rect">
            <a:avLst/>
          </a:prstGeom>
          <a:noFill/>
          <a:ln w="9525">
            <a:noFill/>
            <a:miter lim="800000"/>
            <a:headEnd/>
            <a:tailEnd/>
          </a:ln>
        </p:spPr>
        <p:txBody>
          <a:bodyPr wrap="none">
            <a:spAutoFit/>
          </a:bodyPr>
          <a:lstStyle/>
          <a:p>
            <a:r>
              <a:rPr lang="nl-NL" sz="2800" dirty="0" smtClean="0">
                <a:solidFill>
                  <a:schemeClr val="bg1"/>
                </a:solidFill>
              </a:rPr>
              <a:t>5.6 Overtrek en vrille</a:t>
            </a:r>
            <a:endParaRPr lang="nl-NL" sz="2800" dirty="0">
              <a:solidFill>
                <a:schemeClr val="bg1"/>
              </a:solidFill>
            </a:endParaRPr>
          </a:p>
        </p:txBody>
      </p:sp>
      <p:sp>
        <p:nvSpPr>
          <p:cNvPr id="2" name="Tekstvak 1"/>
          <p:cNvSpPr txBox="1"/>
          <p:nvPr/>
        </p:nvSpPr>
        <p:spPr>
          <a:xfrm>
            <a:off x="215454" y="4310513"/>
            <a:ext cx="9036496" cy="2646879"/>
          </a:xfrm>
          <a:prstGeom prst="rect">
            <a:avLst/>
          </a:prstGeom>
          <a:noFill/>
        </p:spPr>
        <p:txBody>
          <a:bodyPr wrap="square" rtlCol="0">
            <a:spAutoFit/>
          </a:bodyPr>
          <a:lstStyle/>
          <a:p>
            <a:pPr>
              <a:buClr>
                <a:srgbClr val="FF0000"/>
              </a:buClr>
            </a:pPr>
            <a:r>
              <a:rPr lang="nl-NL" sz="2600" b="1" dirty="0" smtClean="0">
                <a:solidFill>
                  <a:srgbClr val="C00000"/>
                </a:solidFill>
              </a:rPr>
              <a:t>Gevolgen overtrek</a:t>
            </a:r>
            <a:r>
              <a:rPr lang="nl-NL" sz="2600" dirty="0" smtClean="0"/>
              <a:t>: </a:t>
            </a:r>
            <a:endParaRPr lang="nl-NL" sz="2600" dirty="0"/>
          </a:p>
          <a:p>
            <a:pPr marL="457200" indent="-457200">
              <a:buClr>
                <a:srgbClr val="FF0000"/>
              </a:buClr>
              <a:buFont typeface="Wingdings" charset="2"/>
              <a:buChar char="Ø"/>
            </a:pPr>
            <a:r>
              <a:rPr lang="nl-NL" sz="2800" dirty="0"/>
              <a:t>Afname van de draagkracht.</a:t>
            </a:r>
          </a:p>
          <a:p>
            <a:pPr marL="457200" indent="-457200">
              <a:buClr>
                <a:srgbClr val="FF0000"/>
              </a:buClr>
              <a:buFont typeface="Wingdings" charset="2"/>
              <a:buChar char="Ø"/>
            </a:pPr>
            <a:r>
              <a:rPr lang="nl-NL" sz="2800" dirty="0"/>
              <a:t>T</a:t>
            </a:r>
            <a:r>
              <a:rPr lang="nl-NL" sz="2800" dirty="0" smtClean="0"/>
              <a:t>oename </a:t>
            </a:r>
            <a:r>
              <a:rPr lang="nl-NL" sz="2800" dirty="0"/>
              <a:t>van de weerstand, schudden van het toestel</a:t>
            </a:r>
          </a:p>
          <a:p>
            <a:pPr marL="457200" indent="-457200">
              <a:buClr>
                <a:srgbClr val="FF0000"/>
              </a:buClr>
              <a:buFont typeface="Wingdings" charset="2"/>
              <a:buChar char="Ø"/>
            </a:pPr>
            <a:r>
              <a:rPr lang="nl-NL" sz="2800" dirty="0"/>
              <a:t>Moment om de dwarsas</a:t>
            </a:r>
          </a:p>
          <a:p>
            <a:pPr marL="457200" indent="-457200">
              <a:buClr>
                <a:srgbClr val="FF0000"/>
              </a:buClr>
              <a:buFont typeface="Wingdings" charset="2"/>
              <a:buChar char="Ø"/>
            </a:pPr>
            <a:r>
              <a:rPr lang="nl-NL" sz="2800" dirty="0"/>
              <a:t>Wanneer één vleugel eerder of meer overtrekt dan is er ook een moment om de langsas </a:t>
            </a:r>
            <a:r>
              <a:rPr lang="nl-NL" sz="2800" dirty="0" smtClean="0"/>
              <a:t>(rollen)en topas (gieren).</a:t>
            </a:r>
            <a:endParaRPr lang="nl-NL" sz="2800" dirty="0"/>
          </a:p>
        </p:txBody>
      </p:sp>
      <p:pic>
        <p:nvPicPr>
          <p:cNvPr id="3" name="Afbeelding 2"/>
          <p:cNvPicPr>
            <a:picLocks noChangeAspect="1"/>
          </p:cNvPicPr>
          <p:nvPr/>
        </p:nvPicPr>
        <p:blipFill>
          <a:blip r:embed="rId4"/>
          <a:stretch>
            <a:fillRect/>
          </a:stretch>
        </p:blipFill>
        <p:spPr>
          <a:xfrm>
            <a:off x="971601" y="727426"/>
            <a:ext cx="7416824" cy="3726954"/>
          </a:xfrm>
          <a:prstGeom prst="rect">
            <a:avLst/>
          </a:prstGeom>
        </p:spPr>
      </p:pic>
    </p:spTree>
    <p:extLst>
      <p:ext uri="{BB962C8B-B14F-4D97-AF65-F5344CB8AC3E}">
        <p14:creationId xmlns:p14="http://schemas.microsoft.com/office/powerpoint/2010/main" val="3803123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627110" y="51055"/>
            <a:ext cx="3244543" cy="523220"/>
          </a:xfrm>
          <a:prstGeom prst="rect">
            <a:avLst/>
          </a:prstGeom>
          <a:noFill/>
          <a:ln w="9525">
            <a:noFill/>
            <a:miter lim="800000"/>
            <a:headEnd/>
            <a:tailEnd/>
          </a:ln>
        </p:spPr>
        <p:txBody>
          <a:bodyPr wrap="none">
            <a:spAutoFit/>
          </a:bodyPr>
          <a:lstStyle/>
          <a:p>
            <a:r>
              <a:rPr lang="nl-NL" sz="2800" dirty="0" smtClean="0">
                <a:solidFill>
                  <a:schemeClr val="bg1"/>
                </a:solidFill>
              </a:rPr>
              <a:t>5.6 Overtrek en vrille</a:t>
            </a:r>
            <a:endParaRPr lang="nl-NL" sz="2800" dirty="0">
              <a:solidFill>
                <a:schemeClr val="bg1"/>
              </a:solidFill>
            </a:endParaRPr>
          </a:p>
        </p:txBody>
      </p:sp>
      <p:sp>
        <p:nvSpPr>
          <p:cNvPr id="2" name="Tekstvak 1"/>
          <p:cNvSpPr txBox="1"/>
          <p:nvPr/>
        </p:nvSpPr>
        <p:spPr>
          <a:xfrm>
            <a:off x="215454" y="4792503"/>
            <a:ext cx="9036496" cy="2092881"/>
          </a:xfrm>
          <a:prstGeom prst="rect">
            <a:avLst/>
          </a:prstGeom>
          <a:noFill/>
        </p:spPr>
        <p:txBody>
          <a:bodyPr wrap="square" rtlCol="0">
            <a:spAutoFit/>
          </a:bodyPr>
          <a:lstStyle/>
          <a:p>
            <a:pPr>
              <a:buClr>
                <a:srgbClr val="FF0000"/>
              </a:buClr>
            </a:pPr>
            <a:r>
              <a:rPr lang="nl-NL" sz="2600" b="1" dirty="0" smtClean="0">
                <a:solidFill>
                  <a:srgbClr val="C00000"/>
                </a:solidFill>
              </a:rPr>
              <a:t>Verhoogde </a:t>
            </a:r>
            <a:r>
              <a:rPr lang="nl-NL" sz="2600" b="1" dirty="0">
                <a:solidFill>
                  <a:srgbClr val="C00000"/>
                </a:solidFill>
              </a:rPr>
              <a:t>overtreksnelheid </a:t>
            </a:r>
            <a:r>
              <a:rPr lang="nl-NL" sz="2600" dirty="0"/>
              <a:t>bij: </a:t>
            </a:r>
          </a:p>
          <a:p>
            <a:pPr marL="457200" indent="-457200">
              <a:buClr>
                <a:srgbClr val="FF0000"/>
              </a:buClr>
              <a:buFont typeface="Wingdings" panose="05000000000000000000" pitchFamily="2" charset="2"/>
              <a:buChar char="Ø"/>
            </a:pPr>
            <a:r>
              <a:rPr lang="nl-NL" sz="2600" dirty="0" smtClean="0"/>
              <a:t>Een</a:t>
            </a:r>
            <a:r>
              <a:rPr lang="nl-NL" sz="2600" dirty="0" smtClean="0">
                <a:solidFill>
                  <a:srgbClr val="C00000"/>
                </a:solidFill>
              </a:rPr>
              <a:t> </a:t>
            </a:r>
            <a:r>
              <a:rPr lang="nl-NL" sz="2600" dirty="0">
                <a:solidFill>
                  <a:srgbClr val="C00000"/>
                </a:solidFill>
              </a:rPr>
              <a:t>lierstart </a:t>
            </a:r>
            <a:r>
              <a:rPr lang="nl-NL" sz="2600" dirty="0"/>
              <a:t>(verhoogde vleugelbelasting);</a:t>
            </a:r>
          </a:p>
          <a:p>
            <a:pPr marL="457200" indent="-457200">
              <a:buClr>
                <a:srgbClr val="FF0000"/>
              </a:buClr>
              <a:buFont typeface="Wingdings" panose="05000000000000000000" pitchFamily="2" charset="2"/>
              <a:buChar char="Ø"/>
            </a:pPr>
            <a:r>
              <a:rPr lang="nl-NL" sz="2600" dirty="0"/>
              <a:t>Het vliegen van </a:t>
            </a:r>
            <a:r>
              <a:rPr lang="nl-NL" sz="2600" dirty="0">
                <a:solidFill>
                  <a:srgbClr val="C00000"/>
                </a:solidFill>
              </a:rPr>
              <a:t>steilere bochten </a:t>
            </a:r>
            <a:r>
              <a:rPr lang="nl-NL" sz="2600" dirty="0"/>
              <a:t>(verhoogde vleugelbelasting);</a:t>
            </a:r>
          </a:p>
          <a:p>
            <a:pPr marL="457200" indent="-457200">
              <a:buClr>
                <a:srgbClr val="FF0000"/>
              </a:buClr>
              <a:buFont typeface="Wingdings" panose="05000000000000000000" pitchFamily="2" charset="2"/>
              <a:buChar char="Ø"/>
            </a:pPr>
            <a:r>
              <a:rPr lang="nl-NL" sz="2600" dirty="0" smtClean="0"/>
              <a:t>Het </a:t>
            </a:r>
            <a:r>
              <a:rPr lang="nl-NL" sz="2600" dirty="0"/>
              <a:t>vliegen met </a:t>
            </a:r>
            <a:r>
              <a:rPr lang="nl-NL" sz="2600" dirty="0">
                <a:solidFill>
                  <a:srgbClr val="C00000"/>
                </a:solidFill>
              </a:rPr>
              <a:t>natte of vuile vleugels </a:t>
            </a:r>
            <a:r>
              <a:rPr lang="nl-NL" sz="2600" dirty="0"/>
              <a:t>(overtrek </a:t>
            </a:r>
            <a:r>
              <a:rPr lang="nl-NL" sz="2600" dirty="0" smtClean="0"/>
              <a:t>bij </a:t>
            </a:r>
            <a:r>
              <a:rPr lang="nl-NL" sz="2600" dirty="0"/>
              <a:t>een kleinere </a:t>
            </a:r>
            <a:r>
              <a:rPr lang="nl-NL" sz="2600" dirty="0" smtClean="0"/>
              <a:t>invalshoek)</a:t>
            </a:r>
            <a:r>
              <a:rPr lang="nl-NL" sz="2600" dirty="0"/>
              <a:t>.</a:t>
            </a:r>
            <a:endParaRPr lang="nl-NL" sz="2600" dirty="0">
              <a:effectLst/>
            </a:endParaRPr>
          </a:p>
        </p:txBody>
      </p:sp>
      <p:pic>
        <p:nvPicPr>
          <p:cNvPr id="8194" name="Picture 2" descr="http://www.zweefvliegopleiding.nl/images/beginselen/vleugel-overtre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370" y="773512"/>
            <a:ext cx="8470817" cy="4023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8471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627110" y="51055"/>
            <a:ext cx="3244543" cy="523220"/>
          </a:xfrm>
          <a:prstGeom prst="rect">
            <a:avLst/>
          </a:prstGeom>
          <a:noFill/>
          <a:ln w="9525">
            <a:noFill/>
            <a:miter lim="800000"/>
            <a:headEnd/>
            <a:tailEnd/>
          </a:ln>
        </p:spPr>
        <p:txBody>
          <a:bodyPr wrap="none">
            <a:spAutoFit/>
          </a:bodyPr>
          <a:lstStyle/>
          <a:p>
            <a:r>
              <a:rPr lang="nl-NL" sz="2800" dirty="0" smtClean="0">
                <a:solidFill>
                  <a:schemeClr val="bg1"/>
                </a:solidFill>
              </a:rPr>
              <a:t>5.6 Overtrek en vrille</a:t>
            </a:r>
            <a:endParaRPr lang="nl-NL" sz="2800" dirty="0">
              <a:solidFill>
                <a:schemeClr val="bg1"/>
              </a:solidFill>
            </a:endParaRPr>
          </a:p>
        </p:txBody>
      </p:sp>
      <p:sp>
        <p:nvSpPr>
          <p:cNvPr id="2" name="Tekstvak 1"/>
          <p:cNvSpPr txBox="1"/>
          <p:nvPr/>
        </p:nvSpPr>
        <p:spPr>
          <a:xfrm>
            <a:off x="139477" y="3479321"/>
            <a:ext cx="8865046" cy="3323987"/>
          </a:xfrm>
          <a:prstGeom prst="rect">
            <a:avLst/>
          </a:prstGeom>
          <a:noFill/>
        </p:spPr>
        <p:txBody>
          <a:bodyPr wrap="square" rtlCol="0">
            <a:spAutoFit/>
          </a:bodyPr>
          <a:lstStyle/>
          <a:p>
            <a:r>
              <a:rPr lang="nl-NL" sz="2600" b="1" dirty="0" smtClean="0">
                <a:solidFill>
                  <a:srgbClr val="C00000"/>
                </a:solidFill>
              </a:rPr>
              <a:t>Overtrek schuivende bocht</a:t>
            </a:r>
            <a:r>
              <a:rPr lang="nl-NL" sz="2600" dirty="0" smtClean="0"/>
              <a:t>: </a:t>
            </a:r>
          </a:p>
          <a:p>
            <a:pPr marL="514350" indent="-514350">
              <a:buClr>
                <a:srgbClr val="FF0000"/>
              </a:buClr>
              <a:buFont typeface="+mj-lt"/>
              <a:buAutoNum type="arabicPeriod"/>
            </a:pPr>
            <a:r>
              <a:rPr lang="nl-NL" sz="2600" dirty="0" smtClean="0"/>
              <a:t>Het </a:t>
            </a:r>
            <a:r>
              <a:rPr lang="nl-NL" sz="2600" dirty="0"/>
              <a:t>vliegtuig </a:t>
            </a:r>
            <a:r>
              <a:rPr lang="nl-NL" sz="2600" dirty="0" smtClean="0"/>
              <a:t>staat </a:t>
            </a:r>
            <a:r>
              <a:rPr lang="nl-NL" sz="2600" dirty="0"/>
              <a:t>nu op het punt om te </a:t>
            </a:r>
            <a:r>
              <a:rPr lang="nl-NL" sz="2600" dirty="0" smtClean="0"/>
              <a:t>overtrekken). </a:t>
            </a:r>
          </a:p>
          <a:p>
            <a:pPr marL="514350" indent="-514350">
              <a:buClr>
                <a:srgbClr val="FF0000"/>
              </a:buClr>
              <a:buFont typeface="+mj-lt"/>
              <a:buAutoNum type="arabicPeriod"/>
            </a:pPr>
            <a:r>
              <a:rPr lang="nl-NL" sz="2600" dirty="0" smtClean="0"/>
              <a:t>De </a:t>
            </a:r>
            <a:r>
              <a:rPr lang="nl-NL" sz="2600" dirty="0"/>
              <a:t>vleugel aan de binnenzijde van de bocht gaat </a:t>
            </a:r>
            <a:r>
              <a:rPr lang="nl-NL" sz="2600" dirty="0" smtClean="0"/>
              <a:t>langzamer, overtrekt en </a:t>
            </a:r>
            <a:r>
              <a:rPr lang="nl-NL" sz="2600" dirty="0"/>
              <a:t>de andere nog </a:t>
            </a:r>
            <a:r>
              <a:rPr lang="nl-NL" sz="2600" dirty="0" smtClean="0"/>
              <a:t>niet =&gt; één </a:t>
            </a:r>
            <a:r>
              <a:rPr lang="nl-NL" sz="2600" dirty="0"/>
              <a:t>vleugel </a:t>
            </a:r>
            <a:r>
              <a:rPr lang="nl-NL" sz="2600" dirty="0" smtClean="0"/>
              <a:t>levert minder lift en meer weerstand =&gt; zet </a:t>
            </a:r>
            <a:r>
              <a:rPr lang="nl-NL" sz="2600" dirty="0"/>
              <a:t>een draaiing </a:t>
            </a:r>
            <a:r>
              <a:rPr lang="nl-NL" sz="2600" dirty="0" smtClean="0"/>
              <a:t>in.</a:t>
            </a:r>
          </a:p>
          <a:p>
            <a:pPr marL="514350" indent="-514350">
              <a:buClr>
                <a:srgbClr val="FF0000"/>
              </a:buClr>
              <a:buFont typeface="+mj-lt"/>
              <a:buAutoNum type="arabicPeriod"/>
            </a:pPr>
            <a:r>
              <a:rPr lang="nl-NL" sz="2600" dirty="0" smtClean="0">
                <a:solidFill>
                  <a:srgbClr val="C00000"/>
                </a:solidFill>
              </a:rPr>
              <a:t>Direct voeten tegen, stuurknuppel neutraal en naar voren! Let op:</a:t>
            </a:r>
            <a:r>
              <a:rPr lang="nl-NL" sz="2600" dirty="0" smtClean="0"/>
              <a:t> stuurknuppel ‘tegen</a:t>
            </a:r>
            <a:r>
              <a:rPr lang="nl-NL" sz="2600" dirty="0"/>
              <a:t>’ </a:t>
            </a:r>
            <a:r>
              <a:rPr lang="nl-NL" sz="2600" dirty="0" smtClean="0"/>
              <a:t>(om de </a:t>
            </a:r>
            <a:r>
              <a:rPr lang="nl-NL" sz="2600" dirty="0"/>
              <a:t>vleugel toch </a:t>
            </a:r>
            <a:r>
              <a:rPr lang="nl-NL" sz="2600" dirty="0" smtClean="0"/>
              <a:t>horizontaal </a:t>
            </a:r>
            <a:r>
              <a:rPr lang="nl-NL" sz="2600" dirty="0"/>
              <a:t>te </a:t>
            </a:r>
            <a:r>
              <a:rPr lang="nl-NL" sz="2600" dirty="0" smtClean="0"/>
              <a:t>houden) veroorzaakt een tolvlucht.</a:t>
            </a:r>
            <a:r>
              <a:rPr lang="nl-NL" sz="2800" dirty="0"/>
              <a:t> </a:t>
            </a:r>
          </a:p>
        </p:txBody>
      </p:sp>
      <p:pic>
        <p:nvPicPr>
          <p:cNvPr id="9218" name="Picture 2" descr="http://www.zweefvliegopleiding.nl/images/evo/asymmetrische-overtre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963" y="773320"/>
            <a:ext cx="6067019" cy="2669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8590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363342" y="7561579"/>
            <a:ext cx="3623573" cy="93498"/>
          </a:xfrm>
          <a:prstGeom prst="rect">
            <a:avLst/>
          </a:prstGeom>
          <a:noFill/>
          <a:ln w="9525">
            <a:noFill/>
            <a:miter lim="800000"/>
            <a:headEnd/>
            <a:tailEnd/>
          </a:ln>
        </p:spPr>
        <p:txBody>
          <a:bodyPr wrap="square">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627110" y="51055"/>
            <a:ext cx="3244543" cy="523220"/>
          </a:xfrm>
          <a:prstGeom prst="rect">
            <a:avLst/>
          </a:prstGeom>
          <a:noFill/>
          <a:ln w="9525">
            <a:noFill/>
            <a:miter lim="800000"/>
            <a:headEnd/>
            <a:tailEnd/>
          </a:ln>
        </p:spPr>
        <p:txBody>
          <a:bodyPr wrap="none">
            <a:spAutoFit/>
          </a:bodyPr>
          <a:lstStyle/>
          <a:p>
            <a:r>
              <a:rPr lang="nl-NL" sz="2800" dirty="0" smtClean="0">
                <a:solidFill>
                  <a:schemeClr val="bg1"/>
                </a:solidFill>
              </a:rPr>
              <a:t>5.6 Overtrek en vrille</a:t>
            </a:r>
            <a:endParaRPr lang="nl-NL" sz="2800" dirty="0">
              <a:solidFill>
                <a:schemeClr val="bg1"/>
              </a:solidFill>
            </a:endParaRPr>
          </a:p>
        </p:txBody>
      </p:sp>
      <p:sp>
        <p:nvSpPr>
          <p:cNvPr id="2" name="Tekstvak 1"/>
          <p:cNvSpPr txBox="1"/>
          <p:nvPr/>
        </p:nvSpPr>
        <p:spPr>
          <a:xfrm>
            <a:off x="4088143" y="692696"/>
            <a:ext cx="4968872" cy="6001643"/>
          </a:xfrm>
          <a:prstGeom prst="rect">
            <a:avLst/>
          </a:prstGeom>
          <a:noFill/>
        </p:spPr>
        <p:txBody>
          <a:bodyPr wrap="square" rtlCol="0">
            <a:spAutoFit/>
          </a:bodyPr>
          <a:lstStyle/>
          <a:p>
            <a:pPr marL="457200" indent="-457200">
              <a:buClr>
                <a:srgbClr val="FF0000"/>
              </a:buClr>
              <a:buFont typeface="+mj-lt"/>
              <a:buAutoNum type="arabicPeriod"/>
            </a:pPr>
            <a:r>
              <a:rPr lang="nl-NL" sz="2400" dirty="0" smtClean="0"/>
              <a:t>Ga te langzaam vliegen;</a:t>
            </a:r>
          </a:p>
          <a:p>
            <a:pPr marL="457200" indent="-457200">
              <a:buClr>
                <a:srgbClr val="FF0000"/>
              </a:buClr>
              <a:buFont typeface="+mj-lt"/>
              <a:buAutoNum type="arabicPeriod"/>
            </a:pPr>
            <a:r>
              <a:rPr lang="nl-NL" sz="2400" dirty="0" smtClean="0"/>
              <a:t>Vlak voor de overtrek zet je met vol voeten een bocht in, terwijl je de vleugel met het rolroer horizontaal probeert te houden</a:t>
            </a:r>
          </a:p>
          <a:p>
            <a:pPr marL="457200" indent="-457200">
              <a:buClr>
                <a:srgbClr val="FF0000"/>
              </a:buClr>
              <a:buFont typeface="+mj-lt"/>
              <a:buAutoNum type="arabicPeriod"/>
            </a:pPr>
            <a:r>
              <a:rPr lang="nl-NL" sz="2400" dirty="0" smtClean="0"/>
              <a:t>Zodra deze binnenste vleugel wegzakt, doe je het rolroer volledig ‘tegen’ Het nu volledig naar beneden geslagen rolroer veroorzaakt een overtrek.</a:t>
            </a:r>
          </a:p>
          <a:p>
            <a:pPr marL="457200" indent="-457200">
              <a:buClr>
                <a:srgbClr val="FF0000"/>
              </a:buClr>
              <a:buFont typeface="+mj-lt"/>
              <a:buAutoNum type="arabicPeriod"/>
            </a:pPr>
            <a:r>
              <a:rPr lang="nl-NL" sz="2400" dirty="0" smtClean="0"/>
              <a:t>De vleugel valt weg en de weerstand van deze vleugel neemt toe, waardoor de draaiing begint. </a:t>
            </a:r>
          </a:p>
          <a:p>
            <a:pPr marL="457200" indent="-457200">
              <a:buClr>
                <a:srgbClr val="FF0000"/>
              </a:buClr>
              <a:buFont typeface="+mj-lt"/>
              <a:buAutoNum type="arabicPeriod"/>
            </a:pPr>
            <a:r>
              <a:rPr lang="nl-NL" sz="2400" dirty="0" smtClean="0"/>
              <a:t>De neus wijst steil naar beneden en de grond lijkt onder de neus te draaien. </a:t>
            </a:r>
            <a:endParaRPr lang="nl-NL" sz="2400" dirty="0"/>
          </a:p>
        </p:txBody>
      </p:sp>
      <p:pic>
        <p:nvPicPr>
          <p:cNvPr id="10242" name="Picture 2" descr="http://www.zweefvliegopleiding.nl/images/evo/tolvlucht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764706"/>
            <a:ext cx="4032448" cy="604867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2394269" y="700088"/>
            <a:ext cx="1817691" cy="892552"/>
          </a:xfrm>
          <a:prstGeom prst="rect">
            <a:avLst/>
          </a:prstGeom>
          <a:noFill/>
        </p:spPr>
        <p:txBody>
          <a:bodyPr wrap="square" rtlCol="0">
            <a:spAutoFit/>
          </a:bodyPr>
          <a:lstStyle/>
          <a:p>
            <a:r>
              <a:rPr lang="nl-NL" sz="2600" b="1" dirty="0" smtClean="0">
                <a:solidFill>
                  <a:srgbClr val="C00000"/>
                </a:solidFill>
              </a:rPr>
              <a:t>In een vrille brengen</a:t>
            </a:r>
            <a:endParaRPr lang="nl-NL" sz="2600" b="1" dirty="0">
              <a:solidFill>
                <a:srgbClr val="C00000"/>
              </a:solidFill>
            </a:endParaRPr>
          </a:p>
        </p:txBody>
      </p:sp>
    </p:spTree>
    <p:extLst>
      <p:ext uri="{BB962C8B-B14F-4D97-AF65-F5344CB8AC3E}">
        <p14:creationId xmlns:p14="http://schemas.microsoft.com/office/powerpoint/2010/main" val="259956138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267744" y="97468"/>
            <a:ext cx="4903586" cy="523220"/>
          </a:xfrm>
          <a:prstGeom prst="rect">
            <a:avLst/>
          </a:prstGeom>
          <a:noFill/>
          <a:ln w="9525">
            <a:noFill/>
            <a:miter lim="800000"/>
            <a:headEnd/>
            <a:tailEnd/>
          </a:ln>
        </p:spPr>
        <p:txBody>
          <a:bodyPr wrap="none">
            <a:spAutoFit/>
          </a:bodyPr>
          <a:lstStyle/>
          <a:p>
            <a:r>
              <a:rPr lang="nl-NL" sz="2800" dirty="0" smtClean="0">
                <a:solidFill>
                  <a:schemeClr val="bg1"/>
                </a:solidFill>
              </a:rPr>
              <a:t>Beginselen van het zweefvliegen</a:t>
            </a:r>
            <a:endParaRPr lang="nl-NL" sz="2800" dirty="0">
              <a:solidFill>
                <a:schemeClr val="bg1"/>
              </a:solidFill>
            </a:endParaRPr>
          </a:p>
        </p:txBody>
      </p:sp>
      <p:sp>
        <p:nvSpPr>
          <p:cNvPr id="12" name="Tekstvak 11"/>
          <p:cNvSpPr txBox="1"/>
          <p:nvPr/>
        </p:nvSpPr>
        <p:spPr>
          <a:xfrm>
            <a:off x="4644008" y="836712"/>
            <a:ext cx="4392487" cy="4893647"/>
          </a:xfrm>
          <a:prstGeom prst="rect">
            <a:avLst/>
          </a:prstGeom>
          <a:noFill/>
        </p:spPr>
        <p:txBody>
          <a:bodyPr wrap="square" rtlCol="0">
            <a:spAutoFit/>
          </a:bodyPr>
          <a:lstStyle/>
          <a:p>
            <a:pPr lvl="0" eaLnBrk="0" fontAlgn="base" hangingPunct="0">
              <a:spcBef>
                <a:spcPct val="0"/>
              </a:spcBef>
              <a:spcAft>
                <a:spcPct val="0"/>
              </a:spcAft>
            </a:pPr>
            <a:r>
              <a:rPr lang="nl-NL" altLang="nl-NL" sz="2600" b="1" dirty="0" smtClean="0">
                <a:solidFill>
                  <a:schemeClr val="accent2">
                    <a:lumMod val="75000"/>
                  </a:schemeClr>
                </a:solidFill>
                <a:latin typeface="Arial" panose="020B0604020202020204" pitchFamily="34" charset="0"/>
                <a:cs typeface="Arial" panose="020B0604020202020204" pitchFamily="34" charset="0"/>
              </a:rPr>
              <a:t>Zwaartepunt: </a:t>
            </a:r>
            <a:r>
              <a:rPr lang="nl-NL" altLang="nl-NL" sz="2600" dirty="0" smtClean="0">
                <a:solidFill>
                  <a:srgbClr val="000000"/>
                </a:solidFill>
                <a:latin typeface="Arial" panose="020B0604020202020204" pitchFamily="34" charset="0"/>
                <a:cs typeface="Arial" panose="020B0604020202020204" pitchFamily="34" charset="0"/>
              </a:rPr>
              <a:t>het punt </a:t>
            </a:r>
            <a:r>
              <a:rPr lang="nl-NL" altLang="nl-NL" sz="2600" dirty="0">
                <a:solidFill>
                  <a:srgbClr val="000000"/>
                </a:solidFill>
                <a:latin typeface="Arial" panose="020B0604020202020204" pitchFamily="34" charset="0"/>
                <a:cs typeface="Arial" panose="020B0604020202020204" pitchFamily="34" charset="0"/>
              </a:rPr>
              <a:t>van het vliegtuig waarin men zich de totale massa van het vliegtuig geconcentreerd kan denken. </a:t>
            </a:r>
            <a:endParaRPr lang="nl-NL" altLang="nl-NL" sz="2600" dirty="0" smtClean="0">
              <a:solidFill>
                <a:srgbClr val="000000"/>
              </a:solidFill>
              <a:latin typeface="Arial" panose="020B0604020202020204" pitchFamily="34" charset="0"/>
              <a:cs typeface="Arial" panose="020B0604020202020204" pitchFamily="34" charset="0"/>
            </a:endParaRPr>
          </a:p>
          <a:p>
            <a:pPr lvl="0" eaLnBrk="0" fontAlgn="base" hangingPunct="0">
              <a:spcBef>
                <a:spcPct val="0"/>
              </a:spcBef>
              <a:spcAft>
                <a:spcPct val="0"/>
              </a:spcAft>
            </a:pPr>
            <a:endParaRPr lang="nl-NL" altLang="nl-NL" sz="2600" dirty="0" smtClean="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nl-NL" altLang="nl-NL" sz="2600" b="1" dirty="0">
                <a:solidFill>
                  <a:schemeClr val="accent2">
                    <a:lumMod val="75000"/>
                  </a:schemeClr>
                </a:solidFill>
                <a:latin typeface="Arial" panose="020B0604020202020204" pitchFamily="34" charset="0"/>
                <a:cs typeface="Arial" panose="020B0604020202020204" pitchFamily="34" charset="0"/>
              </a:rPr>
              <a:t>Momenten</a:t>
            </a:r>
            <a:r>
              <a:rPr lang="nl-NL" altLang="nl-NL" sz="2600" b="1" dirty="0">
                <a:solidFill>
                  <a:srgbClr val="333399"/>
                </a:solidFill>
                <a:latin typeface="Arial" panose="020B0604020202020204" pitchFamily="34" charset="0"/>
                <a:cs typeface="Arial" panose="020B0604020202020204" pitchFamily="34" charset="0"/>
              </a:rPr>
              <a:t> </a:t>
            </a:r>
            <a:r>
              <a:rPr lang="nl-NL" altLang="nl-NL" sz="2600" dirty="0">
                <a:solidFill>
                  <a:srgbClr val="000000"/>
                </a:solidFill>
                <a:latin typeface="Arial" panose="020B0604020202020204" pitchFamily="34" charset="0"/>
                <a:cs typeface="Arial" panose="020B0604020202020204" pitchFamily="34" charset="0"/>
              </a:rPr>
              <a:t>Een uitslag van bijvoorbeeld het hoogteroer geeft een </a:t>
            </a:r>
            <a:r>
              <a:rPr lang="nl-NL" altLang="nl-NL" sz="2600" dirty="0">
                <a:solidFill>
                  <a:schemeClr val="accent2">
                    <a:lumMod val="75000"/>
                  </a:schemeClr>
                </a:solidFill>
                <a:latin typeface="Arial" panose="020B0604020202020204" pitchFamily="34" charset="0"/>
                <a:cs typeface="Arial" panose="020B0604020202020204" pitchFamily="34" charset="0"/>
              </a:rPr>
              <a:t>beweging</a:t>
            </a:r>
            <a:r>
              <a:rPr lang="nl-NL" altLang="nl-NL" sz="2600" dirty="0">
                <a:solidFill>
                  <a:srgbClr val="000000"/>
                </a:solidFill>
                <a:latin typeface="Arial" panose="020B0604020202020204" pitchFamily="34" charset="0"/>
                <a:cs typeface="Arial" panose="020B0604020202020204" pitchFamily="34" charset="0"/>
              </a:rPr>
              <a:t> (een moment) </a:t>
            </a:r>
            <a:r>
              <a:rPr lang="nl-NL" altLang="nl-NL" sz="2600" dirty="0">
                <a:solidFill>
                  <a:schemeClr val="accent2">
                    <a:lumMod val="75000"/>
                  </a:schemeClr>
                </a:solidFill>
                <a:latin typeface="Arial" panose="020B0604020202020204" pitchFamily="34" charset="0"/>
                <a:cs typeface="Arial" panose="020B0604020202020204" pitchFamily="34" charset="0"/>
              </a:rPr>
              <a:t>om het zwaartepunt</a:t>
            </a:r>
            <a:r>
              <a:rPr lang="nl-NL" altLang="nl-NL" sz="2600" dirty="0">
                <a:solidFill>
                  <a:srgbClr val="000000"/>
                </a:solidFill>
                <a:latin typeface="Arial" panose="020B0604020202020204" pitchFamily="34" charset="0"/>
                <a:cs typeface="Arial" panose="020B0604020202020204" pitchFamily="34" charset="0"/>
              </a:rPr>
              <a:t>.  </a:t>
            </a:r>
          </a:p>
          <a:p>
            <a:pPr lvl="0" eaLnBrk="0" fontAlgn="base" hangingPunct="0">
              <a:spcBef>
                <a:spcPct val="0"/>
              </a:spcBef>
              <a:spcAft>
                <a:spcPct val="0"/>
              </a:spcAft>
            </a:pPr>
            <a:endParaRPr lang="nl-NL" altLang="nl-NL" sz="2600" dirty="0"/>
          </a:p>
        </p:txBody>
      </p:sp>
      <p:pic>
        <p:nvPicPr>
          <p:cNvPr id="7170" name="Picture 2" descr="http://www.zweefvliegopleiding.nl/images/evo/werking-roer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3" y="836712"/>
            <a:ext cx="4463305" cy="54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400836"/>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363342" y="7561579"/>
            <a:ext cx="3623573" cy="93498"/>
          </a:xfrm>
          <a:prstGeom prst="rect">
            <a:avLst/>
          </a:prstGeom>
          <a:noFill/>
          <a:ln w="9525">
            <a:noFill/>
            <a:miter lim="800000"/>
            <a:headEnd/>
            <a:tailEnd/>
          </a:ln>
        </p:spPr>
        <p:txBody>
          <a:bodyPr wrap="square">
            <a:spAutoFit/>
          </a:bodyPr>
          <a:lstStyle/>
          <a:p>
            <a:endParaRPr lang="nl-NL"/>
          </a:p>
        </p:txBody>
      </p:sp>
      <p:sp>
        <p:nvSpPr>
          <p:cNvPr id="25604" name="Rectangle 4"/>
          <p:cNvSpPr>
            <a:spLocks noChangeArrowheads="1"/>
          </p:cNvSpPr>
          <p:nvPr/>
        </p:nvSpPr>
        <p:spPr bwMode="auto">
          <a:xfrm>
            <a:off x="2627110" y="2564903"/>
            <a:ext cx="4105130" cy="45719"/>
          </a:xfrm>
          <a:prstGeom prst="rect">
            <a:avLst/>
          </a:prstGeom>
          <a:noFill/>
          <a:ln w="9525">
            <a:noFill/>
            <a:miter lim="800000"/>
            <a:headEnd/>
            <a:tailEnd/>
          </a:ln>
        </p:spPr>
        <p:txBody>
          <a:bodyPr wrap="square">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627110" y="51055"/>
            <a:ext cx="3244543" cy="523220"/>
          </a:xfrm>
          <a:prstGeom prst="rect">
            <a:avLst/>
          </a:prstGeom>
          <a:noFill/>
          <a:ln w="9525">
            <a:noFill/>
            <a:miter lim="800000"/>
            <a:headEnd/>
            <a:tailEnd/>
          </a:ln>
        </p:spPr>
        <p:txBody>
          <a:bodyPr wrap="none">
            <a:spAutoFit/>
          </a:bodyPr>
          <a:lstStyle/>
          <a:p>
            <a:r>
              <a:rPr lang="nl-NL" sz="2800" dirty="0" smtClean="0">
                <a:solidFill>
                  <a:schemeClr val="bg1"/>
                </a:solidFill>
              </a:rPr>
              <a:t>5.6 Overtrek en vrille</a:t>
            </a:r>
            <a:endParaRPr lang="nl-NL" sz="2800" dirty="0">
              <a:solidFill>
                <a:schemeClr val="bg1"/>
              </a:solidFill>
            </a:endParaRPr>
          </a:p>
        </p:txBody>
      </p:sp>
      <p:pic>
        <p:nvPicPr>
          <p:cNvPr id="10242" name="Picture 2" descr="http://www.zweefvliegopleiding.nl/images/evo/tolvlucht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738504"/>
            <a:ext cx="4032448" cy="604867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p:cNvSpPr/>
          <p:nvPr/>
        </p:nvSpPr>
        <p:spPr>
          <a:xfrm>
            <a:off x="4139952" y="620688"/>
            <a:ext cx="4973652" cy="4893647"/>
          </a:xfrm>
          <a:prstGeom prst="rect">
            <a:avLst/>
          </a:prstGeom>
        </p:spPr>
        <p:txBody>
          <a:bodyPr wrap="square">
            <a:spAutoFit/>
          </a:bodyPr>
          <a:lstStyle/>
          <a:p>
            <a:r>
              <a:rPr lang="nl-NL" sz="2600" dirty="0" smtClean="0">
                <a:solidFill>
                  <a:srgbClr val="FF0000"/>
                </a:solidFill>
              </a:rPr>
              <a:t>6</a:t>
            </a:r>
            <a:r>
              <a:rPr lang="nl-NL" sz="2600" dirty="0" smtClean="0"/>
              <a:t> </a:t>
            </a:r>
            <a:r>
              <a:rPr lang="nl-NL" sz="2600" dirty="0"/>
              <a:t>Richtingsroer tegen de draairichting in volledig intrappen</a:t>
            </a:r>
            <a:r>
              <a:rPr lang="nl-NL" sz="2600" dirty="0" smtClean="0"/>
              <a:t>;</a:t>
            </a:r>
          </a:p>
          <a:p>
            <a:endParaRPr lang="nl-NL" sz="2600" dirty="0" smtClean="0"/>
          </a:p>
          <a:p>
            <a:r>
              <a:rPr lang="nl-NL" sz="2600" dirty="0" smtClean="0">
                <a:solidFill>
                  <a:srgbClr val="FF0000"/>
                </a:solidFill>
              </a:rPr>
              <a:t>7</a:t>
            </a:r>
            <a:r>
              <a:rPr lang="nl-NL" sz="2600" dirty="0" smtClean="0"/>
              <a:t> </a:t>
            </a:r>
            <a:r>
              <a:rPr lang="nl-NL" sz="2600" dirty="0"/>
              <a:t>het hoogteroer in de neutraalstand houden</a:t>
            </a:r>
            <a:r>
              <a:rPr lang="nl-NL" sz="2600" dirty="0" smtClean="0"/>
              <a:t>;</a:t>
            </a:r>
          </a:p>
          <a:p>
            <a:endParaRPr lang="nl-NL" sz="2600" dirty="0"/>
          </a:p>
          <a:p>
            <a:r>
              <a:rPr lang="nl-NL" sz="2600" dirty="0" smtClean="0">
                <a:solidFill>
                  <a:srgbClr val="FF0000"/>
                </a:solidFill>
              </a:rPr>
              <a:t>8</a:t>
            </a:r>
            <a:r>
              <a:rPr lang="nl-NL" sz="2600" dirty="0" smtClean="0"/>
              <a:t> </a:t>
            </a:r>
            <a:r>
              <a:rPr lang="nl-NL" sz="2600" dirty="0"/>
              <a:t>het rolroer neutraal houden</a:t>
            </a:r>
            <a:r>
              <a:rPr lang="nl-NL" sz="2600" dirty="0" smtClean="0"/>
              <a:t>;</a:t>
            </a:r>
          </a:p>
          <a:p>
            <a:endParaRPr lang="nl-NL" sz="2600" dirty="0"/>
          </a:p>
          <a:p>
            <a:r>
              <a:rPr lang="nl-NL" sz="2600" dirty="0" smtClean="0">
                <a:solidFill>
                  <a:srgbClr val="FF0000"/>
                </a:solidFill>
              </a:rPr>
              <a:t>9</a:t>
            </a:r>
            <a:r>
              <a:rPr lang="nl-NL" sz="2600" dirty="0" smtClean="0"/>
              <a:t> </a:t>
            </a:r>
            <a:r>
              <a:rPr lang="nl-NL" sz="2600" dirty="0"/>
              <a:t>zodra het draaien stopt het richtingsroer neutraal zetten en langzaam uit de duikvlucht optrekken.</a:t>
            </a:r>
          </a:p>
        </p:txBody>
      </p:sp>
      <p:sp>
        <p:nvSpPr>
          <p:cNvPr id="16" name="Tekstvak 15"/>
          <p:cNvSpPr txBox="1"/>
          <p:nvPr/>
        </p:nvSpPr>
        <p:spPr>
          <a:xfrm>
            <a:off x="2195736" y="692696"/>
            <a:ext cx="2366188" cy="492443"/>
          </a:xfrm>
          <a:prstGeom prst="rect">
            <a:avLst/>
          </a:prstGeom>
          <a:noFill/>
        </p:spPr>
        <p:txBody>
          <a:bodyPr wrap="square" rtlCol="0">
            <a:spAutoFit/>
          </a:bodyPr>
          <a:lstStyle/>
          <a:p>
            <a:r>
              <a:rPr lang="nl-NL" sz="2600" b="1" dirty="0" smtClean="0">
                <a:solidFill>
                  <a:srgbClr val="C00000"/>
                </a:solidFill>
              </a:rPr>
              <a:t>Herstel vrille</a:t>
            </a:r>
            <a:endParaRPr lang="nl-NL" sz="2600" b="1" dirty="0">
              <a:solidFill>
                <a:srgbClr val="C00000"/>
              </a:solidFill>
            </a:endParaRPr>
          </a:p>
        </p:txBody>
      </p:sp>
      <p:sp>
        <p:nvSpPr>
          <p:cNvPr id="2" name="Tekstvak 1"/>
          <p:cNvSpPr txBox="1"/>
          <p:nvPr/>
        </p:nvSpPr>
        <p:spPr>
          <a:xfrm>
            <a:off x="4139953" y="5603756"/>
            <a:ext cx="4896544" cy="1569660"/>
          </a:xfrm>
          <a:prstGeom prst="rect">
            <a:avLst/>
          </a:prstGeom>
          <a:noFill/>
        </p:spPr>
        <p:txBody>
          <a:bodyPr wrap="square" rtlCol="0">
            <a:spAutoFit/>
          </a:bodyPr>
          <a:lstStyle/>
          <a:p>
            <a:r>
              <a:rPr lang="nl-NL" sz="2600" dirty="0">
                <a:solidFill>
                  <a:srgbClr val="FF0000"/>
                </a:solidFill>
                <a:latin typeface="Calibri" charset="0"/>
              </a:rPr>
              <a:t>10</a:t>
            </a:r>
            <a:r>
              <a:rPr lang="nl-NL" sz="2600" dirty="0">
                <a:latin typeface="Calibri" charset="0"/>
              </a:rPr>
              <a:t> eventueel remkleppen gebruiken om de snelheid te beperken.</a:t>
            </a:r>
          </a:p>
          <a:p>
            <a:endParaRPr lang="nl-NL" dirty="0"/>
          </a:p>
        </p:txBody>
      </p:sp>
    </p:spTree>
    <p:extLst>
      <p:ext uri="{BB962C8B-B14F-4D97-AF65-F5344CB8AC3E}">
        <p14:creationId xmlns:p14="http://schemas.microsoft.com/office/powerpoint/2010/main" val="2592156852"/>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627110" y="51055"/>
            <a:ext cx="3244543" cy="523220"/>
          </a:xfrm>
          <a:prstGeom prst="rect">
            <a:avLst/>
          </a:prstGeom>
          <a:noFill/>
          <a:ln w="9525">
            <a:noFill/>
            <a:miter lim="800000"/>
            <a:headEnd/>
            <a:tailEnd/>
          </a:ln>
        </p:spPr>
        <p:txBody>
          <a:bodyPr wrap="none">
            <a:spAutoFit/>
          </a:bodyPr>
          <a:lstStyle/>
          <a:p>
            <a:r>
              <a:rPr lang="nl-NL" sz="2800" dirty="0" smtClean="0">
                <a:solidFill>
                  <a:schemeClr val="bg1"/>
                </a:solidFill>
              </a:rPr>
              <a:t>5.6 Overtrek en vrille</a:t>
            </a:r>
            <a:endParaRPr lang="nl-NL" sz="2800" dirty="0">
              <a:solidFill>
                <a:schemeClr val="bg1"/>
              </a:solidFill>
            </a:endParaRPr>
          </a:p>
        </p:txBody>
      </p:sp>
      <p:pic>
        <p:nvPicPr>
          <p:cNvPr id="12291" name="Picture 3" descr="http://www.zweefvliegopleiding.nl/images/evo/spiraaldui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79" y="908720"/>
            <a:ext cx="5121793" cy="4464496"/>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5220072" y="764704"/>
            <a:ext cx="3923928" cy="4493538"/>
          </a:xfrm>
          <a:prstGeom prst="rect">
            <a:avLst/>
          </a:prstGeom>
          <a:noFill/>
        </p:spPr>
        <p:txBody>
          <a:bodyPr wrap="square" rtlCol="0">
            <a:spAutoFit/>
          </a:bodyPr>
          <a:lstStyle/>
          <a:p>
            <a:pPr>
              <a:buClr>
                <a:srgbClr val="FF0000"/>
              </a:buClr>
            </a:pPr>
            <a:r>
              <a:rPr lang="nl-NL" sz="2600" b="1" dirty="0"/>
              <a:t>De spiraalduik is een</a:t>
            </a:r>
            <a:r>
              <a:rPr lang="nl-NL" sz="2600" b="1" dirty="0">
                <a:solidFill>
                  <a:srgbClr val="C00000"/>
                </a:solidFill>
              </a:rPr>
              <a:t> niet-overtrokken </a:t>
            </a:r>
            <a:r>
              <a:rPr lang="nl-NL" sz="2600" b="1" dirty="0" smtClean="0"/>
              <a:t>vliegtoestand</a:t>
            </a:r>
            <a:r>
              <a:rPr lang="nl-NL" sz="2600" dirty="0"/>
              <a:t>: </a:t>
            </a:r>
          </a:p>
          <a:p>
            <a:pPr>
              <a:buClr>
                <a:srgbClr val="FF0000"/>
              </a:buClr>
              <a:buFont typeface="Wingdings" charset="0"/>
              <a:buChar char="Ø"/>
            </a:pPr>
            <a:r>
              <a:rPr lang="nl-NL" sz="2600" dirty="0"/>
              <a:t>De snelheid loopt </a:t>
            </a:r>
            <a:r>
              <a:rPr lang="nl-NL" sz="2600" dirty="0">
                <a:solidFill>
                  <a:srgbClr val="CC0000"/>
                </a:solidFill>
              </a:rPr>
              <a:t>snel</a:t>
            </a:r>
            <a:r>
              <a:rPr lang="nl-NL" sz="2600" dirty="0"/>
              <a:t> op.</a:t>
            </a:r>
          </a:p>
          <a:p>
            <a:pPr>
              <a:buClr>
                <a:srgbClr val="FF0000"/>
              </a:buClr>
              <a:buFont typeface="Wingdings" charset="0"/>
              <a:buChar char="Ø"/>
            </a:pPr>
            <a:r>
              <a:rPr lang="nl-NL" sz="2600" dirty="0"/>
              <a:t>Trekken </a:t>
            </a:r>
            <a:r>
              <a:rPr lang="nl-NL" sz="2600" dirty="0">
                <a:solidFill>
                  <a:srgbClr val="CC0000"/>
                </a:solidFill>
              </a:rPr>
              <a:t>verhoogt</a:t>
            </a:r>
            <a:r>
              <a:rPr lang="nl-NL" sz="2600" dirty="0"/>
              <a:t> de draaisnelheid en daarmee de snelheid en de belastingen</a:t>
            </a:r>
            <a:r>
              <a:rPr lang="nl-NL" sz="2600" dirty="0" smtClean="0"/>
              <a:t>!</a:t>
            </a:r>
          </a:p>
          <a:p>
            <a:pPr>
              <a:buClr>
                <a:srgbClr val="FF0000"/>
              </a:buClr>
              <a:buFont typeface="Wingdings" charset="0"/>
              <a:buChar char="Ø"/>
            </a:pPr>
            <a:endParaRPr lang="nl-NL" sz="2600" dirty="0"/>
          </a:p>
          <a:p>
            <a:pPr>
              <a:buClr>
                <a:srgbClr val="FF0000"/>
              </a:buClr>
              <a:buFont typeface="Wingdings" charset="0"/>
              <a:buChar char="Ø"/>
            </a:pPr>
            <a:r>
              <a:rPr lang="nl-NL" sz="2600" dirty="0" smtClean="0"/>
              <a:t>Herstel: </a:t>
            </a:r>
            <a:r>
              <a:rPr lang="nl-NL" sz="2600" dirty="0">
                <a:solidFill>
                  <a:srgbClr val="CC0000"/>
                </a:solidFill>
              </a:rPr>
              <a:t>uitrollen, </a:t>
            </a:r>
            <a:r>
              <a:rPr lang="nl-NL" sz="2600" dirty="0"/>
              <a:t>eventueel remkleppen, en rustig afvangen.</a:t>
            </a:r>
            <a:endParaRPr lang="nl-NL" sz="2600" dirty="0"/>
          </a:p>
        </p:txBody>
      </p:sp>
    </p:spTree>
    <p:extLst>
      <p:ext uri="{BB962C8B-B14F-4D97-AF65-F5344CB8AC3E}">
        <p14:creationId xmlns:p14="http://schemas.microsoft.com/office/powerpoint/2010/main" val="271770245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267744" y="97468"/>
            <a:ext cx="4903586" cy="523220"/>
          </a:xfrm>
          <a:prstGeom prst="rect">
            <a:avLst/>
          </a:prstGeom>
          <a:noFill/>
          <a:ln w="9525">
            <a:noFill/>
            <a:miter lim="800000"/>
            <a:headEnd/>
            <a:tailEnd/>
          </a:ln>
        </p:spPr>
        <p:txBody>
          <a:bodyPr wrap="none">
            <a:spAutoFit/>
          </a:bodyPr>
          <a:lstStyle/>
          <a:p>
            <a:r>
              <a:rPr lang="nl-NL" sz="2800" dirty="0" smtClean="0">
                <a:solidFill>
                  <a:schemeClr val="bg1"/>
                </a:solidFill>
              </a:rPr>
              <a:t>Beginselen van het zweefvliegen</a:t>
            </a:r>
            <a:endParaRPr lang="nl-NL" sz="2800" dirty="0">
              <a:solidFill>
                <a:schemeClr val="bg1"/>
              </a:solidFill>
            </a:endParaRPr>
          </a:p>
        </p:txBody>
      </p:sp>
      <p:pic>
        <p:nvPicPr>
          <p:cNvPr id="1028" name="Picture 4" descr="http://www.zweefvliegopleiding.nl/images/beginselen/slankhei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5703143"/>
            <a:ext cx="3790950" cy="1038225"/>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p:cNvPicPr>
            <a:picLocks noChangeAspect="1"/>
          </p:cNvPicPr>
          <p:nvPr/>
        </p:nvPicPr>
        <p:blipFill>
          <a:blip r:embed="rId5"/>
          <a:stretch>
            <a:fillRect/>
          </a:stretch>
        </p:blipFill>
        <p:spPr>
          <a:xfrm>
            <a:off x="1187625" y="764703"/>
            <a:ext cx="6521314" cy="4858379"/>
          </a:xfrm>
          <a:prstGeom prst="rect">
            <a:avLst/>
          </a:prstGeom>
        </p:spPr>
      </p:pic>
    </p:spTree>
    <p:extLst>
      <p:ext uri="{BB962C8B-B14F-4D97-AF65-F5344CB8AC3E}">
        <p14:creationId xmlns:p14="http://schemas.microsoft.com/office/powerpoint/2010/main" val="127413580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267744" y="97468"/>
            <a:ext cx="4903586" cy="523220"/>
          </a:xfrm>
          <a:prstGeom prst="rect">
            <a:avLst/>
          </a:prstGeom>
          <a:noFill/>
          <a:ln w="9525">
            <a:noFill/>
            <a:miter lim="800000"/>
            <a:headEnd/>
            <a:tailEnd/>
          </a:ln>
        </p:spPr>
        <p:txBody>
          <a:bodyPr wrap="none">
            <a:spAutoFit/>
          </a:bodyPr>
          <a:lstStyle/>
          <a:p>
            <a:r>
              <a:rPr lang="nl-NL" sz="2800" dirty="0" smtClean="0">
                <a:solidFill>
                  <a:schemeClr val="bg1"/>
                </a:solidFill>
              </a:rPr>
              <a:t>Beginselen van het zweefvliegen</a:t>
            </a:r>
            <a:endParaRPr lang="nl-NL" sz="2800" dirty="0">
              <a:solidFill>
                <a:schemeClr val="bg1"/>
              </a:solidFill>
            </a:endParaRPr>
          </a:p>
        </p:txBody>
      </p:sp>
      <p:sp>
        <p:nvSpPr>
          <p:cNvPr id="12" name="Tekstvak 11"/>
          <p:cNvSpPr txBox="1"/>
          <p:nvPr/>
        </p:nvSpPr>
        <p:spPr>
          <a:xfrm>
            <a:off x="216024" y="6237312"/>
            <a:ext cx="9036496" cy="523220"/>
          </a:xfrm>
          <a:prstGeom prst="rect">
            <a:avLst/>
          </a:prstGeom>
          <a:noFill/>
        </p:spPr>
        <p:txBody>
          <a:bodyPr wrap="square" rtlCol="0">
            <a:spAutoFit/>
          </a:bodyPr>
          <a:lstStyle/>
          <a:p>
            <a:pPr lvl="0">
              <a:buClr>
                <a:srgbClr val="FF0000"/>
              </a:buClr>
              <a:buFont typeface="Wingdings" pitchFamily="2" charset="2"/>
              <a:buChar char="Ø"/>
            </a:pPr>
            <a:r>
              <a:rPr lang="nl-NL" sz="2600" b="1" dirty="0" smtClean="0"/>
              <a:t> </a:t>
            </a:r>
            <a:r>
              <a:rPr lang="nl-NL" sz="2600" b="1" dirty="0" smtClean="0">
                <a:solidFill>
                  <a:schemeClr val="accent2">
                    <a:lumMod val="75000"/>
                  </a:schemeClr>
                </a:solidFill>
              </a:rPr>
              <a:t>positieve pijlvorm</a:t>
            </a:r>
            <a:r>
              <a:rPr lang="nl-NL" sz="2600" b="1" dirty="0" smtClean="0"/>
              <a:t>: </a:t>
            </a:r>
            <a:r>
              <a:rPr lang="nl-NL" sz="2600" dirty="0" smtClean="0"/>
              <a:t>de </a:t>
            </a:r>
            <a:r>
              <a:rPr lang="nl-NL" sz="2600" dirty="0"/>
              <a:t>vleugelvoorrand </a:t>
            </a:r>
            <a:r>
              <a:rPr lang="nl-NL" sz="2600" dirty="0" smtClean="0"/>
              <a:t>wijkt naar achteren</a:t>
            </a:r>
            <a:r>
              <a:rPr lang="nl-NL" sz="2800" dirty="0" smtClean="0"/>
              <a:t> </a:t>
            </a:r>
          </a:p>
        </p:txBody>
      </p:sp>
      <p:sp>
        <p:nvSpPr>
          <p:cNvPr id="13" name="Tekstvak 12"/>
          <p:cNvSpPr txBox="1"/>
          <p:nvPr/>
        </p:nvSpPr>
        <p:spPr>
          <a:xfrm>
            <a:off x="179512" y="5733256"/>
            <a:ext cx="8928992" cy="492443"/>
          </a:xfrm>
          <a:prstGeom prst="rect">
            <a:avLst/>
          </a:prstGeom>
          <a:noFill/>
        </p:spPr>
        <p:txBody>
          <a:bodyPr wrap="square" rtlCol="0">
            <a:spAutoFit/>
          </a:bodyPr>
          <a:lstStyle/>
          <a:p>
            <a:pPr lvl="0">
              <a:buClr>
                <a:srgbClr val="FF0000"/>
              </a:buClr>
              <a:buFont typeface="Wingdings" pitchFamily="2" charset="2"/>
              <a:buChar char="Ø"/>
            </a:pPr>
            <a:r>
              <a:rPr lang="nl-NL" sz="2600" b="1" dirty="0" smtClean="0"/>
              <a:t> </a:t>
            </a:r>
            <a:r>
              <a:rPr lang="nl-NL" sz="2600" b="1" dirty="0" smtClean="0">
                <a:solidFill>
                  <a:schemeClr val="accent2">
                    <a:lumMod val="75000"/>
                  </a:schemeClr>
                </a:solidFill>
              </a:rPr>
              <a:t>V-stelling</a:t>
            </a:r>
            <a:r>
              <a:rPr lang="nl-NL" sz="2600" b="1" dirty="0" smtClean="0"/>
              <a:t>: </a:t>
            </a:r>
            <a:r>
              <a:rPr lang="nl-NL" sz="2600" dirty="0"/>
              <a:t>de vleugeltip zit hoger dan de vleugelwortel</a:t>
            </a:r>
            <a:endParaRPr lang="nl-NL" sz="2600" dirty="0" smtClean="0"/>
          </a:p>
        </p:txBody>
      </p:sp>
      <p:pic>
        <p:nvPicPr>
          <p:cNvPr id="2" name="Afbeelding 1"/>
          <p:cNvPicPr>
            <a:picLocks noChangeAspect="1"/>
          </p:cNvPicPr>
          <p:nvPr/>
        </p:nvPicPr>
        <p:blipFill>
          <a:blip r:embed="rId4"/>
          <a:stretch>
            <a:fillRect/>
          </a:stretch>
        </p:blipFill>
        <p:spPr>
          <a:xfrm>
            <a:off x="927139" y="764704"/>
            <a:ext cx="6669197" cy="4968552"/>
          </a:xfrm>
          <a:prstGeom prst="rect">
            <a:avLst/>
          </a:prstGeom>
        </p:spPr>
      </p:pic>
    </p:spTree>
    <p:extLst>
      <p:ext uri="{BB962C8B-B14F-4D97-AF65-F5344CB8AC3E}">
        <p14:creationId xmlns:p14="http://schemas.microsoft.com/office/powerpoint/2010/main" val="205520898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267744" y="97468"/>
            <a:ext cx="4903586" cy="523220"/>
          </a:xfrm>
          <a:prstGeom prst="rect">
            <a:avLst/>
          </a:prstGeom>
          <a:noFill/>
          <a:ln w="9525">
            <a:noFill/>
            <a:miter lim="800000"/>
            <a:headEnd/>
            <a:tailEnd/>
          </a:ln>
        </p:spPr>
        <p:txBody>
          <a:bodyPr wrap="none">
            <a:spAutoFit/>
          </a:bodyPr>
          <a:lstStyle/>
          <a:p>
            <a:r>
              <a:rPr lang="nl-NL" sz="2800" dirty="0" smtClean="0">
                <a:solidFill>
                  <a:schemeClr val="bg1"/>
                </a:solidFill>
              </a:rPr>
              <a:t>Beginselen van het zweefvliegen</a:t>
            </a:r>
            <a:endParaRPr lang="nl-NL" sz="2800" dirty="0">
              <a:solidFill>
                <a:schemeClr val="bg1"/>
              </a:solidFill>
            </a:endParaRPr>
          </a:p>
        </p:txBody>
      </p:sp>
      <p:sp>
        <p:nvSpPr>
          <p:cNvPr id="12" name="Tekstvak 11"/>
          <p:cNvSpPr txBox="1"/>
          <p:nvPr/>
        </p:nvSpPr>
        <p:spPr>
          <a:xfrm>
            <a:off x="251520" y="5818038"/>
            <a:ext cx="9036496" cy="923330"/>
          </a:xfrm>
          <a:prstGeom prst="rect">
            <a:avLst/>
          </a:prstGeom>
          <a:noFill/>
        </p:spPr>
        <p:txBody>
          <a:bodyPr wrap="square" rtlCol="0">
            <a:spAutoFit/>
          </a:bodyPr>
          <a:lstStyle/>
          <a:p>
            <a:pPr lvl="0">
              <a:buClr>
                <a:srgbClr val="FF0000"/>
              </a:buClr>
            </a:pPr>
            <a:endParaRPr lang="nl-NL" sz="2600" dirty="0" smtClean="0"/>
          </a:p>
          <a:p>
            <a:pPr lvl="0">
              <a:buClr>
                <a:srgbClr val="FF0000"/>
              </a:buClr>
              <a:buFont typeface="Wingdings" pitchFamily="2" charset="2"/>
              <a:buChar char="Ø"/>
            </a:pPr>
            <a:r>
              <a:rPr lang="nl-NL" sz="2600" b="1" dirty="0" smtClean="0"/>
              <a:t> </a:t>
            </a:r>
            <a:r>
              <a:rPr lang="nl-NL" sz="2600" b="1" dirty="0" smtClean="0">
                <a:solidFill>
                  <a:schemeClr val="accent2">
                    <a:lumMod val="75000"/>
                  </a:schemeClr>
                </a:solidFill>
              </a:rPr>
              <a:t>negatieve pijlvorm</a:t>
            </a:r>
            <a:r>
              <a:rPr lang="nl-NL" sz="2600" b="1" dirty="0" smtClean="0"/>
              <a:t>: </a:t>
            </a:r>
            <a:r>
              <a:rPr lang="nl-NL" sz="2600" dirty="0" smtClean="0"/>
              <a:t>de </a:t>
            </a:r>
            <a:r>
              <a:rPr lang="nl-NL" sz="2600" dirty="0"/>
              <a:t>vleugelvoorrand steekt </a:t>
            </a:r>
            <a:r>
              <a:rPr lang="nl-NL" sz="2600" dirty="0" smtClean="0"/>
              <a:t>naar </a:t>
            </a:r>
            <a:r>
              <a:rPr lang="nl-NL" sz="2600" dirty="0"/>
              <a:t>voren. </a:t>
            </a:r>
            <a:r>
              <a:rPr lang="nl-NL" sz="2800" dirty="0"/>
              <a:t> </a:t>
            </a:r>
            <a:r>
              <a:rPr lang="nl-NL" sz="2800" dirty="0" smtClean="0"/>
              <a:t> </a:t>
            </a:r>
          </a:p>
        </p:txBody>
      </p:sp>
      <p:pic>
        <p:nvPicPr>
          <p:cNvPr id="3" name="Afbeelding 2"/>
          <p:cNvPicPr>
            <a:picLocks noChangeAspect="1"/>
          </p:cNvPicPr>
          <p:nvPr/>
        </p:nvPicPr>
        <p:blipFill>
          <a:blip r:embed="rId4"/>
          <a:stretch>
            <a:fillRect/>
          </a:stretch>
        </p:blipFill>
        <p:spPr>
          <a:xfrm>
            <a:off x="762000" y="815107"/>
            <a:ext cx="7482408" cy="5449687"/>
          </a:xfrm>
          <a:prstGeom prst="rect">
            <a:avLst/>
          </a:prstGeom>
        </p:spPr>
      </p:pic>
    </p:spTree>
    <p:extLst>
      <p:ext uri="{BB962C8B-B14F-4D97-AF65-F5344CB8AC3E}">
        <p14:creationId xmlns:p14="http://schemas.microsoft.com/office/powerpoint/2010/main" val="265894808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267744" y="97468"/>
            <a:ext cx="4903586" cy="523220"/>
          </a:xfrm>
          <a:prstGeom prst="rect">
            <a:avLst/>
          </a:prstGeom>
          <a:noFill/>
          <a:ln w="9525">
            <a:noFill/>
            <a:miter lim="800000"/>
            <a:headEnd/>
            <a:tailEnd/>
          </a:ln>
        </p:spPr>
        <p:txBody>
          <a:bodyPr wrap="none">
            <a:spAutoFit/>
          </a:bodyPr>
          <a:lstStyle/>
          <a:p>
            <a:r>
              <a:rPr lang="nl-NL" sz="2800" dirty="0" smtClean="0">
                <a:solidFill>
                  <a:schemeClr val="bg1"/>
                </a:solidFill>
              </a:rPr>
              <a:t>Beginselen van het zweefvliegen</a:t>
            </a:r>
            <a:endParaRPr lang="nl-NL" sz="2800" dirty="0">
              <a:solidFill>
                <a:schemeClr val="bg1"/>
              </a:solidFill>
            </a:endParaRPr>
          </a:p>
        </p:txBody>
      </p:sp>
      <p:sp>
        <p:nvSpPr>
          <p:cNvPr id="12" name="Tekstvak 11"/>
          <p:cNvSpPr txBox="1"/>
          <p:nvPr/>
        </p:nvSpPr>
        <p:spPr>
          <a:xfrm>
            <a:off x="819522" y="5471887"/>
            <a:ext cx="8721030" cy="1384995"/>
          </a:xfrm>
          <a:prstGeom prst="rect">
            <a:avLst/>
          </a:prstGeom>
          <a:noFill/>
        </p:spPr>
        <p:txBody>
          <a:bodyPr wrap="square" rtlCol="0">
            <a:spAutoFit/>
          </a:bodyPr>
          <a:lstStyle/>
          <a:p>
            <a:pPr lvl="0">
              <a:buClr>
                <a:srgbClr val="FF0000"/>
              </a:buClr>
              <a:buFont typeface="Wingdings" pitchFamily="2" charset="2"/>
              <a:buChar char="Ø"/>
            </a:pPr>
            <a:r>
              <a:rPr lang="nl-NL" sz="2800" dirty="0" smtClean="0"/>
              <a:t> Er </a:t>
            </a:r>
            <a:r>
              <a:rPr lang="nl-NL" sz="2800" dirty="0"/>
              <a:t>zijn verschillende soorten profielen. </a:t>
            </a:r>
            <a:endParaRPr lang="nl-NL" sz="2800" dirty="0" smtClean="0"/>
          </a:p>
          <a:p>
            <a:pPr lvl="0">
              <a:buClr>
                <a:srgbClr val="FF0000"/>
              </a:buClr>
              <a:buFont typeface="Wingdings" pitchFamily="2" charset="2"/>
              <a:buChar char="Ø"/>
            </a:pPr>
            <a:r>
              <a:rPr lang="nl-NL" sz="2800" dirty="0"/>
              <a:t> We verdelen de profielen in </a:t>
            </a:r>
            <a:r>
              <a:rPr lang="nl-NL" sz="2800" b="1" dirty="0" smtClean="0">
                <a:solidFill>
                  <a:schemeClr val="accent2">
                    <a:lumMod val="75000"/>
                  </a:schemeClr>
                </a:solidFill>
              </a:rPr>
              <a:t>symmetrische</a:t>
            </a:r>
            <a:r>
              <a:rPr lang="nl-NL" sz="2800" b="1" dirty="0" smtClean="0"/>
              <a:t> </a:t>
            </a:r>
            <a:r>
              <a:rPr lang="nl-NL" sz="2800" dirty="0"/>
              <a:t>en </a:t>
            </a:r>
            <a:r>
              <a:rPr lang="nl-NL" sz="2800" b="1" dirty="0" smtClean="0">
                <a:solidFill>
                  <a:schemeClr val="accent2">
                    <a:lumMod val="75000"/>
                  </a:schemeClr>
                </a:solidFill>
              </a:rPr>
              <a:t>asymmetrische </a:t>
            </a:r>
            <a:r>
              <a:rPr lang="nl-NL" sz="2800" b="1" dirty="0">
                <a:solidFill>
                  <a:schemeClr val="accent2">
                    <a:lumMod val="75000"/>
                  </a:schemeClr>
                </a:solidFill>
              </a:rPr>
              <a:t>profielen</a:t>
            </a:r>
            <a:r>
              <a:rPr lang="nl-NL" sz="2800" dirty="0"/>
              <a:t>.</a:t>
            </a:r>
            <a:endParaRPr lang="nl-NL" sz="2800" dirty="0" smtClean="0"/>
          </a:p>
        </p:txBody>
      </p:sp>
      <p:pic>
        <p:nvPicPr>
          <p:cNvPr id="2" name="Afbeelding 1"/>
          <p:cNvPicPr>
            <a:picLocks noChangeAspect="1"/>
          </p:cNvPicPr>
          <p:nvPr/>
        </p:nvPicPr>
        <p:blipFill>
          <a:blip r:embed="rId4"/>
          <a:stretch>
            <a:fillRect/>
          </a:stretch>
        </p:blipFill>
        <p:spPr>
          <a:xfrm>
            <a:off x="906016" y="733772"/>
            <a:ext cx="6978352" cy="4710388"/>
          </a:xfrm>
          <a:prstGeom prst="rect">
            <a:avLst/>
          </a:prstGeom>
        </p:spPr>
      </p:pic>
    </p:spTree>
    <p:extLst>
      <p:ext uri="{BB962C8B-B14F-4D97-AF65-F5344CB8AC3E}">
        <p14:creationId xmlns:p14="http://schemas.microsoft.com/office/powerpoint/2010/main" val="237067835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267744" y="97468"/>
            <a:ext cx="4903586" cy="523220"/>
          </a:xfrm>
          <a:prstGeom prst="rect">
            <a:avLst/>
          </a:prstGeom>
          <a:noFill/>
          <a:ln w="9525">
            <a:noFill/>
            <a:miter lim="800000"/>
            <a:headEnd/>
            <a:tailEnd/>
          </a:ln>
        </p:spPr>
        <p:txBody>
          <a:bodyPr wrap="none">
            <a:spAutoFit/>
          </a:bodyPr>
          <a:lstStyle/>
          <a:p>
            <a:r>
              <a:rPr lang="nl-NL" sz="2800" dirty="0" smtClean="0">
                <a:solidFill>
                  <a:schemeClr val="bg1"/>
                </a:solidFill>
              </a:rPr>
              <a:t>Beginselen van het zweefvliegen</a:t>
            </a:r>
            <a:endParaRPr lang="nl-NL" sz="2800" dirty="0">
              <a:solidFill>
                <a:schemeClr val="bg1"/>
              </a:solidFill>
            </a:endParaRPr>
          </a:p>
        </p:txBody>
      </p:sp>
      <p:pic>
        <p:nvPicPr>
          <p:cNvPr id="13" name="Picture 15" descr="profielwelv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892175"/>
            <a:ext cx="8642350" cy="3414713"/>
          </a:xfrm>
          <a:prstGeom prst="rect">
            <a:avLst/>
          </a:prstGeom>
          <a:noFill/>
          <a:extLst>
            <a:ext uri="{909E8E84-426E-40dd-AFC4-6F175D3DCCD1}">
              <a14:hiddenFill xmlns:a14="http://schemas.microsoft.com/office/drawing/2010/main">
                <a:solidFill>
                  <a:srgbClr val="FFFFFF"/>
                </a:solidFill>
              </a14:hiddenFill>
            </a:ext>
          </a:extLst>
        </p:spPr>
      </p:pic>
      <p:sp>
        <p:nvSpPr>
          <p:cNvPr id="14" name="Tekstvak 11"/>
          <p:cNvSpPr txBox="1">
            <a:spLocks noChangeArrowheads="1"/>
          </p:cNvSpPr>
          <p:nvPr/>
        </p:nvSpPr>
        <p:spPr bwMode="auto">
          <a:xfrm>
            <a:off x="179388" y="3789363"/>
            <a:ext cx="8748712"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buClr>
                <a:srgbClr val="FF0000"/>
              </a:buClr>
              <a:buFont typeface="Wingdings" charset="0"/>
              <a:buChar char="Ø"/>
            </a:pPr>
            <a:r>
              <a:rPr lang="nl-NL" sz="2600" dirty="0" smtClean="0"/>
              <a:t>De </a:t>
            </a:r>
            <a:r>
              <a:rPr lang="nl-NL" sz="2600" b="1" dirty="0" smtClean="0">
                <a:solidFill>
                  <a:srgbClr val="A50021"/>
                </a:solidFill>
              </a:rPr>
              <a:t>skeletlijn</a:t>
            </a:r>
            <a:r>
              <a:rPr lang="nl-NL" sz="2600" dirty="0" smtClean="0"/>
              <a:t> ligt halverwege de boven- en onderzijde van het profiel.</a:t>
            </a:r>
            <a:r>
              <a:rPr lang="nl-NL" sz="2600" b="1" dirty="0" smtClean="0"/>
              <a:t> </a:t>
            </a:r>
          </a:p>
          <a:p>
            <a:pPr>
              <a:buClr>
                <a:srgbClr val="FF0000"/>
              </a:buClr>
              <a:buFont typeface="Wingdings" charset="0"/>
              <a:buChar char="Ø"/>
            </a:pPr>
            <a:r>
              <a:rPr lang="nl-NL" sz="2600" dirty="0" smtClean="0"/>
              <a:t>De maximale hoogte van de skeletlijn boven de koorde bepaalt de </a:t>
            </a:r>
            <a:r>
              <a:rPr lang="nl-NL" sz="2600" b="1" dirty="0" smtClean="0">
                <a:solidFill>
                  <a:srgbClr val="A50021"/>
                </a:solidFill>
              </a:rPr>
              <a:t>welving</a:t>
            </a:r>
            <a:r>
              <a:rPr lang="nl-NL" sz="2600" dirty="0" smtClean="0"/>
              <a:t> van het profiel.</a:t>
            </a:r>
          </a:p>
          <a:p>
            <a:pPr>
              <a:buClr>
                <a:srgbClr val="FF0000"/>
              </a:buClr>
              <a:buFont typeface="Wingdings" charset="0"/>
              <a:buChar char="Ø"/>
            </a:pPr>
            <a:r>
              <a:rPr lang="nl-NL" sz="2600" dirty="0" smtClean="0"/>
              <a:t>De </a:t>
            </a:r>
            <a:r>
              <a:rPr lang="nl-NL" sz="2600" b="1" dirty="0" smtClean="0">
                <a:solidFill>
                  <a:srgbClr val="A50021"/>
                </a:solidFill>
              </a:rPr>
              <a:t>profieldikte</a:t>
            </a:r>
            <a:r>
              <a:rPr lang="nl-NL" sz="2600" dirty="0" smtClean="0"/>
              <a:t> wordt gegeven door de maximale lokale dikte.</a:t>
            </a:r>
            <a:endParaRPr lang="nl-NL" sz="2600" dirty="0"/>
          </a:p>
        </p:txBody>
      </p:sp>
    </p:spTree>
    <p:extLst>
      <p:ext uri="{BB962C8B-B14F-4D97-AF65-F5344CB8AC3E}">
        <p14:creationId xmlns:p14="http://schemas.microsoft.com/office/powerpoint/2010/main" val="141613502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267744" y="97468"/>
            <a:ext cx="4903586" cy="523220"/>
          </a:xfrm>
          <a:prstGeom prst="rect">
            <a:avLst/>
          </a:prstGeom>
          <a:noFill/>
          <a:ln w="9525">
            <a:noFill/>
            <a:miter lim="800000"/>
            <a:headEnd/>
            <a:tailEnd/>
          </a:ln>
        </p:spPr>
        <p:txBody>
          <a:bodyPr wrap="none">
            <a:spAutoFit/>
          </a:bodyPr>
          <a:lstStyle/>
          <a:p>
            <a:r>
              <a:rPr lang="nl-NL" sz="2800" dirty="0" smtClean="0">
                <a:solidFill>
                  <a:schemeClr val="bg1"/>
                </a:solidFill>
              </a:rPr>
              <a:t>Beginselen van het zweefvliegen</a:t>
            </a:r>
            <a:endParaRPr lang="nl-NL" sz="2800" dirty="0">
              <a:solidFill>
                <a:schemeClr val="bg1"/>
              </a:solidFill>
            </a:endParaRPr>
          </a:p>
        </p:txBody>
      </p:sp>
      <p:pic>
        <p:nvPicPr>
          <p:cNvPr id="5122" name="Picture 2" descr="http://www.zweefvliegopleiding.nl/images/beginselen/instelhoe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768" y="2420888"/>
            <a:ext cx="5960288" cy="186755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zweefvliegopleiding.nl/images/beginselen/instelhoek-invalshoe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767" y="727100"/>
            <a:ext cx="5960288" cy="2125836"/>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p:cNvSpPr txBox="1"/>
          <p:nvPr/>
        </p:nvSpPr>
        <p:spPr>
          <a:xfrm>
            <a:off x="323850" y="4203700"/>
            <a:ext cx="9075738" cy="2654300"/>
          </a:xfrm>
          <a:prstGeom prst="rect">
            <a:avLst/>
          </a:prstGeom>
          <a:noFill/>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buClr>
                <a:srgbClr val="FF0000"/>
              </a:buClr>
              <a:buFont typeface="Wingdings" charset="0"/>
              <a:buChar char="Ø"/>
            </a:pPr>
            <a:r>
              <a:rPr lang="nl-NL" sz="2600" b="1" dirty="0"/>
              <a:t> </a:t>
            </a:r>
            <a:r>
              <a:rPr lang="nl-NL" sz="2800" b="1" dirty="0">
                <a:solidFill>
                  <a:srgbClr val="953735"/>
                </a:solidFill>
              </a:rPr>
              <a:t>Instelhoek</a:t>
            </a:r>
            <a:r>
              <a:rPr lang="nl-NL" sz="2800" b="1" dirty="0"/>
              <a:t>: </a:t>
            </a:r>
            <a:r>
              <a:rPr lang="nl-NL" sz="2800" dirty="0"/>
              <a:t>de hoek van de koorde van de vleugel met de langsas </a:t>
            </a:r>
          </a:p>
          <a:p>
            <a:pPr>
              <a:buClr>
                <a:srgbClr val="FF0000"/>
              </a:buClr>
              <a:buFont typeface="Wingdings" charset="0"/>
              <a:buChar char="Ø"/>
            </a:pPr>
            <a:r>
              <a:rPr lang="nl-NL" sz="2800" b="1" dirty="0">
                <a:solidFill>
                  <a:srgbClr val="953735"/>
                </a:solidFill>
              </a:rPr>
              <a:t> Invalshoek</a:t>
            </a:r>
            <a:r>
              <a:rPr lang="nl-NL" sz="2800" b="1" dirty="0"/>
              <a:t>: </a:t>
            </a:r>
            <a:r>
              <a:rPr lang="nl-NL" sz="2800" dirty="0"/>
              <a:t>de hoek van de koorde van de vleugel met de </a:t>
            </a:r>
            <a:r>
              <a:rPr lang="nl-NL" sz="2800" i="1" dirty="0"/>
              <a:t>ongestoorde</a:t>
            </a:r>
            <a:r>
              <a:rPr lang="nl-NL" sz="2800" dirty="0"/>
              <a:t> luchtstroming </a:t>
            </a:r>
          </a:p>
          <a:p>
            <a:pPr>
              <a:buClr>
                <a:srgbClr val="FF0000"/>
              </a:buClr>
              <a:buFont typeface="Wingdings" charset="0"/>
              <a:buChar char="Ø"/>
            </a:pPr>
            <a:r>
              <a:rPr lang="nl-NL" sz="2800" dirty="0"/>
              <a:t> het stabilo heeft een kleinere instelhoek zodat het later overtrekt.</a:t>
            </a:r>
            <a:r>
              <a:rPr lang="nl-NL" sz="2600" dirty="0"/>
              <a:t> </a:t>
            </a:r>
          </a:p>
        </p:txBody>
      </p:sp>
    </p:spTree>
    <p:extLst>
      <p:ext uri="{BB962C8B-B14F-4D97-AF65-F5344CB8AC3E}">
        <p14:creationId xmlns:p14="http://schemas.microsoft.com/office/powerpoint/2010/main" val="14327792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3059832" y="74538"/>
            <a:ext cx="2819298" cy="523220"/>
          </a:xfrm>
          <a:prstGeom prst="rect">
            <a:avLst/>
          </a:prstGeom>
          <a:noFill/>
          <a:ln w="9525">
            <a:noFill/>
            <a:miter lim="800000"/>
            <a:headEnd/>
            <a:tailEnd/>
          </a:ln>
        </p:spPr>
        <p:txBody>
          <a:bodyPr wrap="none">
            <a:spAutoFit/>
          </a:bodyPr>
          <a:lstStyle/>
          <a:p>
            <a:r>
              <a:rPr lang="nl-NL" sz="2800" dirty="0" smtClean="0">
                <a:solidFill>
                  <a:schemeClr val="bg1"/>
                </a:solidFill>
              </a:rPr>
              <a:t>5.1 Aerodynamica</a:t>
            </a:r>
            <a:endParaRPr lang="nl-NL" sz="2800" dirty="0">
              <a:solidFill>
                <a:schemeClr val="bg1"/>
              </a:solidFill>
            </a:endParaRPr>
          </a:p>
        </p:txBody>
      </p:sp>
      <p:sp>
        <p:nvSpPr>
          <p:cNvPr id="12" name="Tekstvak 11"/>
          <p:cNvSpPr txBox="1"/>
          <p:nvPr/>
        </p:nvSpPr>
        <p:spPr>
          <a:xfrm>
            <a:off x="215008" y="3496151"/>
            <a:ext cx="8928992" cy="3077766"/>
          </a:xfrm>
          <a:prstGeom prst="rect">
            <a:avLst/>
          </a:prstGeom>
          <a:noFill/>
        </p:spPr>
        <p:txBody>
          <a:bodyPr wrap="square" rtlCol="0">
            <a:spAutoFit/>
          </a:bodyPr>
          <a:lstStyle/>
          <a:p>
            <a:pPr lvl="0">
              <a:buClr>
                <a:srgbClr val="FF0000"/>
              </a:buClr>
              <a:buFont typeface="Wingdings" pitchFamily="2" charset="2"/>
              <a:buChar char="Ø"/>
            </a:pPr>
            <a:r>
              <a:rPr lang="nl-NL" sz="2600" b="1" dirty="0"/>
              <a:t> </a:t>
            </a:r>
            <a:r>
              <a:rPr lang="nl-NL" sz="2800" dirty="0"/>
              <a:t>Stilstaande lucht bestaat uit triljarden moleculen die kriskras langs elkaar schieten. Elk met hun eigen snelheid en richting. </a:t>
            </a:r>
            <a:endParaRPr lang="nl-NL" sz="2800" dirty="0" smtClean="0"/>
          </a:p>
          <a:p>
            <a:pPr lvl="0">
              <a:buClr>
                <a:srgbClr val="FF0000"/>
              </a:buClr>
              <a:buFont typeface="Wingdings" pitchFamily="2" charset="2"/>
              <a:buChar char="Ø"/>
            </a:pPr>
            <a:r>
              <a:rPr lang="nl-NL" sz="2800" dirty="0"/>
              <a:t> Door de totale kracht van die triljarden moleculen die tegen de wand </a:t>
            </a:r>
            <a:r>
              <a:rPr lang="nl-NL" sz="2800" dirty="0" smtClean="0"/>
              <a:t>botsen, </a:t>
            </a:r>
            <a:r>
              <a:rPr lang="nl-NL" sz="2800" dirty="0"/>
              <a:t>ondervindt de wand een constante druk, </a:t>
            </a:r>
            <a:r>
              <a:rPr lang="nl-NL" sz="2800" dirty="0">
                <a:solidFill>
                  <a:schemeClr val="accent2">
                    <a:lumMod val="75000"/>
                  </a:schemeClr>
                </a:solidFill>
              </a:rPr>
              <a:t>de luchtdruk</a:t>
            </a:r>
            <a:r>
              <a:rPr lang="nl-NL" sz="2800" dirty="0"/>
              <a:t>. </a:t>
            </a:r>
            <a:r>
              <a:rPr lang="nl-NL" sz="2600" dirty="0" smtClean="0"/>
              <a:t> </a:t>
            </a:r>
          </a:p>
          <a:p>
            <a:pPr lvl="0">
              <a:buClr>
                <a:srgbClr val="FF0000"/>
              </a:buClr>
              <a:buFont typeface="Wingdings" pitchFamily="2" charset="2"/>
              <a:buChar char="Ø"/>
            </a:pPr>
            <a:r>
              <a:rPr lang="nl-NL" sz="2600" dirty="0"/>
              <a:t> </a:t>
            </a:r>
            <a:r>
              <a:rPr lang="nl-NL" sz="2600" dirty="0" smtClean="0"/>
              <a:t>Hoe hoger je komt hoe lager de </a:t>
            </a:r>
            <a:r>
              <a:rPr lang="nl-NL" sz="2600" dirty="0" smtClean="0">
                <a:solidFill>
                  <a:schemeClr val="accent2">
                    <a:lumMod val="75000"/>
                  </a:schemeClr>
                </a:solidFill>
              </a:rPr>
              <a:t>luchtdichtheid</a:t>
            </a:r>
            <a:r>
              <a:rPr lang="nl-NL" sz="2600" dirty="0" smtClean="0"/>
              <a:t>.</a:t>
            </a:r>
          </a:p>
        </p:txBody>
      </p:sp>
      <p:pic>
        <p:nvPicPr>
          <p:cNvPr id="11" name="Afbeelding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1880" y="857250"/>
            <a:ext cx="3969582" cy="2505076"/>
          </a:xfrm>
          <a:prstGeom prst="rect">
            <a:avLst/>
          </a:prstGeom>
        </p:spPr>
      </p:pic>
      <p:pic>
        <p:nvPicPr>
          <p:cNvPr id="19458" name="Picture 2" descr="http://www.zweefvliegopleiding.nl/images/beginselen/luchtdruk2.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2332" y="857250"/>
            <a:ext cx="2857500" cy="2505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49844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267744" y="97468"/>
            <a:ext cx="4903586" cy="523220"/>
          </a:xfrm>
          <a:prstGeom prst="rect">
            <a:avLst/>
          </a:prstGeom>
          <a:noFill/>
          <a:ln w="9525">
            <a:noFill/>
            <a:miter lim="800000"/>
            <a:headEnd/>
            <a:tailEnd/>
          </a:ln>
        </p:spPr>
        <p:txBody>
          <a:bodyPr wrap="none">
            <a:spAutoFit/>
          </a:bodyPr>
          <a:lstStyle/>
          <a:p>
            <a:r>
              <a:rPr lang="nl-NL" sz="2800" dirty="0" smtClean="0">
                <a:solidFill>
                  <a:schemeClr val="bg1"/>
                </a:solidFill>
              </a:rPr>
              <a:t>Beginselen van het zweefvliegen</a:t>
            </a:r>
            <a:endParaRPr lang="nl-NL" sz="2800" dirty="0">
              <a:solidFill>
                <a:schemeClr val="bg1"/>
              </a:solidFill>
            </a:endParaRPr>
          </a:p>
        </p:txBody>
      </p:sp>
      <p:sp>
        <p:nvSpPr>
          <p:cNvPr id="5" name="Tekstvak 4"/>
          <p:cNvSpPr txBox="1"/>
          <p:nvPr/>
        </p:nvSpPr>
        <p:spPr>
          <a:xfrm>
            <a:off x="2451446" y="6043935"/>
            <a:ext cx="4320481" cy="769441"/>
          </a:xfrm>
          <a:prstGeom prst="rect">
            <a:avLst/>
          </a:prstGeom>
          <a:noFill/>
        </p:spPr>
        <p:txBody>
          <a:bodyPr wrap="square" rtlCol="0">
            <a:spAutoFit/>
          </a:bodyPr>
          <a:lstStyle/>
          <a:p>
            <a:r>
              <a:rPr lang="nl-NL" sz="4400" dirty="0" smtClean="0">
                <a:solidFill>
                  <a:schemeClr val="tx2"/>
                </a:solidFill>
              </a:rPr>
              <a:t>AERODYNAMICA</a:t>
            </a:r>
            <a:endParaRPr lang="nl-NL" sz="4400" dirty="0">
              <a:solidFill>
                <a:schemeClr val="tx2"/>
              </a:solidFill>
            </a:endParaRPr>
          </a:p>
        </p:txBody>
      </p:sp>
      <p:pic>
        <p:nvPicPr>
          <p:cNvPr id="4" name="Afbeelding 3"/>
          <p:cNvPicPr>
            <a:picLocks noChangeAspect="1"/>
          </p:cNvPicPr>
          <p:nvPr/>
        </p:nvPicPr>
        <p:blipFill>
          <a:blip r:embed="rId4"/>
          <a:stretch>
            <a:fillRect/>
          </a:stretch>
        </p:blipFill>
        <p:spPr>
          <a:xfrm>
            <a:off x="971600" y="746702"/>
            <a:ext cx="7128792" cy="5346594"/>
          </a:xfrm>
          <a:prstGeom prst="rect">
            <a:avLst/>
          </a:prstGeom>
        </p:spPr>
      </p:pic>
      <p:sp>
        <p:nvSpPr>
          <p:cNvPr id="14" name="Ovale toelichting 13"/>
          <p:cNvSpPr/>
          <p:nvPr/>
        </p:nvSpPr>
        <p:spPr>
          <a:xfrm>
            <a:off x="5580112" y="764704"/>
            <a:ext cx="2448272" cy="1152128"/>
          </a:xfrm>
          <a:prstGeom prst="wedgeEllipseCallout">
            <a:avLst>
              <a:gd name="adj1" fmla="val -78086"/>
              <a:gd name="adj2" fmla="val 69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t>Glijgetal 17 bij 60 km/h</a:t>
            </a:r>
            <a:endParaRPr lang="nl-NL" dirty="0"/>
          </a:p>
        </p:txBody>
      </p:sp>
    </p:spTree>
    <p:extLst>
      <p:ext uri="{BB962C8B-B14F-4D97-AF65-F5344CB8AC3E}">
        <p14:creationId xmlns:p14="http://schemas.microsoft.com/office/powerpoint/2010/main" val="223836064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3059832" y="74538"/>
            <a:ext cx="2819298" cy="523220"/>
          </a:xfrm>
          <a:prstGeom prst="rect">
            <a:avLst/>
          </a:prstGeom>
          <a:noFill/>
          <a:ln w="9525">
            <a:noFill/>
            <a:miter lim="800000"/>
            <a:headEnd/>
            <a:tailEnd/>
          </a:ln>
        </p:spPr>
        <p:txBody>
          <a:bodyPr wrap="none">
            <a:spAutoFit/>
          </a:bodyPr>
          <a:lstStyle/>
          <a:p>
            <a:r>
              <a:rPr lang="nl-NL" sz="2800" dirty="0" smtClean="0">
                <a:solidFill>
                  <a:schemeClr val="bg1"/>
                </a:solidFill>
              </a:rPr>
              <a:t>5.1 Aerodynamica</a:t>
            </a:r>
            <a:endParaRPr lang="nl-NL" sz="2800" dirty="0">
              <a:solidFill>
                <a:schemeClr val="bg1"/>
              </a:solidFill>
            </a:endParaRPr>
          </a:p>
        </p:txBody>
      </p:sp>
      <p:sp>
        <p:nvSpPr>
          <p:cNvPr id="12" name="Tekstvak 11"/>
          <p:cNvSpPr txBox="1"/>
          <p:nvPr/>
        </p:nvSpPr>
        <p:spPr>
          <a:xfrm>
            <a:off x="971600" y="6320933"/>
            <a:ext cx="8928992" cy="492443"/>
          </a:xfrm>
          <a:prstGeom prst="rect">
            <a:avLst/>
          </a:prstGeom>
          <a:noFill/>
        </p:spPr>
        <p:txBody>
          <a:bodyPr wrap="square" rtlCol="0">
            <a:spAutoFit/>
          </a:bodyPr>
          <a:lstStyle/>
          <a:p>
            <a:pPr lvl="0">
              <a:buClr>
                <a:srgbClr val="FF0000"/>
              </a:buClr>
              <a:buFont typeface="Wingdings" pitchFamily="2" charset="2"/>
              <a:buChar char="Ø"/>
            </a:pPr>
            <a:r>
              <a:rPr lang="nl-NL" sz="2600" b="1" dirty="0" smtClean="0"/>
              <a:t> </a:t>
            </a:r>
            <a:r>
              <a:rPr lang="nl-NL" sz="2600" dirty="0" smtClean="0">
                <a:latin typeface="Arial" panose="020B0604020202020204" pitchFamily="34" charset="0"/>
                <a:cs typeface="Arial" panose="020B0604020202020204" pitchFamily="34" charset="0"/>
              </a:rPr>
              <a:t>Hoe kan het dat een vliegtuig vliegt?  </a:t>
            </a:r>
          </a:p>
        </p:txBody>
      </p:sp>
      <p:pic>
        <p:nvPicPr>
          <p:cNvPr id="2" name="Afbeelding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948" y="818554"/>
            <a:ext cx="7239000" cy="5429250"/>
          </a:xfrm>
          <a:prstGeom prst="rect">
            <a:avLst/>
          </a:prstGeom>
        </p:spPr>
      </p:pic>
    </p:spTree>
    <p:extLst>
      <p:ext uri="{BB962C8B-B14F-4D97-AF65-F5344CB8AC3E}">
        <p14:creationId xmlns:p14="http://schemas.microsoft.com/office/powerpoint/2010/main" val="224321463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3059832" y="74538"/>
            <a:ext cx="2819298" cy="523220"/>
          </a:xfrm>
          <a:prstGeom prst="rect">
            <a:avLst/>
          </a:prstGeom>
          <a:noFill/>
          <a:ln w="9525">
            <a:noFill/>
            <a:miter lim="800000"/>
            <a:headEnd/>
            <a:tailEnd/>
          </a:ln>
        </p:spPr>
        <p:txBody>
          <a:bodyPr wrap="none">
            <a:spAutoFit/>
          </a:bodyPr>
          <a:lstStyle/>
          <a:p>
            <a:r>
              <a:rPr lang="nl-NL" sz="2800" dirty="0" smtClean="0">
                <a:solidFill>
                  <a:schemeClr val="bg1"/>
                </a:solidFill>
              </a:rPr>
              <a:t>5.1 Aerodynamica</a:t>
            </a:r>
            <a:endParaRPr lang="nl-NL" sz="2800" dirty="0">
              <a:solidFill>
                <a:schemeClr val="bg1"/>
              </a:solidFill>
            </a:endParaRPr>
          </a:p>
        </p:txBody>
      </p:sp>
      <p:sp>
        <p:nvSpPr>
          <p:cNvPr id="12" name="Tekstvak 11"/>
          <p:cNvSpPr txBox="1"/>
          <p:nvPr/>
        </p:nvSpPr>
        <p:spPr>
          <a:xfrm>
            <a:off x="2123728" y="734606"/>
            <a:ext cx="7018730" cy="6278643"/>
          </a:xfrm>
          <a:prstGeom prst="rect">
            <a:avLst/>
          </a:prstGeom>
          <a:noFill/>
        </p:spPr>
        <p:txBody>
          <a:bodyPr wrap="square" rtlCol="0">
            <a:spAutoFit/>
          </a:bodyPr>
          <a:lstStyle/>
          <a:p>
            <a:pPr lvl="1">
              <a:buClr>
                <a:srgbClr val="FF0000"/>
              </a:buClr>
            </a:pPr>
            <a:r>
              <a:rPr lang="nl-NL" sz="2600" dirty="0" smtClean="0"/>
              <a:t>Draagkracht (lift) ontstaat </a:t>
            </a:r>
            <a:r>
              <a:rPr lang="nl-NL" sz="2600" dirty="0"/>
              <a:t>door twee effecten</a:t>
            </a:r>
            <a:r>
              <a:rPr lang="nl-NL" sz="2600" dirty="0" smtClean="0"/>
              <a:t>:</a:t>
            </a:r>
          </a:p>
          <a:p>
            <a:pPr lvl="1">
              <a:buClr>
                <a:srgbClr val="FF0000"/>
              </a:buClr>
              <a:buFont typeface="Wingdings" pitchFamily="2" charset="2"/>
              <a:buChar char="Ø"/>
            </a:pPr>
            <a:r>
              <a:rPr lang="nl-NL" sz="2600" dirty="0"/>
              <a:t> </a:t>
            </a:r>
            <a:r>
              <a:rPr lang="nl-NL" sz="2800" dirty="0"/>
              <a:t>Actie is reactie. Volgens </a:t>
            </a:r>
            <a:r>
              <a:rPr lang="nl-NL" sz="2800" b="1" dirty="0">
                <a:solidFill>
                  <a:srgbClr val="FF0000"/>
                </a:solidFill>
              </a:rPr>
              <a:t>de derde wet van Newton</a:t>
            </a:r>
            <a:r>
              <a:rPr lang="nl-NL" sz="2800" dirty="0">
                <a:solidFill>
                  <a:srgbClr val="FF0000"/>
                </a:solidFill>
              </a:rPr>
              <a:t> </a:t>
            </a:r>
            <a:r>
              <a:rPr lang="nl-NL" sz="2800" dirty="0"/>
              <a:t>is er bij iedere actie een even grote, maar tegengestelde reactie. Door de stand van de vleugel wordt de luchtstroming naar beneden afgebogen. Dit geeft een </a:t>
            </a:r>
            <a:r>
              <a:rPr lang="nl-NL" sz="2800" b="1" dirty="0"/>
              <a:t>reactiekracht</a:t>
            </a:r>
            <a:r>
              <a:rPr lang="nl-NL" sz="2800" dirty="0"/>
              <a:t> </a:t>
            </a:r>
            <a:r>
              <a:rPr lang="nl-NL" sz="2800" b="1" dirty="0"/>
              <a:t>naar boven</a:t>
            </a:r>
            <a:r>
              <a:rPr lang="nl-NL" sz="2800" dirty="0" smtClean="0"/>
              <a:t>.</a:t>
            </a:r>
          </a:p>
          <a:p>
            <a:pPr lvl="1">
              <a:buClr>
                <a:srgbClr val="FF0000"/>
              </a:buClr>
              <a:buFont typeface="Wingdings" pitchFamily="2" charset="2"/>
              <a:buChar char="Ø"/>
            </a:pPr>
            <a:r>
              <a:rPr lang="nl-NL" sz="2600" dirty="0" smtClean="0"/>
              <a:t> D</a:t>
            </a:r>
            <a:r>
              <a:rPr lang="nl-NL" sz="2600" b="1" dirty="0" smtClean="0"/>
              <a:t>e </a:t>
            </a:r>
            <a:r>
              <a:rPr lang="nl-NL" sz="2600" b="1" dirty="0">
                <a:solidFill>
                  <a:srgbClr val="FF0000"/>
                </a:solidFill>
              </a:rPr>
              <a:t>wet van </a:t>
            </a:r>
            <a:r>
              <a:rPr lang="nl-NL" sz="2600" b="1" dirty="0" err="1">
                <a:solidFill>
                  <a:srgbClr val="FF0000"/>
                </a:solidFill>
              </a:rPr>
              <a:t>Bernoulli</a:t>
            </a:r>
            <a:r>
              <a:rPr lang="nl-NL" sz="2600" dirty="0">
                <a:solidFill>
                  <a:srgbClr val="FF0000"/>
                </a:solidFill>
              </a:rPr>
              <a:t>, een toename in de snelheid van een </a:t>
            </a:r>
            <a:r>
              <a:rPr lang="nl-NL" sz="2600" dirty="0" smtClean="0">
                <a:solidFill>
                  <a:srgbClr val="FF0000"/>
                </a:solidFill>
              </a:rPr>
              <a:t>gas </a:t>
            </a:r>
            <a:r>
              <a:rPr lang="nl-NL" sz="2600" dirty="0">
                <a:solidFill>
                  <a:srgbClr val="FF0000"/>
                </a:solidFill>
              </a:rPr>
              <a:t>gaat gepaard met een verlaging van de druk in </a:t>
            </a:r>
            <a:r>
              <a:rPr lang="nl-NL" sz="2600" dirty="0" smtClean="0">
                <a:solidFill>
                  <a:srgbClr val="FF0000"/>
                </a:solidFill>
              </a:rPr>
              <a:t>dat </a:t>
            </a:r>
            <a:r>
              <a:rPr lang="nl-NL" sz="2600" dirty="0">
                <a:solidFill>
                  <a:srgbClr val="FF0000"/>
                </a:solidFill>
              </a:rPr>
              <a:t>gas</a:t>
            </a:r>
            <a:r>
              <a:rPr lang="nl-NL" sz="2600" dirty="0" smtClean="0"/>
              <a:t>. Door </a:t>
            </a:r>
            <a:r>
              <a:rPr lang="nl-NL" sz="2600" dirty="0"/>
              <a:t>op- en neerstroming voor en achter het </a:t>
            </a:r>
            <a:r>
              <a:rPr lang="nl-NL" sz="2600" dirty="0" smtClean="0"/>
              <a:t>vleugelprofiel </a:t>
            </a:r>
            <a:r>
              <a:rPr lang="nl-NL" sz="2600" dirty="0"/>
              <a:t>zijn de lokale snelheden over de bovenzijde van het profiel groter dan aan de onderzijde.  </a:t>
            </a:r>
            <a:r>
              <a:rPr lang="nl-NL" sz="2600" dirty="0" smtClean="0"/>
              <a:t>Aan </a:t>
            </a:r>
            <a:r>
              <a:rPr lang="nl-NL" sz="2600" dirty="0"/>
              <a:t>de onderzijde ontstaat een overdruk en aan de bovenzijde een onderdruk. </a:t>
            </a:r>
            <a:endParaRPr lang="nl-NL" sz="2600" dirty="0" smtClean="0"/>
          </a:p>
        </p:txBody>
      </p:sp>
      <p:pic>
        <p:nvPicPr>
          <p:cNvPr id="6146" name="Picture 2" descr="http://www.zweefvliegopleiding.nl/images/beginselen/stroming-rond-een-profie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48" y="835025"/>
            <a:ext cx="2547394" cy="1384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474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3059832" y="74538"/>
            <a:ext cx="2819298" cy="523220"/>
          </a:xfrm>
          <a:prstGeom prst="rect">
            <a:avLst/>
          </a:prstGeom>
          <a:noFill/>
          <a:ln w="9525">
            <a:noFill/>
            <a:miter lim="800000"/>
            <a:headEnd/>
            <a:tailEnd/>
          </a:ln>
        </p:spPr>
        <p:txBody>
          <a:bodyPr wrap="none">
            <a:spAutoFit/>
          </a:bodyPr>
          <a:lstStyle/>
          <a:p>
            <a:r>
              <a:rPr lang="nl-NL" sz="2800" dirty="0" smtClean="0">
                <a:solidFill>
                  <a:schemeClr val="bg1"/>
                </a:solidFill>
              </a:rPr>
              <a:t>5.1 Aerodynamica</a:t>
            </a:r>
            <a:endParaRPr lang="nl-NL" sz="2800" dirty="0">
              <a:solidFill>
                <a:schemeClr val="bg1"/>
              </a:solidFill>
            </a:endParaRPr>
          </a:p>
        </p:txBody>
      </p:sp>
      <p:sp>
        <p:nvSpPr>
          <p:cNvPr id="12" name="Tekstvak 11"/>
          <p:cNvSpPr txBox="1"/>
          <p:nvPr/>
        </p:nvSpPr>
        <p:spPr>
          <a:xfrm>
            <a:off x="1003522" y="9982330"/>
            <a:ext cx="6926212" cy="523220"/>
          </a:xfrm>
          <a:prstGeom prst="rect">
            <a:avLst/>
          </a:prstGeom>
          <a:noFill/>
        </p:spPr>
        <p:txBody>
          <a:bodyPr wrap="square" rtlCol="0">
            <a:spAutoFit/>
          </a:bodyPr>
          <a:lstStyle/>
          <a:p>
            <a:pPr lvl="0">
              <a:buClr>
                <a:srgbClr val="FF0000"/>
              </a:buClr>
              <a:buFont typeface="Wingdings" pitchFamily="2" charset="2"/>
              <a:buChar char="Ø"/>
            </a:pPr>
            <a:r>
              <a:rPr lang="nl-NL" sz="2800" b="1" dirty="0" smtClean="0"/>
              <a:t> </a:t>
            </a:r>
            <a:endParaRPr lang="nl-NL" sz="2600" dirty="0" smtClean="0"/>
          </a:p>
        </p:txBody>
      </p:sp>
      <p:pic>
        <p:nvPicPr>
          <p:cNvPr id="16386" name="Picture 2" descr="http://www.zweefvliegopleiding.nl/images/beginselen/Venturi.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3528" y="786543"/>
            <a:ext cx="5678338" cy="3198798"/>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www.zweefvliegopleiding.nl/images/beginselen/continuiteitswet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103" y="4128215"/>
            <a:ext cx="5753065" cy="2288304"/>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p:cNvSpPr/>
          <p:nvPr/>
        </p:nvSpPr>
        <p:spPr>
          <a:xfrm>
            <a:off x="6091743" y="806310"/>
            <a:ext cx="2880807" cy="5293757"/>
          </a:xfrm>
          <a:prstGeom prst="rect">
            <a:avLst/>
          </a:prstGeom>
        </p:spPr>
        <p:txBody>
          <a:bodyPr wrap="square">
            <a:spAutoFit/>
          </a:bodyPr>
          <a:lstStyle/>
          <a:p>
            <a:pPr>
              <a:buClr>
                <a:srgbClr val="FF0000"/>
              </a:buClr>
              <a:buFont typeface="Wingdings" pitchFamily="2" charset="2"/>
              <a:buChar char="Ø"/>
            </a:pPr>
            <a:r>
              <a:rPr lang="nl-NL" sz="2600" dirty="0" smtClean="0"/>
              <a:t> Als de lucht door </a:t>
            </a:r>
            <a:r>
              <a:rPr lang="nl-NL" sz="2600" dirty="0"/>
              <a:t>een venturi </a:t>
            </a:r>
            <a:r>
              <a:rPr lang="nl-NL" sz="2600" dirty="0" smtClean="0"/>
              <a:t>stroomt, dan stroomt </a:t>
            </a:r>
            <a:r>
              <a:rPr lang="nl-NL" sz="2600" dirty="0"/>
              <a:t>er rechts weer net zo </a:t>
            </a:r>
            <a:r>
              <a:rPr lang="nl-NL" sz="2600" dirty="0" smtClean="0"/>
              <a:t>veel en net zo snel uit </a:t>
            </a:r>
            <a:r>
              <a:rPr lang="nl-NL" sz="2600" b="1" dirty="0">
                <a:solidFill>
                  <a:schemeClr val="accent2"/>
                </a:solidFill>
                <a:latin typeface="Calibri" charset="0"/>
              </a:rPr>
              <a:t>(</a:t>
            </a:r>
            <a:r>
              <a:rPr lang="nl-NL" sz="2600" b="1" dirty="0" err="1">
                <a:solidFill>
                  <a:schemeClr val="accent2"/>
                </a:solidFill>
                <a:latin typeface="Calibri" charset="0"/>
              </a:rPr>
              <a:t>continuiteitswet</a:t>
            </a:r>
            <a:r>
              <a:rPr lang="nl-NL" sz="2600" b="1" dirty="0">
                <a:solidFill>
                  <a:schemeClr val="accent2"/>
                </a:solidFill>
                <a:latin typeface="Calibri" charset="0"/>
              </a:rPr>
              <a:t>)</a:t>
            </a:r>
            <a:r>
              <a:rPr lang="nl-NL" sz="2600" dirty="0">
                <a:latin typeface="Calibri" charset="0"/>
              </a:rPr>
              <a:t> </a:t>
            </a:r>
            <a:r>
              <a:rPr lang="nl-NL" sz="2600" dirty="0" smtClean="0"/>
              <a:t>. </a:t>
            </a:r>
          </a:p>
          <a:p>
            <a:pPr>
              <a:buClr>
                <a:srgbClr val="FF0000"/>
              </a:buClr>
            </a:pPr>
            <a:endParaRPr lang="nl-NL" sz="2600" dirty="0"/>
          </a:p>
          <a:p>
            <a:pPr lvl="0">
              <a:buClr>
                <a:srgbClr val="FF0000"/>
              </a:buClr>
              <a:buFont typeface="Wingdings" pitchFamily="2" charset="2"/>
              <a:buChar char="Ø"/>
            </a:pPr>
            <a:r>
              <a:rPr lang="nl-NL" sz="2600" dirty="0" smtClean="0"/>
              <a:t>Bij </a:t>
            </a:r>
            <a:r>
              <a:rPr lang="nl-NL" sz="2600" dirty="0"/>
              <a:t>de vernauwing stroomt de lucht sneller en daar daalt de </a:t>
            </a:r>
            <a:r>
              <a:rPr lang="nl-NL" sz="2600" dirty="0" smtClean="0"/>
              <a:t>luchtdruk</a:t>
            </a:r>
          </a:p>
          <a:p>
            <a:pPr lvl="0">
              <a:buClr>
                <a:srgbClr val="FF0000"/>
              </a:buClr>
            </a:pPr>
            <a:r>
              <a:rPr lang="nl-NL" sz="2600" dirty="0">
                <a:solidFill>
                  <a:schemeClr val="accent2"/>
                </a:solidFill>
                <a:latin typeface="Calibri" charset="0"/>
              </a:rPr>
              <a:t>(wet van </a:t>
            </a:r>
            <a:r>
              <a:rPr lang="nl-NL" sz="2600" b="1" dirty="0" err="1">
                <a:solidFill>
                  <a:schemeClr val="accent2"/>
                </a:solidFill>
                <a:latin typeface="Calibri" charset="0"/>
              </a:rPr>
              <a:t>Bernoulli</a:t>
            </a:r>
            <a:r>
              <a:rPr lang="nl-NL" sz="2600" dirty="0">
                <a:solidFill>
                  <a:schemeClr val="accent2"/>
                </a:solidFill>
                <a:latin typeface="Calibri" charset="0"/>
              </a:rPr>
              <a:t>)</a:t>
            </a:r>
            <a:r>
              <a:rPr lang="nl-NL" sz="2600" dirty="0" smtClean="0"/>
              <a:t>.</a:t>
            </a:r>
          </a:p>
        </p:txBody>
      </p:sp>
    </p:spTree>
    <p:extLst>
      <p:ext uri="{BB962C8B-B14F-4D97-AF65-F5344CB8AC3E}">
        <p14:creationId xmlns:p14="http://schemas.microsoft.com/office/powerpoint/2010/main" val="356712462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3059832" y="74538"/>
            <a:ext cx="2819298" cy="523220"/>
          </a:xfrm>
          <a:prstGeom prst="rect">
            <a:avLst/>
          </a:prstGeom>
          <a:noFill/>
          <a:ln w="9525">
            <a:noFill/>
            <a:miter lim="800000"/>
            <a:headEnd/>
            <a:tailEnd/>
          </a:ln>
        </p:spPr>
        <p:txBody>
          <a:bodyPr wrap="none">
            <a:spAutoFit/>
          </a:bodyPr>
          <a:lstStyle/>
          <a:p>
            <a:r>
              <a:rPr lang="nl-NL" sz="2800" dirty="0" smtClean="0">
                <a:solidFill>
                  <a:schemeClr val="bg1"/>
                </a:solidFill>
              </a:rPr>
              <a:t>5.1 Aerodynamica</a:t>
            </a:r>
            <a:endParaRPr lang="nl-NL" sz="2800" dirty="0">
              <a:solidFill>
                <a:schemeClr val="bg1"/>
              </a:solidFill>
            </a:endParaRPr>
          </a:p>
        </p:txBody>
      </p:sp>
      <p:sp>
        <p:nvSpPr>
          <p:cNvPr id="12" name="Tekstvak 11"/>
          <p:cNvSpPr txBox="1"/>
          <p:nvPr/>
        </p:nvSpPr>
        <p:spPr>
          <a:xfrm>
            <a:off x="107504" y="2887682"/>
            <a:ext cx="8928992" cy="3970318"/>
          </a:xfrm>
          <a:prstGeom prst="rect">
            <a:avLst/>
          </a:prstGeom>
          <a:noFill/>
        </p:spPr>
        <p:txBody>
          <a:bodyPr wrap="square" rtlCol="0">
            <a:spAutoFit/>
          </a:bodyPr>
          <a:lstStyle/>
          <a:p>
            <a:pPr lvl="0">
              <a:buClr>
                <a:srgbClr val="FF0000"/>
              </a:buClr>
              <a:buFont typeface="Wingdings" pitchFamily="2" charset="2"/>
              <a:buChar char="Ø"/>
            </a:pPr>
            <a:r>
              <a:rPr lang="nl-NL" sz="2800" dirty="0" smtClean="0"/>
              <a:t> Wanneer </a:t>
            </a:r>
            <a:r>
              <a:rPr lang="nl-NL" sz="2800" dirty="0"/>
              <a:t>het vliegtuig een bepaalde snelheid heeft ten opzichte van de lucht, dan gaan de moleculen min of meer in dezelfde richting. Ze botsen </a:t>
            </a:r>
            <a:r>
              <a:rPr lang="nl-NL" sz="2800" dirty="0" smtClean="0"/>
              <a:t>minder </a:t>
            </a:r>
            <a:r>
              <a:rPr lang="nl-NL" sz="2800" dirty="0"/>
              <a:t>vaak en hard op de wand. Dit betekent dat de druk lager is bij een stromend gas. Hoe hoger de snelheid, hoe lager de druk! </a:t>
            </a:r>
            <a:endParaRPr lang="nl-NL" sz="2800" dirty="0" smtClean="0"/>
          </a:p>
          <a:p>
            <a:pPr lvl="0">
              <a:buClr>
                <a:srgbClr val="FF0000"/>
              </a:buClr>
              <a:buFont typeface="Wingdings" pitchFamily="2" charset="2"/>
              <a:buChar char="Ø"/>
            </a:pPr>
            <a:r>
              <a:rPr lang="nl-NL" sz="2800" dirty="0"/>
              <a:t> </a:t>
            </a:r>
            <a:r>
              <a:rPr lang="nl-NL" sz="2800" dirty="0" smtClean="0"/>
              <a:t>De </a:t>
            </a:r>
            <a:r>
              <a:rPr lang="nl-NL" sz="2800" dirty="0"/>
              <a:t>luchtdeeltjes die tegen de wand van het vliegtuig komen en die daar vlak boven hebben een lagere snelheid. De laag waarin de snelheid lager is, wordt de </a:t>
            </a:r>
            <a:r>
              <a:rPr lang="nl-NL" sz="2800" dirty="0">
                <a:solidFill>
                  <a:srgbClr val="FF0000"/>
                </a:solidFill>
              </a:rPr>
              <a:t>grenslaag</a:t>
            </a:r>
            <a:r>
              <a:rPr lang="nl-NL" sz="2800" dirty="0"/>
              <a:t> genoemd.</a:t>
            </a:r>
            <a:r>
              <a:rPr lang="nl-NL" sz="2600" b="1" dirty="0" smtClean="0"/>
              <a:t> </a:t>
            </a:r>
            <a:r>
              <a:rPr lang="nl-NL" sz="2600" dirty="0" smtClean="0"/>
              <a:t> </a:t>
            </a:r>
          </a:p>
        </p:txBody>
      </p:sp>
      <p:pic>
        <p:nvPicPr>
          <p:cNvPr id="18434" name="Picture 2" descr="http://www.zweefvliegopleiding.nl/images/beginselen/grenslaag-laminai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74" y="750030"/>
            <a:ext cx="4953874" cy="2088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828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548680"/>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3059832" y="74538"/>
            <a:ext cx="2819298" cy="523220"/>
          </a:xfrm>
          <a:prstGeom prst="rect">
            <a:avLst/>
          </a:prstGeom>
          <a:noFill/>
          <a:ln w="9525">
            <a:noFill/>
            <a:miter lim="800000"/>
            <a:headEnd/>
            <a:tailEnd/>
          </a:ln>
        </p:spPr>
        <p:txBody>
          <a:bodyPr wrap="none">
            <a:spAutoFit/>
          </a:bodyPr>
          <a:lstStyle/>
          <a:p>
            <a:r>
              <a:rPr lang="nl-NL" sz="2800" dirty="0" smtClean="0">
                <a:solidFill>
                  <a:schemeClr val="bg1"/>
                </a:solidFill>
              </a:rPr>
              <a:t>5.1 Aerodynamica</a:t>
            </a:r>
            <a:endParaRPr lang="nl-NL" sz="2800" dirty="0">
              <a:solidFill>
                <a:schemeClr val="bg1"/>
              </a:solidFill>
            </a:endParaRPr>
          </a:p>
        </p:txBody>
      </p:sp>
      <p:sp>
        <p:nvSpPr>
          <p:cNvPr id="12" name="Tekstvak 11"/>
          <p:cNvSpPr txBox="1"/>
          <p:nvPr/>
        </p:nvSpPr>
        <p:spPr>
          <a:xfrm>
            <a:off x="7604891" y="11744811"/>
            <a:ext cx="1204336" cy="492443"/>
          </a:xfrm>
          <a:prstGeom prst="rect">
            <a:avLst/>
          </a:prstGeom>
          <a:noFill/>
        </p:spPr>
        <p:txBody>
          <a:bodyPr wrap="square" rtlCol="0">
            <a:spAutoFit/>
          </a:bodyPr>
          <a:lstStyle/>
          <a:p>
            <a:pPr lvl="0">
              <a:buClr>
                <a:srgbClr val="FF0000"/>
              </a:buClr>
              <a:buFont typeface="Wingdings" pitchFamily="2" charset="2"/>
              <a:buChar char="Ø"/>
            </a:pPr>
            <a:r>
              <a:rPr lang="nl-NL" sz="2600" b="1" dirty="0"/>
              <a:t> </a:t>
            </a:r>
            <a:r>
              <a:rPr lang="nl-NL" sz="2600" dirty="0" smtClean="0"/>
              <a:t> </a:t>
            </a:r>
          </a:p>
        </p:txBody>
      </p:sp>
      <p:pic>
        <p:nvPicPr>
          <p:cNvPr id="13" name="Picture 2" descr="http://www.zweefvliegopleiding.nl/images/beginselen/stroombuis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130" y="786544"/>
            <a:ext cx="4603133" cy="15113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zweefvliegopleiding.nl/images/beginselen/de-continuiteitswe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560" y="2502286"/>
            <a:ext cx="4560271" cy="2407454"/>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www.zweefvliegopleiding.nl/images/beginselen/stroombuis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130" y="5092371"/>
            <a:ext cx="4551597" cy="1577888"/>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p:cNvSpPr/>
          <p:nvPr/>
        </p:nvSpPr>
        <p:spPr>
          <a:xfrm>
            <a:off x="4798396" y="692696"/>
            <a:ext cx="4345604" cy="5447645"/>
          </a:xfrm>
          <a:prstGeom prst="rect">
            <a:avLst/>
          </a:prstGeom>
        </p:spPr>
        <p:txBody>
          <a:bodyPr wrap="square">
            <a:spAutoFit/>
          </a:bodyPr>
          <a:lstStyle/>
          <a:p>
            <a:pPr lvl="0">
              <a:buClr>
                <a:srgbClr val="FF0000"/>
              </a:buClr>
              <a:buFont typeface="Wingdings" pitchFamily="2" charset="2"/>
              <a:buChar char="Ø"/>
            </a:pPr>
            <a:r>
              <a:rPr lang="nl-NL" sz="2600" b="1" dirty="0"/>
              <a:t> </a:t>
            </a:r>
            <a:r>
              <a:rPr lang="nl-NL" sz="2600" b="1" dirty="0">
                <a:solidFill>
                  <a:srgbClr val="C00000"/>
                </a:solidFill>
              </a:rPr>
              <a:t>Stroomlijn</a:t>
            </a:r>
            <a:r>
              <a:rPr lang="nl-NL" sz="2600" b="1" dirty="0"/>
              <a:t>: </a:t>
            </a:r>
            <a:r>
              <a:rPr lang="nl-NL" sz="2600" dirty="0"/>
              <a:t>de baan van luchtdeeltjes in een stroming. </a:t>
            </a:r>
            <a:endParaRPr lang="nl-NL" sz="2600" dirty="0" smtClean="0"/>
          </a:p>
          <a:p>
            <a:pPr lvl="0">
              <a:buClr>
                <a:srgbClr val="FF0000"/>
              </a:buClr>
              <a:buFont typeface="Wingdings" pitchFamily="2" charset="2"/>
              <a:buChar char="Ø"/>
            </a:pPr>
            <a:endParaRPr lang="nl-NL" sz="2600" dirty="0"/>
          </a:p>
          <a:p>
            <a:pPr lvl="0">
              <a:buClr>
                <a:srgbClr val="FF0000"/>
              </a:buClr>
              <a:buFont typeface="Wingdings" pitchFamily="2" charset="2"/>
              <a:buChar char="Ø"/>
            </a:pPr>
            <a:r>
              <a:rPr lang="nl-NL" sz="2600" dirty="0"/>
              <a:t> </a:t>
            </a:r>
            <a:r>
              <a:rPr lang="nl-NL" sz="2600" b="1" dirty="0">
                <a:solidFill>
                  <a:srgbClr val="C00000"/>
                </a:solidFill>
              </a:rPr>
              <a:t>Stroombuis:</a:t>
            </a:r>
            <a:r>
              <a:rPr lang="nl-NL" sz="2600" dirty="0"/>
              <a:t> een denkbeeldige pijp waarvan de wand bestaat uit stroomlijnen</a:t>
            </a:r>
            <a:r>
              <a:rPr lang="nl-NL" sz="2600" dirty="0" smtClean="0"/>
              <a:t>.</a:t>
            </a:r>
          </a:p>
          <a:p>
            <a:pPr lvl="0">
              <a:buClr>
                <a:srgbClr val="FF0000"/>
              </a:buClr>
              <a:buFont typeface="Wingdings" pitchFamily="2" charset="2"/>
              <a:buChar char="Ø"/>
            </a:pPr>
            <a:endParaRPr lang="nl-NL" sz="2600" dirty="0" smtClean="0"/>
          </a:p>
          <a:p>
            <a:pPr lvl="0">
              <a:buClr>
                <a:srgbClr val="FF0000"/>
              </a:buClr>
              <a:buFont typeface="Wingdings" pitchFamily="2" charset="2"/>
              <a:buChar char="Ø"/>
            </a:pPr>
            <a:r>
              <a:rPr lang="nl-NL" sz="2600" dirty="0"/>
              <a:t> </a:t>
            </a:r>
            <a:r>
              <a:rPr lang="nl-NL" sz="2800" b="1" dirty="0" smtClean="0">
                <a:solidFill>
                  <a:srgbClr val="C00000"/>
                </a:solidFill>
              </a:rPr>
              <a:t>Continuïteitswet</a:t>
            </a:r>
            <a:r>
              <a:rPr lang="nl-NL" sz="2800" b="1" dirty="0" smtClean="0"/>
              <a:t>: </a:t>
            </a:r>
            <a:r>
              <a:rPr lang="nl-NL" sz="2800" dirty="0" smtClean="0"/>
              <a:t>de massastroom die </a:t>
            </a:r>
            <a:r>
              <a:rPr lang="nl-NL" sz="2800" dirty="0"/>
              <a:t>de buis instroomt, is even groot als de massastroom die uitstroomt.</a:t>
            </a:r>
            <a:r>
              <a:rPr lang="nl-NL" sz="2600" dirty="0" smtClean="0"/>
              <a:t> </a:t>
            </a:r>
            <a:endParaRPr lang="nl-NL" sz="2600" dirty="0"/>
          </a:p>
        </p:txBody>
      </p:sp>
    </p:spTree>
    <p:extLst>
      <p:ext uri="{BB962C8B-B14F-4D97-AF65-F5344CB8AC3E}">
        <p14:creationId xmlns:p14="http://schemas.microsoft.com/office/powerpoint/2010/main" val="323242231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548680"/>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3059832" y="74538"/>
            <a:ext cx="2819298" cy="523220"/>
          </a:xfrm>
          <a:prstGeom prst="rect">
            <a:avLst/>
          </a:prstGeom>
          <a:noFill/>
          <a:ln w="9525">
            <a:noFill/>
            <a:miter lim="800000"/>
            <a:headEnd/>
            <a:tailEnd/>
          </a:ln>
        </p:spPr>
        <p:txBody>
          <a:bodyPr wrap="none">
            <a:spAutoFit/>
          </a:bodyPr>
          <a:lstStyle/>
          <a:p>
            <a:r>
              <a:rPr lang="nl-NL" sz="2800" dirty="0" smtClean="0">
                <a:solidFill>
                  <a:schemeClr val="bg1"/>
                </a:solidFill>
              </a:rPr>
              <a:t>5.1 Aerodynamica</a:t>
            </a:r>
            <a:endParaRPr lang="nl-NL" sz="2800" dirty="0">
              <a:solidFill>
                <a:schemeClr val="bg1"/>
              </a:solidFill>
            </a:endParaRPr>
          </a:p>
        </p:txBody>
      </p:sp>
      <p:sp>
        <p:nvSpPr>
          <p:cNvPr id="12" name="Tekstvak 11"/>
          <p:cNvSpPr txBox="1"/>
          <p:nvPr/>
        </p:nvSpPr>
        <p:spPr>
          <a:xfrm>
            <a:off x="7604891" y="11744811"/>
            <a:ext cx="1204336" cy="492443"/>
          </a:xfrm>
          <a:prstGeom prst="rect">
            <a:avLst/>
          </a:prstGeom>
          <a:noFill/>
        </p:spPr>
        <p:txBody>
          <a:bodyPr wrap="square" rtlCol="0">
            <a:spAutoFit/>
          </a:bodyPr>
          <a:lstStyle/>
          <a:p>
            <a:pPr lvl="0">
              <a:buClr>
                <a:srgbClr val="FF0000"/>
              </a:buClr>
              <a:buFont typeface="Wingdings" pitchFamily="2" charset="2"/>
              <a:buChar char="Ø"/>
            </a:pPr>
            <a:r>
              <a:rPr lang="nl-NL" sz="2600" b="1" dirty="0"/>
              <a:t> </a:t>
            </a:r>
            <a:r>
              <a:rPr lang="nl-NL" sz="2600" dirty="0" smtClean="0"/>
              <a:t> </a:t>
            </a:r>
          </a:p>
        </p:txBody>
      </p:sp>
      <p:sp>
        <p:nvSpPr>
          <p:cNvPr id="2" name="Rechthoek 1"/>
          <p:cNvSpPr/>
          <p:nvPr/>
        </p:nvSpPr>
        <p:spPr>
          <a:xfrm>
            <a:off x="176695" y="5085184"/>
            <a:ext cx="8964488" cy="1692771"/>
          </a:xfrm>
          <a:prstGeom prst="rect">
            <a:avLst/>
          </a:prstGeom>
        </p:spPr>
        <p:txBody>
          <a:bodyPr wrap="square">
            <a:spAutoFit/>
          </a:bodyPr>
          <a:lstStyle/>
          <a:p>
            <a:pPr lvl="0">
              <a:buClr>
                <a:srgbClr val="FF0000"/>
              </a:buClr>
              <a:buFont typeface="Wingdings" pitchFamily="2" charset="2"/>
              <a:buChar char="Ø"/>
            </a:pPr>
            <a:r>
              <a:rPr lang="nl-NL" sz="2600" b="1" dirty="0"/>
              <a:t> </a:t>
            </a:r>
            <a:r>
              <a:rPr lang="nl-NL" sz="2600" b="1" dirty="0">
                <a:solidFill>
                  <a:srgbClr val="C00000"/>
                </a:solidFill>
              </a:rPr>
              <a:t>Stroomlijn</a:t>
            </a:r>
            <a:r>
              <a:rPr lang="nl-NL" sz="2600" b="1" dirty="0"/>
              <a:t>: </a:t>
            </a:r>
            <a:r>
              <a:rPr lang="nl-NL" sz="2600" dirty="0"/>
              <a:t>de baan van luchtdeeltjes in een stroming. </a:t>
            </a:r>
            <a:endParaRPr lang="nl-NL" sz="2600" dirty="0" smtClean="0"/>
          </a:p>
          <a:p>
            <a:pPr lvl="0">
              <a:buClr>
                <a:srgbClr val="FF0000"/>
              </a:buClr>
              <a:buFont typeface="Wingdings" pitchFamily="2" charset="2"/>
              <a:buChar char="Ø"/>
            </a:pPr>
            <a:endParaRPr lang="nl-NL" sz="2600" dirty="0"/>
          </a:p>
          <a:p>
            <a:pPr lvl="0">
              <a:buClr>
                <a:srgbClr val="FF0000"/>
              </a:buClr>
              <a:buFont typeface="Wingdings" pitchFamily="2" charset="2"/>
              <a:buChar char="Ø"/>
            </a:pPr>
            <a:r>
              <a:rPr lang="nl-NL" sz="2600" dirty="0"/>
              <a:t> </a:t>
            </a:r>
            <a:r>
              <a:rPr lang="nl-NL" sz="2600" b="1" dirty="0">
                <a:solidFill>
                  <a:srgbClr val="C00000"/>
                </a:solidFill>
              </a:rPr>
              <a:t>Stroombuis:</a:t>
            </a:r>
            <a:r>
              <a:rPr lang="nl-NL" sz="2600" dirty="0"/>
              <a:t> een denkbeeldige pijp waarvan de wand bestaat uit stroomlijnen</a:t>
            </a:r>
            <a:r>
              <a:rPr lang="nl-NL" sz="2600" dirty="0" smtClean="0"/>
              <a:t>.</a:t>
            </a:r>
          </a:p>
        </p:txBody>
      </p:sp>
      <p:pic>
        <p:nvPicPr>
          <p:cNvPr id="3" name="Afbeelding 2"/>
          <p:cNvPicPr>
            <a:picLocks noChangeAspect="1"/>
          </p:cNvPicPr>
          <p:nvPr/>
        </p:nvPicPr>
        <p:blipFill>
          <a:blip r:embed="rId4"/>
          <a:stretch>
            <a:fillRect/>
          </a:stretch>
        </p:blipFill>
        <p:spPr>
          <a:xfrm>
            <a:off x="611559" y="728960"/>
            <a:ext cx="7845635" cy="4284216"/>
          </a:xfrm>
          <a:prstGeom prst="rect">
            <a:avLst/>
          </a:prstGeom>
        </p:spPr>
      </p:pic>
    </p:spTree>
    <p:extLst>
      <p:ext uri="{BB962C8B-B14F-4D97-AF65-F5344CB8AC3E}">
        <p14:creationId xmlns:p14="http://schemas.microsoft.com/office/powerpoint/2010/main" val="233670340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3059832" y="74538"/>
            <a:ext cx="2819298" cy="523220"/>
          </a:xfrm>
          <a:prstGeom prst="rect">
            <a:avLst/>
          </a:prstGeom>
          <a:noFill/>
          <a:ln w="9525">
            <a:noFill/>
            <a:miter lim="800000"/>
            <a:headEnd/>
            <a:tailEnd/>
          </a:ln>
        </p:spPr>
        <p:txBody>
          <a:bodyPr wrap="none">
            <a:spAutoFit/>
          </a:bodyPr>
          <a:lstStyle/>
          <a:p>
            <a:r>
              <a:rPr lang="nl-NL" sz="2800" dirty="0" smtClean="0">
                <a:solidFill>
                  <a:schemeClr val="bg1"/>
                </a:solidFill>
              </a:rPr>
              <a:t>5.1 Aerodynamica</a:t>
            </a:r>
            <a:endParaRPr lang="nl-NL" sz="2800" dirty="0">
              <a:solidFill>
                <a:schemeClr val="bg1"/>
              </a:solidFill>
            </a:endParaRPr>
          </a:p>
        </p:txBody>
      </p:sp>
      <p:sp>
        <p:nvSpPr>
          <p:cNvPr id="12" name="Tekstvak 11"/>
          <p:cNvSpPr txBox="1"/>
          <p:nvPr/>
        </p:nvSpPr>
        <p:spPr>
          <a:xfrm>
            <a:off x="0" y="3527426"/>
            <a:ext cx="9144000" cy="3293209"/>
          </a:xfrm>
          <a:prstGeom prst="rect">
            <a:avLst/>
          </a:prstGeom>
          <a:noFill/>
        </p:spPr>
        <p:txBody>
          <a:bodyPr wrap="square" rtlCol="0">
            <a:spAutoFit/>
          </a:bodyPr>
          <a:lstStyle/>
          <a:p>
            <a:r>
              <a:rPr lang="nl-NL" sz="2600" dirty="0" smtClean="0"/>
              <a:t>Bij rechtuit vliegen worden </a:t>
            </a:r>
            <a:r>
              <a:rPr lang="nl-NL" sz="2600" dirty="0"/>
              <a:t>er 4 krachten uitgeoefend op dit </a:t>
            </a:r>
            <a:r>
              <a:rPr lang="nl-NL" sz="2600" dirty="0" smtClean="0"/>
              <a:t>vliegtuig:</a:t>
            </a:r>
            <a:endParaRPr lang="nl-NL" sz="2600" dirty="0"/>
          </a:p>
          <a:p>
            <a:pPr marL="457200" indent="-457200">
              <a:buClr>
                <a:srgbClr val="FF0000"/>
              </a:buClr>
              <a:buFont typeface="Wingdings" panose="05000000000000000000" pitchFamily="2" charset="2"/>
              <a:buChar char="Ø"/>
            </a:pPr>
            <a:r>
              <a:rPr lang="nl-NL" sz="2600" dirty="0"/>
              <a:t>P  = De trekkracht van de propeller.</a:t>
            </a:r>
          </a:p>
          <a:p>
            <a:pPr marL="457200" indent="-457200">
              <a:buClr>
                <a:srgbClr val="FF0000"/>
              </a:buClr>
              <a:buFont typeface="Wingdings" panose="05000000000000000000" pitchFamily="2" charset="2"/>
              <a:buChar char="Ø"/>
            </a:pPr>
            <a:r>
              <a:rPr lang="nl-NL" sz="2600" dirty="0"/>
              <a:t>W = De weerstand door de wrijving van de lucht </a:t>
            </a:r>
            <a:r>
              <a:rPr lang="nl-NL" sz="2600" dirty="0" smtClean="0"/>
              <a:t>op de romp </a:t>
            </a:r>
            <a:r>
              <a:rPr lang="nl-NL" sz="2600" dirty="0"/>
              <a:t>en de vleugels</a:t>
            </a:r>
          </a:p>
          <a:p>
            <a:pPr marL="457200" indent="-457200">
              <a:buClr>
                <a:srgbClr val="FF0000"/>
              </a:buClr>
              <a:buFont typeface="Wingdings" panose="05000000000000000000" pitchFamily="2" charset="2"/>
              <a:buChar char="Ø"/>
            </a:pPr>
            <a:r>
              <a:rPr lang="nl-NL" sz="2600" dirty="0"/>
              <a:t>G  = Het gewicht, oftewel de kracht van de zwaartekracht</a:t>
            </a:r>
          </a:p>
          <a:p>
            <a:pPr marL="457200" indent="-457200">
              <a:buClr>
                <a:srgbClr val="FF0000"/>
              </a:buClr>
              <a:buFont typeface="Wingdings" panose="05000000000000000000" pitchFamily="2" charset="2"/>
              <a:buChar char="Ø"/>
            </a:pPr>
            <a:r>
              <a:rPr lang="nl-NL" sz="2600" dirty="0"/>
              <a:t>L  = Lift. De lift die een even grote kracht op het vliegtuig uitoefent als de zwaartekracht</a:t>
            </a:r>
            <a:r>
              <a:rPr lang="nl-NL" sz="2600" dirty="0" smtClean="0"/>
              <a:t>.</a:t>
            </a:r>
            <a:endParaRPr lang="nl-NL" sz="2600" dirty="0"/>
          </a:p>
        </p:txBody>
      </p:sp>
      <p:pic>
        <p:nvPicPr>
          <p:cNvPr id="15362" name="Picture 2" descr="http://www.zweefvliegopleiding.nl/images/beginselen/twin-P=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5" y="764704"/>
            <a:ext cx="4464497" cy="27828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2357" y="-14153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nl-NL" altLang="nl-NL" sz="1800" b="0" i="0" u="none" strike="noStrike" cap="none" normalizeH="0" baseline="0" smtClean="0">
                <a:ln>
                  <a:noFill/>
                </a:ln>
                <a:solidFill>
                  <a:schemeClr val="tx1"/>
                </a:solidFill>
                <a:effectLst/>
                <a:latin typeface="Arial" panose="020B0604020202020204" pitchFamily="34" charset="0"/>
              </a:rPr>
              <a:t>P  = De trekkracht van de propeller.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nl-NL" altLang="nl-NL" sz="1800" b="0" i="0" u="none" strike="noStrike" cap="none" normalizeH="0" baseline="0" smtClean="0">
                <a:ln>
                  <a:noFill/>
                </a:ln>
                <a:solidFill>
                  <a:schemeClr val="tx1"/>
                </a:solidFill>
                <a:effectLst/>
                <a:latin typeface="Arial" panose="020B0604020202020204" pitchFamily="34" charset="0"/>
              </a:rPr>
              <a:t>W = De weerstand door de wrijving van de lucht te romp en de vleugels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nl-NL" altLang="nl-NL" sz="1800" b="0" i="0" u="none" strike="noStrike" cap="none" normalizeH="0" baseline="0" smtClean="0">
                <a:ln>
                  <a:noFill/>
                </a:ln>
                <a:solidFill>
                  <a:schemeClr val="tx1"/>
                </a:solidFill>
                <a:effectLst/>
                <a:latin typeface="Arial" panose="020B0604020202020204" pitchFamily="34" charset="0"/>
              </a:rPr>
              <a:t>G  = Het gewicht, oftewel de kracht van de zwaartekracht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nl-NL" altLang="nl-NL" sz="1800" b="0" i="0" u="none" strike="noStrike" cap="none" normalizeH="0" baseline="0" smtClean="0">
                <a:ln>
                  <a:noFill/>
                </a:ln>
                <a:solidFill>
                  <a:schemeClr val="tx1"/>
                </a:solidFill>
                <a:effectLst/>
                <a:latin typeface="Arial" panose="020B0604020202020204" pitchFamily="34" charset="0"/>
              </a:rPr>
              <a:t>L  = Lift. De lift die een even grote kracht op het vliegtuig uitoefent als de zwaartekracht </a:t>
            </a:r>
          </a:p>
        </p:txBody>
      </p:sp>
    </p:spTree>
    <p:extLst>
      <p:ext uri="{BB962C8B-B14F-4D97-AF65-F5344CB8AC3E}">
        <p14:creationId xmlns:p14="http://schemas.microsoft.com/office/powerpoint/2010/main" val="195845073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3059832" y="74538"/>
            <a:ext cx="2819298" cy="523220"/>
          </a:xfrm>
          <a:prstGeom prst="rect">
            <a:avLst/>
          </a:prstGeom>
          <a:noFill/>
          <a:ln w="9525">
            <a:noFill/>
            <a:miter lim="800000"/>
            <a:headEnd/>
            <a:tailEnd/>
          </a:ln>
        </p:spPr>
        <p:txBody>
          <a:bodyPr wrap="none">
            <a:spAutoFit/>
          </a:bodyPr>
          <a:lstStyle/>
          <a:p>
            <a:r>
              <a:rPr lang="nl-NL" sz="2800" dirty="0" smtClean="0">
                <a:solidFill>
                  <a:schemeClr val="bg1"/>
                </a:solidFill>
              </a:rPr>
              <a:t>5.1 Aerodynamica</a:t>
            </a:r>
            <a:endParaRPr lang="nl-NL" sz="2800" dirty="0">
              <a:solidFill>
                <a:schemeClr val="bg1"/>
              </a:solidFill>
            </a:endParaRPr>
          </a:p>
        </p:txBody>
      </p:sp>
      <p:sp>
        <p:nvSpPr>
          <p:cNvPr id="12" name="Tekstvak 11"/>
          <p:cNvSpPr txBox="1"/>
          <p:nvPr/>
        </p:nvSpPr>
        <p:spPr>
          <a:xfrm>
            <a:off x="155010" y="4653136"/>
            <a:ext cx="8928992" cy="2092881"/>
          </a:xfrm>
          <a:prstGeom prst="rect">
            <a:avLst/>
          </a:prstGeom>
          <a:noFill/>
        </p:spPr>
        <p:txBody>
          <a:bodyPr wrap="square" rtlCol="0">
            <a:spAutoFit/>
          </a:bodyPr>
          <a:lstStyle/>
          <a:p>
            <a:pPr lvl="0">
              <a:buClr>
                <a:srgbClr val="FF0000"/>
              </a:buClr>
              <a:buFont typeface="Wingdings" pitchFamily="2" charset="2"/>
              <a:buChar char="Ø"/>
            </a:pPr>
            <a:r>
              <a:rPr lang="nl-NL" sz="2600" b="1" dirty="0" smtClean="0"/>
              <a:t> </a:t>
            </a:r>
            <a:r>
              <a:rPr lang="nl-NL" sz="2600" dirty="0"/>
              <a:t>Als de motorzwever horizontaal en met constante snelheid vliegt, dan zijn de lift (L) en het gewicht (G) van het vliegtuig gelijk en tegengesteld. </a:t>
            </a:r>
            <a:endParaRPr lang="nl-NL" sz="2600" dirty="0" smtClean="0"/>
          </a:p>
          <a:p>
            <a:pPr lvl="0">
              <a:buClr>
                <a:srgbClr val="FF0000"/>
              </a:buClr>
              <a:buFont typeface="Wingdings" pitchFamily="2" charset="2"/>
              <a:buChar char="Ø"/>
            </a:pPr>
            <a:r>
              <a:rPr lang="nl-NL" sz="2600" dirty="0"/>
              <a:t> </a:t>
            </a:r>
            <a:r>
              <a:rPr lang="nl-NL" sz="2600" dirty="0" smtClean="0"/>
              <a:t>Voor </a:t>
            </a:r>
            <a:r>
              <a:rPr lang="nl-NL" sz="2600" dirty="0"/>
              <a:t>handhaving van de snelheid moet de trekkracht (P) van de propeller gelijk zijn aan de weerstand (W) van het vliegtuig.</a:t>
            </a:r>
            <a:endParaRPr lang="nl-NL" sz="2600" dirty="0" smtClean="0"/>
          </a:p>
        </p:txBody>
      </p:sp>
      <p:pic>
        <p:nvPicPr>
          <p:cNvPr id="14342" name="Picture 6" descr="http://www.zweefvliegopleiding.nl/images/beginselen/twin-P=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750030"/>
            <a:ext cx="6261666" cy="3903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50019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3059832" y="74538"/>
            <a:ext cx="2819298" cy="523220"/>
          </a:xfrm>
          <a:prstGeom prst="rect">
            <a:avLst/>
          </a:prstGeom>
          <a:noFill/>
          <a:ln w="9525">
            <a:noFill/>
            <a:miter lim="800000"/>
            <a:headEnd/>
            <a:tailEnd/>
          </a:ln>
        </p:spPr>
        <p:txBody>
          <a:bodyPr wrap="none">
            <a:spAutoFit/>
          </a:bodyPr>
          <a:lstStyle/>
          <a:p>
            <a:r>
              <a:rPr lang="nl-NL" sz="2800" dirty="0" smtClean="0">
                <a:solidFill>
                  <a:schemeClr val="bg1"/>
                </a:solidFill>
              </a:rPr>
              <a:t>5.1 Aerodynamica</a:t>
            </a:r>
            <a:endParaRPr lang="nl-NL" sz="2800" dirty="0">
              <a:solidFill>
                <a:schemeClr val="bg1"/>
              </a:solidFill>
            </a:endParaRPr>
          </a:p>
        </p:txBody>
      </p:sp>
      <p:sp>
        <p:nvSpPr>
          <p:cNvPr id="12" name="Tekstvak 11"/>
          <p:cNvSpPr txBox="1"/>
          <p:nvPr/>
        </p:nvSpPr>
        <p:spPr>
          <a:xfrm>
            <a:off x="4644008" y="715080"/>
            <a:ext cx="4536504" cy="6124754"/>
          </a:xfrm>
          <a:prstGeom prst="rect">
            <a:avLst/>
          </a:prstGeom>
          <a:noFill/>
        </p:spPr>
        <p:txBody>
          <a:bodyPr wrap="square" rtlCol="0">
            <a:spAutoFit/>
          </a:bodyPr>
          <a:lstStyle/>
          <a:p>
            <a:pPr lvl="0">
              <a:buClr>
                <a:srgbClr val="FF0000"/>
              </a:buClr>
              <a:buFont typeface="Wingdings" pitchFamily="2" charset="2"/>
              <a:buChar char="Ø"/>
            </a:pPr>
            <a:r>
              <a:rPr lang="nl-NL" sz="2600" b="1" dirty="0" smtClean="0"/>
              <a:t> </a:t>
            </a:r>
            <a:r>
              <a:rPr lang="nl-NL" sz="2600" dirty="0" smtClean="0"/>
              <a:t>Bij een</a:t>
            </a:r>
            <a:r>
              <a:rPr lang="nl-NL" sz="2600" dirty="0"/>
              <a:t> zweefvliegtuig zonder voortstuwing zijn de totale luchtkracht R en het gewicht van het vliegtuig G gelijk en tegengesteld. </a:t>
            </a:r>
            <a:endParaRPr lang="nl-NL" sz="2600" dirty="0" smtClean="0"/>
          </a:p>
          <a:p>
            <a:pPr lvl="0">
              <a:buClr>
                <a:srgbClr val="FF0000"/>
              </a:buClr>
              <a:buFont typeface="Wingdings" pitchFamily="2" charset="2"/>
              <a:buChar char="Ø"/>
            </a:pPr>
            <a:r>
              <a:rPr lang="nl-NL" sz="2600" dirty="0"/>
              <a:t> </a:t>
            </a:r>
            <a:r>
              <a:rPr lang="nl-NL" sz="2600" dirty="0" smtClean="0"/>
              <a:t>De </a:t>
            </a:r>
            <a:r>
              <a:rPr lang="nl-NL" sz="2600" dirty="0"/>
              <a:t>totale luchtkracht R bestaat uit de lift L </a:t>
            </a:r>
            <a:r>
              <a:rPr lang="nl-NL" sz="2600" dirty="0" smtClean="0"/>
              <a:t>(loodrecht op de stroming) en </a:t>
            </a:r>
            <a:r>
              <a:rPr lang="nl-NL" sz="2600" dirty="0"/>
              <a:t>W de weerstand (in de richting van de stroming). </a:t>
            </a:r>
            <a:endParaRPr lang="nl-NL" sz="2600" dirty="0" smtClean="0"/>
          </a:p>
          <a:p>
            <a:pPr lvl="0">
              <a:buClr>
                <a:srgbClr val="FF0000"/>
              </a:buClr>
              <a:buFont typeface="Wingdings" pitchFamily="2" charset="2"/>
              <a:buChar char="Ø"/>
            </a:pPr>
            <a:r>
              <a:rPr lang="nl-NL" sz="2600" dirty="0"/>
              <a:t> </a:t>
            </a:r>
            <a:r>
              <a:rPr lang="nl-NL" sz="2600" dirty="0" smtClean="0"/>
              <a:t>De </a:t>
            </a:r>
            <a:r>
              <a:rPr lang="nl-NL" sz="2600" dirty="0"/>
              <a:t>kracht G kan worden ontbonden in G</a:t>
            </a:r>
            <a:r>
              <a:rPr lang="nl-NL" sz="1600" dirty="0"/>
              <a:t>1</a:t>
            </a:r>
            <a:r>
              <a:rPr lang="nl-NL" sz="2600" dirty="0"/>
              <a:t> die gelijk is aan L en G</a:t>
            </a:r>
            <a:r>
              <a:rPr lang="nl-NL" sz="1600" dirty="0"/>
              <a:t>2</a:t>
            </a:r>
            <a:r>
              <a:rPr lang="nl-NL" sz="2600" dirty="0"/>
              <a:t> die gelijk is aan W. </a:t>
            </a:r>
          </a:p>
          <a:p>
            <a:pPr lvl="0">
              <a:buClr>
                <a:srgbClr val="FF0000"/>
              </a:buClr>
              <a:buFont typeface="Wingdings" pitchFamily="2" charset="2"/>
              <a:buChar char="Ø"/>
            </a:pPr>
            <a:r>
              <a:rPr lang="nl-NL" sz="2600" dirty="0" smtClean="0"/>
              <a:t> Kracht G</a:t>
            </a:r>
            <a:r>
              <a:rPr lang="nl-NL" sz="1600" dirty="0" smtClean="0"/>
              <a:t>2</a:t>
            </a:r>
            <a:r>
              <a:rPr lang="nl-NL" sz="2600" dirty="0" smtClean="0"/>
              <a:t> </a:t>
            </a:r>
            <a:r>
              <a:rPr lang="nl-NL" sz="2600" dirty="0"/>
              <a:t>vervangt </a:t>
            </a:r>
            <a:r>
              <a:rPr lang="nl-NL" sz="2600" dirty="0" smtClean="0"/>
              <a:t>de </a:t>
            </a:r>
            <a:r>
              <a:rPr lang="nl-NL" sz="2600" dirty="0"/>
              <a:t>trekkracht van de propeller.</a:t>
            </a:r>
            <a:r>
              <a:rPr lang="nl-NL" sz="2800" dirty="0"/>
              <a:t> </a:t>
            </a:r>
            <a:endParaRPr lang="nl-NL" sz="2600" dirty="0" smtClean="0"/>
          </a:p>
        </p:txBody>
      </p:sp>
      <p:pic>
        <p:nvPicPr>
          <p:cNvPr id="14342" name="Picture 6" descr="http://www.zweefvliegopleiding.nl/images/beginselen/twin-P=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752" y="798511"/>
            <a:ext cx="4335556" cy="2702497"/>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www.zweefvliegopleiding.nl/images/beginselen/twin-G1=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750" y="3708266"/>
            <a:ext cx="4335557" cy="2969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8803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3059832" y="74538"/>
            <a:ext cx="2819298" cy="523220"/>
          </a:xfrm>
          <a:prstGeom prst="rect">
            <a:avLst/>
          </a:prstGeom>
          <a:noFill/>
          <a:ln w="9525">
            <a:noFill/>
            <a:miter lim="800000"/>
            <a:headEnd/>
            <a:tailEnd/>
          </a:ln>
        </p:spPr>
        <p:txBody>
          <a:bodyPr wrap="none">
            <a:spAutoFit/>
          </a:bodyPr>
          <a:lstStyle/>
          <a:p>
            <a:r>
              <a:rPr lang="nl-NL" sz="2800" dirty="0" smtClean="0">
                <a:solidFill>
                  <a:schemeClr val="bg1"/>
                </a:solidFill>
              </a:rPr>
              <a:t>5.1 Aerodynamica</a:t>
            </a:r>
            <a:endParaRPr lang="nl-NL" sz="2800" dirty="0">
              <a:solidFill>
                <a:schemeClr val="bg1"/>
              </a:solidFill>
            </a:endParaRPr>
          </a:p>
        </p:txBody>
      </p:sp>
      <p:sp>
        <p:nvSpPr>
          <p:cNvPr id="12" name="Tekstvak 11"/>
          <p:cNvSpPr txBox="1"/>
          <p:nvPr/>
        </p:nvSpPr>
        <p:spPr>
          <a:xfrm>
            <a:off x="5436096" y="692696"/>
            <a:ext cx="3816424" cy="6093976"/>
          </a:xfrm>
          <a:prstGeom prst="rect">
            <a:avLst/>
          </a:prstGeom>
          <a:noFill/>
        </p:spPr>
        <p:txBody>
          <a:bodyPr wrap="square" rtlCol="0">
            <a:spAutoFit/>
          </a:bodyPr>
          <a:lstStyle/>
          <a:p>
            <a:pPr lvl="0">
              <a:buClr>
                <a:srgbClr val="FF0000"/>
              </a:buClr>
              <a:buFont typeface="Wingdings" pitchFamily="2" charset="2"/>
              <a:buChar char="Ø"/>
            </a:pPr>
            <a:r>
              <a:rPr lang="nl-NL" sz="2600" dirty="0" smtClean="0"/>
              <a:t> Deze plank ondervindt alleen een weerstand-kracht </a:t>
            </a:r>
            <a:r>
              <a:rPr lang="nl-NL" sz="2600" dirty="0"/>
              <a:t>(W</a:t>
            </a:r>
            <a:r>
              <a:rPr lang="nl-NL" sz="2600" dirty="0" smtClean="0"/>
              <a:t>).</a:t>
            </a:r>
          </a:p>
          <a:p>
            <a:pPr lvl="0">
              <a:buClr>
                <a:srgbClr val="FF0000"/>
              </a:buClr>
              <a:buFont typeface="Wingdings" pitchFamily="2" charset="2"/>
              <a:buChar char="Ø"/>
            </a:pPr>
            <a:r>
              <a:rPr lang="nl-NL" sz="2600" dirty="0" smtClean="0"/>
              <a:t> Wordt de </a:t>
            </a:r>
            <a:r>
              <a:rPr lang="nl-NL" sz="2600" dirty="0" err="1" smtClean="0"/>
              <a:t>langs-stromende</a:t>
            </a:r>
            <a:r>
              <a:rPr lang="nl-NL" sz="2600" dirty="0" smtClean="0"/>
              <a:t> </a:t>
            </a:r>
            <a:r>
              <a:rPr lang="nl-NL" sz="2600" dirty="0"/>
              <a:t>lucht naar beneden </a:t>
            </a:r>
            <a:r>
              <a:rPr lang="nl-NL" sz="2600" dirty="0" smtClean="0"/>
              <a:t>afgebogen, dan geeft dit een </a:t>
            </a:r>
            <a:r>
              <a:rPr lang="nl-NL" sz="2600" dirty="0"/>
              <a:t>reactiekracht op de plank naar boven. </a:t>
            </a:r>
            <a:endParaRPr lang="nl-NL" sz="2600" dirty="0" smtClean="0"/>
          </a:p>
          <a:p>
            <a:pPr lvl="0">
              <a:buClr>
                <a:srgbClr val="FF0000"/>
              </a:buClr>
              <a:buFont typeface="Wingdings" pitchFamily="2" charset="2"/>
              <a:buChar char="Ø"/>
            </a:pPr>
            <a:r>
              <a:rPr lang="nl-NL" sz="2600" dirty="0"/>
              <a:t> </a:t>
            </a:r>
            <a:r>
              <a:rPr lang="nl-NL" sz="2600" dirty="0" smtClean="0"/>
              <a:t>De </a:t>
            </a:r>
            <a:r>
              <a:rPr lang="nl-NL" sz="2600" dirty="0"/>
              <a:t>totale luchtkracht R (de resultante) </a:t>
            </a:r>
            <a:r>
              <a:rPr lang="nl-NL" sz="2600" dirty="0" smtClean="0"/>
              <a:t>kunnen </a:t>
            </a:r>
            <a:r>
              <a:rPr lang="nl-NL" sz="2600" dirty="0"/>
              <a:t>we ontbinden in een component L (de lift, draagkracht) en een component W </a:t>
            </a:r>
            <a:r>
              <a:rPr lang="nl-NL" sz="2600" dirty="0" smtClean="0"/>
              <a:t>(weerstand</a:t>
            </a:r>
            <a:r>
              <a:rPr lang="nl-NL" sz="2600" dirty="0"/>
              <a:t>).</a:t>
            </a:r>
            <a:endParaRPr lang="nl-NL" sz="2600" dirty="0" smtClean="0"/>
          </a:p>
        </p:txBody>
      </p:sp>
      <p:pic>
        <p:nvPicPr>
          <p:cNvPr id="13314" name="Picture 2" descr="http://www.zweefvliegopleiding.nl/images/beginselen/luchtstroom-plan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858551"/>
            <a:ext cx="5187075" cy="249844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www.zweefvliegopleiding.nl/images/beginselen/plank-invalshoe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3717032"/>
            <a:ext cx="5213475" cy="2832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4627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683568" y="836712"/>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267744" y="97468"/>
            <a:ext cx="4903586" cy="523220"/>
          </a:xfrm>
          <a:prstGeom prst="rect">
            <a:avLst/>
          </a:prstGeom>
          <a:noFill/>
          <a:ln w="9525">
            <a:noFill/>
            <a:miter lim="800000"/>
            <a:headEnd/>
            <a:tailEnd/>
          </a:ln>
        </p:spPr>
        <p:txBody>
          <a:bodyPr wrap="none">
            <a:spAutoFit/>
          </a:bodyPr>
          <a:lstStyle/>
          <a:p>
            <a:r>
              <a:rPr lang="nl-NL" sz="2800" dirty="0" smtClean="0">
                <a:solidFill>
                  <a:schemeClr val="bg1"/>
                </a:solidFill>
              </a:rPr>
              <a:t>Beginselen van het zweefvliegen</a:t>
            </a:r>
            <a:endParaRPr lang="nl-NL" sz="2800" dirty="0">
              <a:solidFill>
                <a:schemeClr val="bg1"/>
              </a:solidFill>
            </a:endParaRPr>
          </a:p>
        </p:txBody>
      </p:sp>
      <p:sp>
        <p:nvSpPr>
          <p:cNvPr id="5" name="Tekstvak 4"/>
          <p:cNvSpPr txBox="1"/>
          <p:nvPr/>
        </p:nvSpPr>
        <p:spPr>
          <a:xfrm>
            <a:off x="2451446" y="5870526"/>
            <a:ext cx="4320481" cy="769441"/>
          </a:xfrm>
          <a:prstGeom prst="rect">
            <a:avLst/>
          </a:prstGeom>
          <a:noFill/>
        </p:spPr>
        <p:txBody>
          <a:bodyPr wrap="square" rtlCol="0">
            <a:spAutoFit/>
          </a:bodyPr>
          <a:lstStyle/>
          <a:p>
            <a:r>
              <a:rPr lang="nl-NL" sz="4400" dirty="0" smtClean="0">
                <a:solidFill>
                  <a:schemeClr val="tx2"/>
                </a:solidFill>
              </a:rPr>
              <a:t>AERODYNAMICA</a:t>
            </a:r>
            <a:endParaRPr lang="nl-NL" sz="4400" dirty="0">
              <a:solidFill>
                <a:schemeClr val="tx2"/>
              </a:solidFill>
            </a:endParaRPr>
          </a:p>
        </p:txBody>
      </p:sp>
      <p:pic>
        <p:nvPicPr>
          <p:cNvPr id="6" name="Afbeelding 5" descr="20160722_FAC Zomerkamp (06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579" y="861962"/>
            <a:ext cx="7680853" cy="5087318"/>
          </a:xfrm>
          <a:prstGeom prst="rect">
            <a:avLst/>
          </a:prstGeom>
        </p:spPr>
      </p:pic>
      <p:sp>
        <p:nvSpPr>
          <p:cNvPr id="16" name="Ovale toelichting 15"/>
          <p:cNvSpPr/>
          <p:nvPr/>
        </p:nvSpPr>
        <p:spPr>
          <a:xfrm>
            <a:off x="5796136" y="3717032"/>
            <a:ext cx="2160240" cy="864096"/>
          </a:xfrm>
          <a:prstGeom prst="wedgeEllipseCallout">
            <a:avLst>
              <a:gd name="adj1" fmla="val -13533"/>
              <a:gd name="adj2" fmla="val -66512"/>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t>Dat is nou aerodynamica</a:t>
            </a:r>
            <a:endParaRPr lang="nl-NL" dirty="0"/>
          </a:p>
        </p:txBody>
      </p:sp>
      <p:sp>
        <p:nvSpPr>
          <p:cNvPr id="17" name="Ovale toelichting 16"/>
          <p:cNvSpPr/>
          <p:nvPr/>
        </p:nvSpPr>
        <p:spPr>
          <a:xfrm>
            <a:off x="5148064" y="1061120"/>
            <a:ext cx="2672680" cy="1431776"/>
          </a:xfrm>
          <a:prstGeom prst="wedgeEllipseCallout">
            <a:avLst>
              <a:gd name="adj1" fmla="val -53494"/>
              <a:gd name="adj2" fmla="val 592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t>Glijgetal 45 bij 105 km/h</a:t>
            </a:r>
            <a:endParaRPr lang="nl-NL" dirty="0"/>
          </a:p>
        </p:txBody>
      </p:sp>
    </p:spTree>
    <p:extLst>
      <p:ext uri="{BB962C8B-B14F-4D97-AF65-F5344CB8AC3E}">
        <p14:creationId xmlns:p14="http://schemas.microsoft.com/office/powerpoint/2010/main" val="223836064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3059832" y="74538"/>
            <a:ext cx="2819298" cy="523220"/>
          </a:xfrm>
          <a:prstGeom prst="rect">
            <a:avLst/>
          </a:prstGeom>
          <a:noFill/>
          <a:ln w="9525">
            <a:noFill/>
            <a:miter lim="800000"/>
            <a:headEnd/>
            <a:tailEnd/>
          </a:ln>
        </p:spPr>
        <p:txBody>
          <a:bodyPr wrap="none">
            <a:spAutoFit/>
          </a:bodyPr>
          <a:lstStyle/>
          <a:p>
            <a:r>
              <a:rPr lang="nl-NL" sz="2800" dirty="0" smtClean="0">
                <a:solidFill>
                  <a:schemeClr val="bg1"/>
                </a:solidFill>
              </a:rPr>
              <a:t>5.1 Aerodynamica</a:t>
            </a:r>
            <a:endParaRPr lang="nl-NL" sz="2800" dirty="0">
              <a:solidFill>
                <a:schemeClr val="bg1"/>
              </a:solidFill>
            </a:endParaRPr>
          </a:p>
        </p:txBody>
      </p:sp>
      <p:pic>
        <p:nvPicPr>
          <p:cNvPr id="1026" name="Picture 2" descr="http://www.zweefvliegopleiding.nl/images/beginselen/airflow-stall.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60240" y="856927"/>
            <a:ext cx="4572000" cy="2571751"/>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p:cNvSpPr txBox="1"/>
          <p:nvPr/>
        </p:nvSpPr>
        <p:spPr>
          <a:xfrm>
            <a:off x="331584" y="4149080"/>
            <a:ext cx="8928992" cy="2246769"/>
          </a:xfrm>
          <a:prstGeom prst="rect">
            <a:avLst/>
          </a:prstGeom>
          <a:noFill/>
        </p:spPr>
        <p:txBody>
          <a:bodyPr wrap="square" rtlCol="0">
            <a:spAutoFit/>
          </a:bodyPr>
          <a:lstStyle/>
          <a:p>
            <a:pPr marL="457200" indent="-457200">
              <a:buClr>
                <a:srgbClr val="FF0000"/>
              </a:buClr>
              <a:buFont typeface="Wingdings" panose="05000000000000000000" pitchFamily="2" charset="2"/>
              <a:buChar char="Ø"/>
            </a:pPr>
            <a:r>
              <a:rPr lang="nl-NL" sz="2600" b="1" dirty="0" smtClean="0"/>
              <a:t>B</a:t>
            </a:r>
            <a:r>
              <a:rPr lang="nl-NL" sz="2800" dirty="0" smtClean="0"/>
              <a:t>ij </a:t>
            </a:r>
            <a:r>
              <a:rPr lang="nl-NL" sz="2800" dirty="0"/>
              <a:t>vergroting van de invalshoek </a:t>
            </a:r>
            <a:r>
              <a:rPr lang="nl-NL" sz="2800" dirty="0" smtClean="0"/>
              <a:t>neemt de </a:t>
            </a:r>
            <a:r>
              <a:rPr lang="nl-NL" sz="2800" dirty="0"/>
              <a:t>lift en de weerstand </a:t>
            </a:r>
            <a:r>
              <a:rPr lang="nl-NL" sz="2800" dirty="0" smtClean="0"/>
              <a:t>toe.</a:t>
            </a:r>
          </a:p>
          <a:p>
            <a:pPr marL="457200" indent="-457200">
              <a:buClr>
                <a:srgbClr val="FF0000"/>
              </a:buClr>
              <a:buFont typeface="Wingdings" panose="05000000000000000000" pitchFamily="2" charset="2"/>
              <a:buChar char="Ø"/>
            </a:pPr>
            <a:endParaRPr lang="nl-NL" sz="2800" dirty="0" smtClean="0"/>
          </a:p>
          <a:p>
            <a:pPr marL="457200" indent="-457200">
              <a:buClr>
                <a:srgbClr val="FF0000"/>
              </a:buClr>
              <a:buFont typeface="Wingdings" panose="05000000000000000000" pitchFamily="2" charset="2"/>
              <a:buChar char="Ø"/>
            </a:pPr>
            <a:r>
              <a:rPr lang="nl-NL" sz="2800" dirty="0" smtClean="0"/>
              <a:t>Bij </a:t>
            </a:r>
            <a:r>
              <a:rPr lang="nl-NL" sz="2800" dirty="0"/>
              <a:t>het bereiken van de kritische invalshoek </a:t>
            </a:r>
            <a:r>
              <a:rPr lang="nl-NL" sz="2800" dirty="0" smtClean="0"/>
              <a:t>neemt de </a:t>
            </a:r>
            <a:r>
              <a:rPr lang="nl-NL" sz="2800" dirty="0"/>
              <a:t>lift sterk </a:t>
            </a:r>
            <a:r>
              <a:rPr lang="nl-NL" sz="2800" dirty="0" smtClean="0"/>
              <a:t>af </a:t>
            </a:r>
            <a:r>
              <a:rPr lang="nl-NL" sz="2800" dirty="0"/>
              <a:t>en de weerstand </a:t>
            </a:r>
            <a:r>
              <a:rPr lang="nl-NL" sz="2800" dirty="0">
                <a:solidFill>
                  <a:srgbClr val="FF0000"/>
                </a:solidFill>
              </a:rPr>
              <a:t>sterk</a:t>
            </a:r>
            <a:r>
              <a:rPr lang="nl-NL" sz="2800" dirty="0"/>
              <a:t> </a:t>
            </a:r>
            <a:r>
              <a:rPr lang="nl-NL" sz="2800" dirty="0" smtClean="0"/>
              <a:t>toe.</a:t>
            </a:r>
            <a:endParaRPr lang="nl-NL" sz="2800" dirty="0"/>
          </a:p>
        </p:txBody>
      </p:sp>
    </p:spTree>
    <p:extLst>
      <p:ext uri="{BB962C8B-B14F-4D97-AF65-F5344CB8AC3E}">
        <p14:creationId xmlns:p14="http://schemas.microsoft.com/office/powerpoint/2010/main" val="10757753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207481" cy="523220"/>
          </a:xfrm>
          <a:prstGeom prst="rect">
            <a:avLst/>
          </a:prstGeom>
          <a:noFill/>
          <a:ln w="9525">
            <a:noFill/>
            <a:miter lim="800000"/>
            <a:headEnd/>
            <a:tailEnd/>
          </a:ln>
        </p:spPr>
        <p:txBody>
          <a:bodyPr wrap="none">
            <a:spAutoFit/>
          </a:bodyPr>
          <a:lstStyle/>
          <a:p>
            <a:r>
              <a:rPr lang="nl-NL" sz="2800" dirty="0" smtClean="0">
                <a:solidFill>
                  <a:schemeClr val="bg1"/>
                </a:solidFill>
              </a:rPr>
              <a:t>5.1.1 De draagkracht</a:t>
            </a:r>
            <a:endParaRPr lang="nl-NL" sz="2800" dirty="0">
              <a:solidFill>
                <a:schemeClr val="bg1"/>
              </a:solidFill>
            </a:endParaRPr>
          </a:p>
        </p:txBody>
      </p:sp>
      <p:sp>
        <p:nvSpPr>
          <p:cNvPr id="12" name="Tekstvak 11"/>
          <p:cNvSpPr txBox="1"/>
          <p:nvPr/>
        </p:nvSpPr>
        <p:spPr>
          <a:xfrm>
            <a:off x="220463" y="3573016"/>
            <a:ext cx="8752087" cy="2492990"/>
          </a:xfrm>
          <a:prstGeom prst="rect">
            <a:avLst/>
          </a:prstGeom>
          <a:noFill/>
        </p:spPr>
        <p:txBody>
          <a:bodyPr wrap="square" rtlCol="0">
            <a:spAutoFit/>
          </a:bodyPr>
          <a:lstStyle/>
          <a:p>
            <a:r>
              <a:rPr lang="nl-NL" sz="2600" dirty="0"/>
              <a:t>De grootte van de draagkracht is afhankelijk </a:t>
            </a:r>
            <a:r>
              <a:rPr lang="nl-NL" sz="2600" dirty="0" smtClean="0"/>
              <a:t>van:</a:t>
            </a:r>
            <a:endParaRPr lang="nl-NL" sz="2600" dirty="0"/>
          </a:p>
          <a:p>
            <a:pPr marL="514350" indent="-514350">
              <a:buClr>
                <a:srgbClr val="FF0000"/>
              </a:buClr>
              <a:buFont typeface="+mj-lt"/>
              <a:buAutoNum type="arabicPeriod"/>
            </a:pPr>
            <a:r>
              <a:rPr lang="nl-NL" sz="2600" dirty="0"/>
              <a:t>de luchtsnelheid (V)</a:t>
            </a:r>
          </a:p>
          <a:p>
            <a:pPr marL="514350" indent="-514350">
              <a:buClr>
                <a:srgbClr val="FF0000"/>
              </a:buClr>
              <a:buFont typeface="+mj-lt"/>
              <a:buAutoNum type="arabicPeriod"/>
            </a:pPr>
            <a:r>
              <a:rPr lang="nl-NL" sz="2600" dirty="0"/>
              <a:t>de grootte van het vleugeloppervlak (S)</a:t>
            </a:r>
          </a:p>
          <a:p>
            <a:pPr marL="514350" indent="-514350">
              <a:buClr>
                <a:srgbClr val="FF0000"/>
              </a:buClr>
              <a:buFont typeface="+mj-lt"/>
              <a:buAutoNum type="arabicPeriod"/>
            </a:pPr>
            <a:r>
              <a:rPr lang="nl-NL" sz="2600" dirty="0"/>
              <a:t>de invalshoek van de vleugel (α)</a:t>
            </a:r>
          </a:p>
          <a:p>
            <a:pPr marL="514350" indent="-514350">
              <a:buClr>
                <a:srgbClr val="FF0000"/>
              </a:buClr>
              <a:buFont typeface="+mj-lt"/>
              <a:buAutoNum type="arabicPeriod"/>
            </a:pPr>
            <a:r>
              <a:rPr lang="nl-NL" sz="2600" dirty="0"/>
              <a:t>de eigenschappen van het vleugelprofielvorm</a:t>
            </a:r>
          </a:p>
          <a:p>
            <a:pPr marL="514350" indent="-514350">
              <a:buClr>
                <a:srgbClr val="FF0000"/>
              </a:buClr>
              <a:buFont typeface="+mj-lt"/>
              <a:buAutoNum type="arabicPeriod"/>
            </a:pPr>
            <a:r>
              <a:rPr lang="nl-NL" sz="2600" dirty="0"/>
              <a:t>de luchtdichtheid (</a:t>
            </a:r>
            <a:r>
              <a:rPr lang="nl-NL" altLang="ja-JP" sz="2600" b="1" dirty="0"/>
              <a:t>ρ</a:t>
            </a:r>
            <a:r>
              <a:rPr lang="nl-NL" sz="2600" dirty="0"/>
              <a:t>)</a:t>
            </a:r>
          </a:p>
        </p:txBody>
      </p:sp>
      <p:sp>
        <p:nvSpPr>
          <p:cNvPr id="2" name="Rechteraccolade 1"/>
          <p:cNvSpPr/>
          <p:nvPr/>
        </p:nvSpPr>
        <p:spPr>
          <a:xfrm>
            <a:off x="7020272" y="5445224"/>
            <a:ext cx="360040" cy="720080"/>
          </a:xfrm>
          <a:prstGeom prst="righ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nl-NL"/>
          </a:p>
        </p:txBody>
      </p:sp>
      <p:sp>
        <p:nvSpPr>
          <p:cNvPr id="3" name="Tekstvak 2"/>
          <p:cNvSpPr txBox="1"/>
          <p:nvPr/>
        </p:nvSpPr>
        <p:spPr>
          <a:xfrm>
            <a:off x="7524328" y="5620598"/>
            <a:ext cx="442750" cy="492443"/>
          </a:xfrm>
          <a:prstGeom prst="rect">
            <a:avLst/>
          </a:prstGeom>
          <a:noFill/>
        </p:spPr>
        <p:txBody>
          <a:bodyPr wrap="none" rtlCol="0">
            <a:spAutoFit/>
          </a:bodyPr>
          <a:lstStyle/>
          <a:p>
            <a:r>
              <a:rPr lang="nl-NL" sz="2600" b="1" dirty="0" smtClean="0"/>
              <a:t>Cl</a:t>
            </a:r>
            <a:endParaRPr lang="nl-NL" sz="2600" b="1" dirty="0"/>
          </a:p>
        </p:txBody>
      </p:sp>
      <p:pic>
        <p:nvPicPr>
          <p:cNvPr id="4" name="Afbeelding 3" descr="3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836712"/>
            <a:ext cx="8677469" cy="2332653"/>
          </a:xfrm>
          <a:prstGeom prst="rect">
            <a:avLst/>
          </a:prstGeom>
        </p:spPr>
      </p:pic>
    </p:spTree>
    <p:extLst>
      <p:ext uri="{BB962C8B-B14F-4D97-AF65-F5344CB8AC3E}">
        <p14:creationId xmlns:p14="http://schemas.microsoft.com/office/powerpoint/2010/main" val="36537641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207481" cy="523220"/>
          </a:xfrm>
          <a:prstGeom prst="rect">
            <a:avLst/>
          </a:prstGeom>
          <a:noFill/>
          <a:ln w="9525">
            <a:noFill/>
            <a:miter lim="800000"/>
            <a:headEnd/>
            <a:tailEnd/>
          </a:ln>
        </p:spPr>
        <p:txBody>
          <a:bodyPr wrap="none">
            <a:spAutoFit/>
          </a:bodyPr>
          <a:lstStyle/>
          <a:p>
            <a:r>
              <a:rPr lang="nl-NL" sz="2800" dirty="0" smtClean="0">
                <a:solidFill>
                  <a:schemeClr val="bg1"/>
                </a:solidFill>
              </a:rPr>
              <a:t>5.1.1 De draagkracht</a:t>
            </a:r>
            <a:endParaRPr lang="nl-NL" sz="2800" dirty="0">
              <a:solidFill>
                <a:schemeClr val="bg1"/>
              </a:solidFill>
            </a:endParaRPr>
          </a:p>
        </p:txBody>
      </p:sp>
      <p:sp>
        <p:nvSpPr>
          <p:cNvPr id="12" name="Tekstvak 11"/>
          <p:cNvSpPr txBox="1"/>
          <p:nvPr/>
        </p:nvSpPr>
        <p:spPr>
          <a:xfrm>
            <a:off x="179512" y="3212976"/>
            <a:ext cx="8752087" cy="492443"/>
          </a:xfrm>
          <a:prstGeom prst="rect">
            <a:avLst/>
          </a:prstGeom>
          <a:noFill/>
        </p:spPr>
        <p:txBody>
          <a:bodyPr wrap="square" rtlCol="0">
            <a:spAutoFit/>
          </a:bodyPr>
          <a:lstStyle/>
          <a:p>
            <a:r>
              <a:rPr lang="nl-NL" sz="2600" dirty="0" smtClean="0">
                <a:solidFill>
                  <a:srgbClr val="FF0000"/>
                </a:solidFill>
              </a:rPr>
              <a:t>1. de </a:t>
            </a:r>
            <a:r>
              <a:rPr lang="nl-NL" sz="2600" dirty="0">
                <a:solidFill>
                  <a:srgbClr val="FF0000"/>
                </a:solidFill>
              </a:rPr>
              <a:t>luchtsnelheid (V</a:t>
            </a:r>
            <a:r>
              <a:rPr lang="nl-NL" sz="2600" dirty="0" smtClean="0">
                <a:solidFill>
                  <a:srgbClr val="FF0000"/>
                </a:solidFill>
              </a:rPr>
              <a:t>)</a:t>
            </a:r>
            <a:endParaRPr lang="nl-NL" sz="2600" dirty="0">
              <a:solidFill>
                <a:srgbClr val="FF0000"/>
              </a:solidFill>
            </a:endParaRPr>
          </a:p>
        </p:txBody>
      </p:sp>
      <p:sp>
        <p:nvSpPr>
          <p:cNvPr id="4" name="Tekstvak 3"/>
          <p:cNvSpPr txBox="1"/>
          <p:nvPr/>
        </p:nvSpPr>
        <p:spPr>
          <a:xfrm>
            <a:off x="3419872" y="3212976"/>
            <a:ext cx="5472608" cy="3108544"/>
          </a:xfrm>
          <a:prstGeom prst="rect">
            <a:avLst/>
          </a:prstGeom>
          <a:noFill/>
        </p:spPr>
        <p:txBody>
          <a:bodyPr wrap="square" rtlCol="0">
            <a:spAutoFit/>
          </a:bodyPr>
          <a:lstStyle/>
          <a:p>
            <a:r>
              <a:rPr lang="nl-NL" sz="2800" dirty="0"/>
              <a:t>Wanneer je twee keer zo snel vliegt dan is de draagkracht vier keer zo groot. </a:t>
            </a:r>
            <a:endParaRPr lang="nl-NL" sz="2800" dirty="0" smtClean="0"/>
          </a:p>
          <a:p>
            <a:r>
              <a:rPr lang="nl-NL" sz="2800" dirty="0" smtClean="0"/>
              <a:t>De </a:t>
            </a:r>
            <a:r>
              <a:rPr lang="nl-NL" sz="2800" dirty="0"/>
              <a:t>draagkracht is recht evenredig met het </a:t>
            </a:r>
            <a:r>
              <a:rPr lang="nl-NL" sz="2800" b="1" dirty="0">
                <a:solidFill>
                  <a:srgbClr val="FF0000"/>
                </a:solidFill>
              </a:rPr>
              <a:t>kwadraat </a:t>
            </a:r>
            <a:r>
              <a:rPr lang="nl-NL" sz="2800" dirty="0">
                <a:solidFill>
                  <a:srgbClr val="FF0000"/>
                </a:solidFill>
              </a:rPr>
              <a:t>van de vliegsnelheid</a:t>
            </a:r>
            <a:r>
              <a:rPr lang="nl-NL" sz="2800" dirty="0"/>
              <a:t> en recht evenredig met de luchtdichtheid </a:t>
            </a:r>
            <a:r>
              <a:rPr lang="nl-NL" sz="2800" dirty="0" err="1"/>
              <a:t>ρ</a:t>
            </a:r>
            <a:r>
              <a:rPr lang="nl-NL" sz="2800" dirty="0"/>
              <a:t>.</a:t>
            </a:r>
          </a:p>
        </p:txBody>
      </p:sp>
      <p:pic>
        <p:nvPicPr>
          <p:cNvPr id="5" name="Afbeelding 4" descr="2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808315"/>
            <a:ext cx="8677469" cy="2332653"/>
          </a:xfrm>
          <a:prstGeom prst="rect">
            <a:avLst/>
          </a:prstGeom>
        </p:spPr>
      </p:pic>
    </p:spTree>
    <p:extLst>
      <p:ext uri="{BB962C8B-B14F-4D97-AF65-F5344CB8AC3E}">
        <p14:creationId xmlns:p14="http://schemas.microsoft.com/office/powerpoint/2010/main" val="29779971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207481" cy="523220"/>
          </a:xfrm>
          <a:prstGeom prst="rect">
            <a:avLst/>
          </a:prstGeom>
          <a:noFill/>
          <a:ln w="9525">
            <a:noFill/>
            <a:miter lim="800000"/>
            <a:headEnd/>
            <a:tailEnd/>
          </a:ln>
        </p:spPr>
        <p:txBody>
          <a:bodyPr wrap="none">
            <a:spAutoFit/>
          </a:bodyPr>
          <a:lstStyle/>
          <a:p>
            <a:r>
              <a:rPr lang="nl-NL" sz="2800" dirty="0" smtClean="0">
                <a:solidFill>
                  <a:schemeClr val="bg1"/>
                </a:solidFill>
              </a:rPr>
              <a:t>5.1.1 De draagkracht</a:t>
            </a:r>
            <a:endParaRPr lang="nl-NL" sz="2800" dirty="0">
              <a:solidFill>
                <a:schemeClr val="bg1"/>
              </a:solidFill>
            </a:endParaRPr>
          </a:p>
        </p:txBody>
      </p:sp>
      <p:sp>
        <p:nvSpPr>
          <p:cNvPr id="12" name="Tekstvak 11"/>
          <p:cNvSpPr txBox="1"/>
          <p:nvPr/>
        </p:nvSpPr>
        <p:spPr>
          <a:xfrm>
            <a:off x="179512" y="3212976"/>
            <a:ext cx="8752087" cy="492443"/>
          </a:xfrm>
          <a:prstGeom prst="rect">
            <a:avLst/>
          </a:prstGeom>
          <a:noFill/>
        </p:spPr>
        <p:txBody>
          <a:bodyPr wrap="square" rtlCol="0">
            <a:spAutoFit/>
          </a:bodyPr>
          <a:lstStyle/>
          <a:p>
            <a:r>
              <a:rPr lang="nl-NL" sz="2600" dirty="0" smtClean="0">
                <a:solidFill>
                  <a:srgbClr val="FF0000"/>
                </a:solidFill>
              </a:rPr>
              <a:t>2. de grootte van het vleugeloppervlak  (S)</a:t>
            </a:r>
            <a:endParaRPr lang="nl-NL" sz="2600" dirty="0">
              <a:solidFill>
                <a:srgbClr val="FF0000"/>
              </a:solidFill>
            </a:endParaRPr>
          </a:p>
        </p:txBody>
      </p:sp>
      <p:sp>
        <p:nvSpPr>
          <p:cNvPr id="4" name="Tekstvak 3"/>
          <p:cNvSpPr txBox="1"/>
          <p:nvPr/>
        </p:nvSpPr>
        <p:spPr>
          <a:xfrm>
            <a:off x="1547664" y="3918535"/>
            <a:ext cx="7488832" cy="2246769"/>
          </a:xfrm>
          <a:prstGeom prst="rect">
            <a:avLst/>
          </a:prstGeom>
          <a:noFill/>
        </p:spPr>
        <p:txBody>
          <a:bodyPr wrap="square" rtlCol="0">
            <a:spAutoFit/>
          </a:bodyPr>
          <a:lstStyle/>
          <a:p>
            <a:pPr marL="457200" indent="-457200">
              <a:buClr>
                <a:srgbClr val="FF0000"/>
              </a:buClr>
              <a:buFont typeface="Wingdings" charset="2"/>
              <a:buChar char="Ø"/>
            </a:pPr>
            <a:r>
              <a:rPr lang="nl-NL" sz="2800" dirty="0" smtClean="0"/>
              <a:t>Twee </a:t>
            </a:r>
            <a:r>
              <a:rPr lang="nl-NL" sz="2800" dirty="0"/>
              <a:t>keer zo'n groot </a:t>
            </a:r>
            <a:r>
              <a:rPr lang="nl-NL" sz="2800" dirty="0" smtClean="0"/>
              <a:t>vleugeloppervlak </a:t>
            </a:r>
            <a:r>
              <a:rPr lang="nl-NL" sz="2800" dirty="0"/>
              <a:t>levert bij dezelfde snelheid en zelfde invalshoek twee keer zoveel draagkracht</a:t>
            </a:r>
            <a:r>
              <a:rPr lang="nl-NL" sz="2800" dirty="0" smtClean="0"/>
              <a:t>.</a:t>
            </a:r>
          </a:p>
          <a:p>
            <a:pPr marL="457200" indent="-457200">
              <a:buClr>
                <a:srgbClr val="FF0000"/>
              </a:buClr>
              <a:buFont typeface="Wingdings" charset="2"/>
              <a:buChar char="Ø"/>
            </a:pPr>
            <a:r>
              <a:rPr lang="nl-NL" sz="2800" dirty="0"/>
              <a:t>Het gewicht gedeeld door het vleugeloppervlak noemen we de </a:t>
            </a:r>
            <a:r>
              <a:rPr lang="nl-NL" sz="2800" b="1" dirty="0">
                <a:solidFill>
                  <a:srgbClr val="FF0000"/>
                </a:solidFill>
              </a:rPr>
              <a:t>vleugelbelasting</a:t>
            </a:r>
            <a:r>
              <a:rPr lang="nl-NL" sz="2800" dirty="0"/>
              <a:t>.</a:t>
            </a:r>
          </a:p>
        </p:txBody>
      </p:sp>
      <p:pic>
        <p:nvPicPr>
          <p:cNvPr id="2" name="Afbeelding 1" descr="1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016" y="764705"/>
            <a:ext cx="8892480" cy="2390452"/>
          </a:xfrm>
          <a:prstGeom prst="rect">
            <a:avLst/>
          </a:prstGeom>
        </p:spPr>
      </p:pic>
    </p:spTree>
    <p:extLst>
      <p:ext uri="{BB962C8B-B14F-4D97-AF65-F5344CB8AC3E}">
        <p14:creationId xmlns:p14="http://schemas.microsoft.com/office/powerpoint/2010/main" val="34097330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207481" cy="523220"/>
          </a:xfrm>
          <a:prstGeom prst="rect">
            <a:avLst/>
          </a:prstGeom>
          <a:noFill/>
          <a:ln w="9525">
            <a:noFill/>
            <a:miter lim="800000"/>
            <a:headEnd/>
            <a:tailEnd/>
          </a:ln>
        </p:spPr>
        <p:txBody>
          <a:bodyPr wrap="none">
            <a:spAutoFit/>
          </a:bodyPr>
          <a:lstStyle/>
          <a:p>
            <a:r>
              <a:rPr lang="nl-NL" sz="2800" dirty="0" smtClean="0">
                <a:solidFill>
                  <a:schemeClr val="bg1"/>
                </a:solidFill>
              </a:rPr>
              <a:t>5.1.1 De draagkracht</a:t>
            </a:r>
            <a:endParaRPr lang="nl-NL" sz="2800" dirty="0">
              <a:solidFill>
                <a:schemeClr val="bg1"/>
              </a:solidFill>
            </a:endParaRPr>
          </a:p>
        </p:txBody>
      </p:sp>
      <p:sp>
        <p:nvSpPr>
          <p:cNvPr id="12" name="Tekstvak 11"/>
          <p:cNvSpPr txBox="1"/>
          <p:nvPr/>
        </p:nvSpPr>
        <p:spPr>
          <a:xfrm>
            <a:off x="215008" y="3501008"/>
            <a:ext cx="8928992" cy="3046988"/>
          </a:xfrm>
          <a:prstGeom prst="rect">
            <a:avLst/>
          </a:prstGeom>
          <a:noFill/>
        </p:spPr>
        <p:txBody>
          <a:bodyPr wrap="square" rtlCol="0">
            <a:spAutoFit/>
          </a:bodyPr>
          <a:lstStyle/>
          <a:p>
            <a:pPr marL="457200" indent="-457200">
              <a:buClr>
                <a:srgbClr val="FF0000"/>
              </a:buClr>
              <a:buFont typeface="Wingdings" panose="05000000000000000000" pitchFamily="2" charset="2"/>
              <a:buChar char="Ø"/>
            </a:pPr>
            <a:r>
              <a:rPr lang="nl-NL" sz="2800" dirty="0"/>
              <a:t>Hoe groter de invalshoek hoe groter de draagkracht. Bij kleine invalshoeken neemt de draagkracht </a:t>
            </a:r>
            <a:r>
              <a:rPr lang="nl-NL" sz="2800" dirty="0">
                <a:solidFill>
                  <a:schemeClr val="accent2"/>
                </a:solidFill>
              </a:rPr>
              <a:t>recht evenredig toe met de invalshoek</a:t>
            </a:r>
            <a:r>
              <a:rPr lang="nl-NL" sz="2800" dirty="0"/>
              <a:t>. Twee keer zo'n grote invalshoek levert ongeveer twee keer zoveel draagkracht op. </a:t>
            </a:r>
            <a:endParaRPr lang="nl-NL" sz="2600" dirty="0" smtClean="0"/>
          </a:p>
          <a:p>
            <a:pPr marL="457200" indent="-457200">
              <a:buClr>
                <a:srgbClr val="FF0000"/>
              </a:buClr>
              <a:buFont typeface="Wingdings" panose="05000000000000000000" pitchFamily="2" charset="2"/>
              <a:buChar char="Ø"/>
            </a:pPr>
            <a:r>
              <a:rPr lang="nl-NL" sz="2600" dirty="0" smtClean="0"/>
              <a:t>Vergroot </a:t>
            </a:r>
            <a:r>
              <a:rPr lang="nl-NL" sz="2600" dirty="0"/>
              <a:t>je de invalshoek te veel, te veel trekken aan de stuurknuppel, dan overtrek je het vliegtuig.</a:t>
            </a:r>
            <a:r>
              <a:rPr lang="nl-NL" sz="2600" b="1" dirty="0" smtClean="0"/>
              <a:t> </a:t>
            </a:r>
            <a:endParaRPr lang="nl-NL" sz="2600" dirty="0" smtClean="0"/>
          </a:p>
        </p:txBody>
      </p:sp>
      <p:sp>
        <p:nvSpPr>
          <p:cNvPr id="2" name="Tekstvak 1"/>
          <p:cNvSpPr txBox="1"/>
          <p:nvPr/>
        </p:nvSpPr>
        <p:spPr>
          <a:xfrm>
            <a:off x="251520" y="620688"/>
            <a:ext cx="5213261" cy="800219"/>
          </a:xfrm>
          <a:prstGeom prst="rect">
            <a:avLst/>
          </a:prstGeom>
          <a:noFill/>
        </p:spPr>
        <p:txBody>
          <a:bodyPr wrap="none" rtlCol="0">
            <a:spAutoFit/>
          </a:bodyPr>
          <a:lstStyle/>
          <a:p>
            <a:r>
              <a:rPr lang="nl-NL" sz="2800" dirty="0" smtClean="0">
                <a:solidFill>
                  <a:srgbClr val="FF0000"/>
                </a:solidFill>
              </a:rPr>
              <a:t>3. de </a:t>
            </a:r>
            <a:r>
              <a:rPr lang="nl-NL" sz="2800" dirty="0">
                <a:solidFill>
                  <a:srgbClr val="FF0000"/>
                </a:solidFill>
              </a:rPr>
              <a:t>invalshoek van de vleugel (α)</a:t>
            </a:r>
          </a:p>
          <a:p>
            <a:endParaRPr lang="nl-NL" dirty="0"/>
          </a:p>
        </p:txBody>
      </p:sp>
      <p:pic>
        <p:nvPicPr>
          <p:cNvPr id="3" name="Afbeelding 2"/>
          <p:cNvPicPr>
            <a:picLocks noChangeAspect="1"/>
          </p:cNvPicPr>
          <p:nvPr/>
        </p:nvPicPr>
        <p:blipFill>
          <a:blip r:embed="rId4"/>
          <a:stretch>
            <a:fillRect/>
          </a:stretch>
        </p:blipFill>
        <p:spPr>
          <a:xfrm>
            <a:off x="179512" y="1257300"/>
            <a:ext cx="4201274" cy="2387724"/>
          </a:xfrm>
          <a:prstGeom prst="rect">
            <a:avLst/>
          </a:prstGeom>
        </p:spPr>
      </p:pic>
      <p:pic>
        <p:nvPicPr>
          <p:cNvPr id="4" name="Afbeelding 3"/>
          <p:cNvPicPr>
            <a:picLocks noChangeAspect="1"/>
          </p:cNvPicPr>
          <p:nvPr/>
        </p:nvPicPr>
        <p:blipFill>
          <a:blip r:embed="rId5"/>
          <a:stretch>
            <a:fillRect/>
          </a:stretch>
        </p:blipFill>
        <p:spPr>
          <a:xfrm>
            <a:off x="4033835" y="1268761"/>
            <a:ext cx="5002661" cy="2376264"/>
          </a:xfrm>
          <a:prstGeom prst="rect">
            <a:avLst/>
          </a:prstGeom>
        </p:spPr>
      </p:pic>
    </p:spTree>
    <p:extLst>
      <p:ext uri="{BB962C8B-B14F-4D97-AF65-F5344CB8AC3E}">
        <p14:creationId xmlns:p14="http://schemas.microsoft.com/office/powerpoint/2010/main" val="6765713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207481" cy="523220"/>
          </a:xfrm>
          <a:prstGeom prst="rect">
            <a:avLst/>
          </a:prstGeom>
          <a:noFill/>
          <a:ln w="9525">
            <a:noFill/>
            <a:miter lim="800000"/>
            <a:headEnd/>
            <a:tailEnd/>
          </a:ln>
        </p:spPr>
        <p:txBody>
          <a:bodyPr wrap="none">
            <a:spAutoFit/>
          </a:bodyPr>
          <a:lstStyle/>
          <a:p>
            <a:r>
              <a:rPr lang="nl-NL" sz="2800" dirty="0" smtClean="0">
                <a:solidFill>
                  <a:schemeClr val="bg1"/>
                </a:solidFill>
              </a:rPr>
              <a:t>5.1.1 De draagkracht</a:t>
            </a:r>
            <a:endParaRPr lang="nl-NL" sz="2800" dirty="0">
              <a:solidFill>
                <a:schemeClr val="bg1"/>
              </a:solidFill>
            </a:endParaRPr>
          </a:p>
        </p:txBody>
      </p:sp>
      <p:sp>
        <p:nvSpPr>
          <p:cNvPr id="12" name="Tekstvak 11"/>
          <p:cNvSpPr txBox="1"/>
          <p:nvPr/>
        </p:nvSpPr>
        <p:spPr>
          <a:xfrm>
            <a:off x="107504" y="3040504"/>
            <a:ext cx="8928992" cy="892552"/>
          </a:xfrm>
          <a:prstGeom prst="rect">
            <a:avLst/>
          </a:prstGeom>
          <a:noFill/>
        </p:spPr>
        <p:txBody>
          <a:bodyPr wrap="square" rtlCol="0">
            <a:spAutoFit/>
          </a:bodyPr>
          <a:lstStyle/>
          <a:p>
            <a:pPr marL="457200" indent="-457200">
              <a:buClr>
                <a:srgbClr val="FF0000"/>
              </a:buClr>
              <a:buFont typeface="Wingdings" panose="05000000000000000000" pitchFamily="2" charset="2"/>
              <a:buChar char="Ø"/>
            </a:pPr>
            <a:r>
              <a:rPr lang="nl-NL" sz="2600" dirty="0"/>
              <a:t>De profielvorm is van invloed op de drukverdeling aan de boven- en onderzijde van het vliegtuig.</a:t>
            </a:r>
            <a:r>
              <a:rPr lang="nl-NL" sz="2600" b="1" dirty="0" smtClean="0"/>
              <a:t> </a:t>
            </a:r>
            <a:endParaRPr lang="nl-NL" sz="2600" dirty="0" smtClean="0"/>
          </a:p>
        </p:txBody>
      </p:sp>
      <p:pic>
        <p:nvPicPr>
          <p:cNvPr id="4098" name="Picture 2" descr="http://www.zweefvliegopleiding.nl/images/beginselen/invalshoek-en-welv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340768"/>
            <a:ext cx="6624736" cy="162306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zweefvliegopleiding.nl/images/beginselen/vleugel-luchtstroo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281" y="3933056"/>
            <a:ext cx="6035912" cy="2867059"/>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p:cNvSpPr txBox="1"/>
          <p:nvPr/>
        </p:nvSpPr>
        <p:spPr>
          <a:xfrm>
            <a:off x="179512" y="692696"/>
            <a:ext cx="8752087" cy="492443"/>
          </a:xfrm>
          <a:prstGeom prst="rect">
            <a:avLst/>
          </a:prstGeom>
          <a:noFill/>
        </p:spPr>
        <p:txBody>
          <a:bodyPr wrap="square" rtlCol="0">
            <a:spAutoFit/>
          </a:bodyPr>
          <a:lstStyle/>
          <a:p>
            <a:pPr>
              <a:buClr>
                <a:srgbClr val="FF0000"/>
              </a:buClr>
            </a:pPr>
            <a:r>
              <a:rPr lang="nl-NL" sz="2600" dirty="0" smtClean="0">
                <a:solidFill>
                  <a:srgbClr val="FF0000"/>
                </a:solidFill>
              </a:rPr>
              <a:t>4. de </a:t>
            </a:r>
            <a:r>
              <a:rPr lang="nl-NL" sz="2600" dirty="0">
                <a:solidFill>
                  <a:srgbClr val="FF0000"/>
                </a:solidFill>
              </a:rPr>
              <a:t>eigenschappen van het vleugelprofielvorm</a:t>
            </a:r>
          </a:p>
        </p:txBody>
      </p:sp>
    </p:spTree>
    <p:extLst>
      <p:ext uri="{BB962C8B-B14F-4D97-AF65-F5344CB8AC3E}">
        <p14:creationId xmlns:p14="http://schemas.microsoft.com/office/powerpoint/2010/main" val="411262641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207481" cy="523220"/>
          </a:xfrm>
          <a:prstGeom prst="rect">
            <a:avLst/>
          </a:prstGeom>
          <a:noFill/>
          <a:ln w="9525">
            <a:noFill/>
            <a:miter lim="800000"/>
            <a:headEnd/>
            <a:tailEnd/>
          </a:ln>
        </p:spPr>
        <p:txBody>
          <a:bodyPr wrap="none">
            <a:spAutoFit/>
          </a:bodyPr>
          <a:lstStyle/>
          <a:p>
            <a:r>
              <a:rPr lang="nl-NL" sz="2800" dirty="0" smtClean="0">
                <a:solidFill>
                  <a:schemeClr val="bg1"/>
                </a:solidFill>
              </a:rPr>
              <a:t>5.1.1 De draagkracht</a:t>
            </a:r>
            <a:endParaRPr lang="nl-NL" sz="2800" dirty="0">
              <a:solidFill>
                <a:schemeClr val="bg1"/>
              </a:solidFill>
            </a:endParaRPr>
          </a:p>
        </p:txBody>
      </p:sp>
      <p:sp>
        <p:nvSpPr>
          <p:cNvPr id="12" name="Tekstvak 11"/>
          <p:cNvSpPr txBox="1"/>
          <p:nvPr/>
        </p:nvSpPr>
        <p:spPr>
          <a:xfrm>
            <a:off x="215008" y="5673822"/>
            <a:ext cx="8928992" cy="892552"/>
          </a:xfrm>
          <a:prstGeom prst="rect">
            <a:avLst/>
          </a:prstGeom>
          <a:noFill/>
        </p:spPr>
        <p:txBody>
          <a:bodyPr wrap="square" rtlCol="0">
            <a:spAutoFit/>
          </a:bodyPr>
          <a:lstStyle/>
          <a:p>
            <a:pPr marL="457200" indent="-457200">
              <a:buClr>
                <a:srgbClr val="FF0000"/>
              </a:buClr>
              <a:buFont typeface="Wingdings" panose="05000000000000000000" pitchFamily="2" charset="2"/>
              <a:buChar char="Ø"/>
            </a:pPr>
            <a:r>
              <a:rPr lang="nl-NL" sz="2600" dirty="0"/>
              <a:t>Voor het profiel ontstaat een opgaande stroming en achter het profiel een neergaande. </a:t>
            </a:r>
            <a:r>
              <a:rPr lang="nl-NL" sz="2600" b="1" dirty="0" smtClean="0"/>
              <a:t> </a:t>
            </a:r>
            <a:endParaRPr lang="nl-NL" sz="2600" dirty="0" smtClean="0"/>
          </a:p>
        </p:txBody>
      </p:sp>
      <p:pic>
        <p:nvPicPr>
          <p:cNvPr id="11" name="Picture 4" descr="http://www.zweefvliegopleiding.nl/images/beginselen/axec1lehvch1zr9o0oq8.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929954" y="814958"/>
            <a:ext cx="5715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92489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207481" cy="523220"/>
          </a:xfrm>
          <a:prstGeom prst="rect">
            <a:avLst/>
          </a:prstGeom>
          <a:noFill/>
          <a:ln w="9525">
            <a:noFill/>
            <a:miter lim="800000"/>
            <a:headEnd/>
            <a:tailEnd/>
          </a:ln>
        </p:spPr>
        <p:txBody>
          <a:bodyPr wrap="none">
            <a:spAutoFit/>
          </a:bodyPr>
          <a:lstStyle/>
          <a:p>
            <a:r>
              <a:rPr lang="nl-NL" sz="2800" dirty="0" smtClean="0">
                <a:solidFill>
                  <a:schemeClr val="bg1"/>
                </a:solidFill>
              </a:rPr>
              <a:t>5.1.1 De draagkracht</a:t>
            </a:r>
            <a:endParaRPr lang="nl-NL" sz="2800" dirty="0">
              <a:solidFill>
                <a:schemeClr val="bg1"/>
              </a:solidFill>
            </a:endParaRPr>
          </a:p>
        </p:txBody>
      </p:sp>
      <p:sp>
        <p:nvSpPr>
          <p:cNvPr id="12" name="Tekstvak 11"/>
          <p:cNvSpPr txBox="1"/>
          <p:nvPr/>
        </p:nvSpPr>
        <p:spPr>
          <a:xfrm>
            <a:off x="35496" y="4408280"/>
            <a:ext cx="9219562" cy="2492990"/>
          </a:xfrm>
          <a:prstGeom prst="rect">
            <a:avLst/>
          </a:prstGeom>
          <a:noFill/>
        </p:spPr>
        <p:txBody>
          <a:bodyPr wrap="square" rtlCol="0">
            <a:spAutoFit/>
          </a:bodyPr>
          <a:lstStyle/>
          <a:p>
            <a:pPr marL="457200" indent="-457200">
              <a:buClr>
                <a:srgbClr val="FF0000"/>
              </a:buClr>
              <a:buFont typeface="Wingdings" panose="05000000000000000000" pitchFamily="2" charset="2"/>
              <a:buChar char="Ø"/>
            </a:pPr>
            <a:r>
              <a:rPr lang="nl-NL" sz="2600" dirty="0"/>
              <a:t>De overdruk aan de onderzijde van de vleugel en de onderdruk aan de bovenzijde van de vleugel zorgen voor de lift (draagkracht). </a:t>
            </a:r>
            <a:endParaRPr lang="nl-NL" sz="2600" dirty="0" smtClean="0"/>
          </a:p>
          <a:p>
            <a:pPr marL="457200" indent="-457200">
              <a:buClr>
                <a:srgbClr val="FF0000"/>
              </a:buClr>
              <a:buFont typeface="Wingdings" panose="05000000000000000000" pitchFamily="2" charset="2"/>
              <a:buChar char="Ø"/>
            </a:pPr>
            <a:r>
              <a:rPr lang="nl-NL" sz="2600" dirty="0" smtClean="0"/>
              <a:t>Aan </a:t>
            </a:r>
            <a:r>
              <a:rPr lang="nl-NL" sz="2600" dirty="0"/>
              <a:t>de lengte van de pijlen kun je zien dat de onderdruk aan de bovenzijde van de vleugel een veel grotere bijdrage levert aan de lift dan de overdruk aan de onderzijde.</a:t>
            </a:r>
            <a:r>
              <a:rPr lang="nl-NL" sz="2600" b="1" dirty="0" smtClean="0"/>
              <a:t> </a:t>
            </a:r>
            <a:endParaRPr lang="nl-NL" sz="2600" dirty="0" smtClean="0"/>
          </a:p>
        </p:txBody>
      </p:sp>
      <p:pic>
        <p:nvPicPr>
          <p:cNvPr id="6146" name="Picture 2" descr="http://www.zweefvliegopleiding.nl/images/beginselen/drukverdeling-rond-een-profie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728663"/>
            <a:ext cx="5715000"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9473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207481" cy="523220"/>
          </a:xfrm>
          <a:prstGeom prst="rect">
            <a:avLst/>
          </a:prstGeom>
          <a:noFill/>
          <a:ln w="9525">
            <a:noFill/>
            <a:miter lim="800000"/>
            <a:headEnd/>
            <a:tailEnd/>
          </a:ln>
        </p:spPr>
        <p:txBody>
          <a:bodyPr wrap="none">
            <a:spAutoFit/>
          </a:bodyPr>
          <a:lstStyle/>
          <a:p>
            <a:r>
              <a:rPr lang="nl-NL" sz="2800" dirty="0" smtClean="0">
                <a:solidFill>
                  <a:schemeClr val="bg1"/>
                </a:solidFill>
              </a:rPr>
              <a:t>5.1.1 De draagkracht</a:t>
            </a:r>
            <a:endParaRPr lang="nl-NL" sz="2800" dirty="0">
              <a:solidFill>
                <a:schemeClr val="bg1"/>
              </a:solidFill>
            </a:endParaRPr>
          </a:p>
        </p:txBody>
      </p:sp>
      <p:sp>
        <p:nvSpPr>
          <p:cNvPr id="12" name="Tekstvak 11"/>
          <p:cNvSpPr txBox="1"/>
          <p:nvPr/>
        </p:nvSpPr>
        <p:spPr>
          <a:xfrm>
            <a:off x="89755" y="3478910"/>
            <a:ext cx="8964489" cy="2893100"/>
          </a:xfrm>
          <a:prstGeom prst="rect">
            <a:avLst/>
          </a:prstGeom>
          <a:noFill/>
        </p:spPr>
        <p:txBody>
          <a:bodyPr wrap="square" rtlCol="0">
            <a:spAutoFit/>
          </a:bodyPr>
          <a:lstStyle/>
          <a:p>
            <a:pPr marL="457200" indent="-457200">
              <a:buClr>
                <a:srgbClr val="FF0000"/>
              </a:buClr>
              <a:buFont typeface="Wingdings" panose="05000000000000000000" pitchFamily="2" charset="2"/>
              <a:buChar char="Ø"/>
            </a:pPr>
            <a:r>
              <a:rPr lang="nl-NL" sz="2600" dirty="0"/>
              <a:t>Hoe groter de invalshoek, hoe groter de lift en bovendien komt het punt waar de lift het grootst is steeds meer naar voren te liggen</a:t>
            </a:r>
            <a:r>
              <a:rPr lang="nl-NL" sz="2600" dirty="0" smtClean="0"/>
              <a:t>. Het </a:t>
            </a:r>
            <a:r>
              <a:rPr lang="nl-NL" sz="2600" dirty="0">
                <a:solidFill>
                  <a:srgbClr val="FF0000"/>
                </a:solidFill>
              </a:rPr>
              <a:t>drukpunt</a:t>
            </a:r>
            <a:r>
              <a:rPr lang="nl-NL" sz="2600" dirty="0"/>
              <a:t> </a:t>
            </a:r>
            <a:r>
              <a:rPr lang="nl-NL" sz="2600" dirty="0" smtClean="0"/>
              <a:t>schuift naar voren.</a:t>
            </a:r>
          </a:p>
          <a:p>
            <a:pPr>
              <a:buClr>
                <a:srgbClr val="FF0000"/>
              </a:buClr>
            </a:pPr>
            <a:endParaRPr lang="nl-NL" sz="2600" dirty="0" smtClean="0"/>
          </a:p>
          <a:p>
            <a:pPr marL="457200" indent="-457200">
              <a:buClr>
                <a:srgbClr val="FF0000"/>
              </a:buClr>
              <a:buFont typeface="Wingdings" panose="05000000000000000000" pitchFamily="2" charset="2"/>
              <a:buChar char="Ø"/>
            </a:pPr>
            <a:r>
              <a:rPr lang="nl-NL" sz="2600" dirty="0" smtClean="0"/>
              <a:t>Door </a:t>
            </a:r>
            <a:r>
              <a:rPr lang="nl-NL" sz="2600" dirty="0"/>
              <a:t>de verplaatsing van het aangrijpingspunt (en de verandering van grootte en richting) van de luchtkrachten verandert ook het </a:t>
            </a:r>
            <a:r>
              <a:rPr lang="nl-NL" sz="2600" dirty="0" smtClean="0"/>
              <a:t>neuslastig </a:t>
            </a:r>
            <a:r>
              <a:rPr lang="nl-NL" sz="2600" dirty="0" smtClean="0">
                <a:solidFill>
                  <a:srgbClr val="FF0000"/>
                </a:solidFill>
              </a:rPr>
              <a:t>moment</a:t>
            </a:r>
            <a:r>
              <a:rPr lang="nl-NL" sz="2600" dirty="0"/>
              <a:t>.</a:t>
            </a:r>
            <a:r>
              <a:rPr lang="nl-NL" sz="2600" b="1" dirty="0" smtClean="0"/>
              <a:t> </a:t>
            </a:r>
            <a:endParaRPr lang="nl-NL" sz="2600" dirty="0" smtClean="0"/>
          </a:p>
        </p:txBody>
      </p:sp>
      <p:pic>
        <p:nvPicPr>
          <p:cNvPr id="7170" name="Picture 2" descr="http://www.zweefvliegopleiding.nl/images/beginselen/verandering-vd-ligg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9679" y="750044"/>
            <a:ext cx="2777185" cy="243929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www.zweefvliegopleiding.nl/images/beginselen/kleine-grote-invalshoe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1" y="740667"/>
            <a:ext cx="5830169" cy="244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6170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207481" cy="523220"/>
          </a:xfrm>
          <a:prstGeom prst="rect">
            <a:avLst/>
          </a:prstGeom>
          <a:noFill/>
          <a:ln w="9525">
            <a:noFill/>
            <a:miter lim="800000"/>
            <a:headEnd/>
            <a:tailEnd/>
          </a:ln>
        </p:spPr>
        <p:txBody>
          <a:bodyPr wrap="none">
            <a:spAutoFit/>
          </a:bodyPr>
          <a:lstStyle/>
          <a:p>
            <a:r>
              <a:rPr lang="nl-NL" sz="2800" dirty="0" smtClean="0">
                <a:solidFill>
                  <a:schemeClr val="bg1"/>
                </a:solidFill>
              </a:rPr>
              <a:t>5.1.1 De draagkracht</a:t>
            </a:r>
            <a:endParaRPr lang="nl-NL" sz="2800" dirty="0">
              <a:solidFill>
                <a:schemeClr val="bg1"/>
              </a:solidFill>
            </a:endParaRPr>
          </a:p>
        </p:txBody>
      </p:sp>
      <p:sp>
        <p:nvSpPr>
          <p:cNvPr id="12" name="Tekstvak 11"/>
          <p:cNvSpPr txBox="1"/>
          <p:nvPr/>
        </p:nvSpPr>
        <p:spPr>
          <a:xfrm>
            <a:off x="5612935" y="763562"/>
            <a:ext cx="3527822" cy="4893647"/>
          </a:xfrm>
          <a:prstGeom prst="rect">
            <a:avLst/>
          </a:prstGeom>
          <a:noFill/>
        </p:spPr>
        <p:txBody>
          <a:bodyPr wrap="square" rtlCol="0">
            <a:spAutoFit/>
          </a:bodyPr>
          <a:lstStyle/>
          <a:p>
            <a:pPr marL="457200" indent="-457200">
              <a:buClr>
                <a:srgbClr val="FF0000"/>
              </a:buClr>
              <a:buFont typeface="Wingdings" panose="05000000000000000000" pitchFamily="2" charset="2"/>
              <a:buChar char="Ø"/>
            </a:pPr>
            <a:r>
              <a:rPr lang="nl-NL" sz="2600" dirty="0"/>
              <a:t>Bij het binnenvliegen van een thermiekbel wordt de invalshoek door een veranderde aanstroming groter. </a:t>
            </a:r>
            <a:endParaRPr lang="nl-NL" sz="2600" dirty="0" smtClean="0"/>
          </a:p>
          <a:p>
            <a:pPr>
              <a:buClr>
                <a:srgbClr val="FF0000"/>
              </a:buClr>
            </a:pPr>
            <a:endParaRPr lang="nl-NL" sz="2600" dirty="0" smtClean="0"/>
          </a:p>
          <a:p>
            <a:pPr marL="457200" indent="-457200">
              <a:buClr>
                <a:srgbClr val="FF0000"/>
              </a:buClr>
              <a:buFont typeface="Wingdings" panose="05000000000000000000" pitchFamily="2" charset="2"/>
              <a:buChar char="Ø"/>
            </a:pPr>
            <a:r>
              <a:rPr lang="nl-NL" sz="2600" dirty="0" smtClean="0"/>
              <a:t>De </a:t>
            </a:r>
            <a:r>
              <a:rPr lang="nl-NL" sz="2600" dirty="0"/>
              <a:t>draagkracht neemt toe en gaat iets voorover hellen, de stijgsnelheid </a:t>
            </a:r>
            <a:r>
              <a:rPr lang="nl-NL" sz="2600" dirty="0" smtClean="0"/>
              <a:t>en </a:t>
            </a:r>
            <a:r>
              <a:rPr lang="nl-NL" sz="2600" dirty="0"/>
              <a:t>de vliegsnelheid neemt toe. </a:t>
            </a:r>
            <a:r>
              <a:rPr lang="nl-NL" sz="2600" b="1" dirty="0" smtClean="0"/>
              <a:t> </a:t>
            </a:r>
            <a:endParaRPr lang="nl-NL" sz="2600" dirty="0" smtClean="0"/>
          </a:p>
        </p:txBody>
      </p:sp>
      <p:pic>
        <p:nvPicPr>
          <p:cNvPr id="8194" name="Picture 2" descr="http://www.zweefvliegopleiding.nl/images/beginselen/binnenvliegen-thermie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753233"/>
            <a:ext cx="5505431" cy="5988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8968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267744" y="97468"/>
            <a:ext cx="4903586" cy="523220"/>
          </a:xfrm>
          <a:prstGeom prst="rect">
            <a:avLst/>
          </a:prstGeom>
          <a:noFill/>
          <a:ln w="9525">
            <a:noFill/>
            <a:miter lim="800000"/>
            <a:headEnd/>
            <a:tailEnd/>
          </a:ln>
        </p:spPr>
        <p:txBody>
          <a:bodyPr wrap="none">
            <a:spAutoFit/>
          </a:bodyPr>
          <a:lstStyle/>
          <a:p>
            <a:r>
              <a:rPr lang="nl-NL" sz="2800" dirty="0" smtClean="0">
                <a:solidFill>
                  <a:schemeClr val="bg1"/>
                </a:solidFill>
              </a:rPr>
              <a:t>Beginselen van het zweefvliegen</a:t>
            </a:r>
            <a:endParaRPr lang="nl-NL" sz="2800" dirty="0">
              <a:solidFill>
                <a:schemeClr val="bg1"/>
              </a:solidFill>
            </a:endParaRPr>
          </a:p>
        </p:txBody>
      </p:sp>
      <p:graphicFrame>
        <p:nvGraphicFramePr>
          <p:cNvPr id="2" name="Tabel 1"/>
          <p:cNvGraphicFramePr>
            <a:graphicFrameLocks noGrp="1"/>
          </p:cNvGraphicFramePr>
          <p:nvPr>
            <p:extLst/>
          </p:nvPr>
        </p:nvGraphicFramePr>
        <p:xfrm>
          <a:off x="512444" y="980727"/>
          <a:ext cx="8136904" cy="5451468"/>
        </p:xfrm>
        <a:graphic>
          <a:graphicData uri="http://schemas.openxmlformats.org/drawingml/2006/table">
            <a:tbl>
              <a:tblPr/>
              <a:tblGrid>
                <a:gridCol w="4068452"/>
                <a:gridCol w="4068452"/>
              </a:tblGrid>
              <a:tr h="936105">
                <a:tc>
                  <a:txBody>
                    <a:bodyPr/>
                    <a:lstStyle/>
                    <a:p>
                      <a:r>
                        <a:rPr lang="en-US" b="1" dirty="0">
                          <a:solidFill>
                            <a:srgbClr val="000080"/>
                          </a:solidFill>
                          <a:effectLst/>
                          <a:latin typeface="arial" panose="020B0604020202020204" pitchFamily="34" charset="0"/>
                        </a:rPr>
                        <a:t>5. PRINCIPLES OF FLIGHT   SAILPLANE</a:t>
                      </a:r>
                      <a:endParaRPr lang="en-US" dirty="0">
                        <a:effectLst/>
                      </a:endParaRPr>
                    </a:p>
                  </a:txBody>
                  <a:tcPr marL="0" marR="0" marT="0" marB="0" anchor="ctr">
                    <a:lnL>
                      <a:noFill/>
                    </a:lnL>
                    <a:lnR>
                      <a:noFill/>
                    </a:lnR>
                    <a:lnT>
                      <a:noFill/>
                    </a:lnT>
                    <a:lnB>
                      <a:noFill/>
                    </a:lnB>
                    <a:solidFill>
                      <a:srgbClr val="E0E0E0"/>
                    </a:solidFill>
                  </a:tcPr>
                </a:tc>
                <a:tc>
                  <a:txBody>
                    <a:bodyPr/>
                    <a:lstStyle/>
                    <a:p>
                      <a:r>
                        <a:rPr lang="nl-NL" b="1" dirty="0">
                          <a:solidFill>
                            <a:srgbClr val="000080"/>
                          </a:solidFill>
                          <a:effectLst/>
                          <a:latin typeface="arial" panose="020B0604020202020204" pitchFamily="34" charset="0"/>
                        </a:rPr>
                        <a:t>5. Beginselen van het zweefvliegen</a:t>
                      </a:r>
                      <a:endParaRPr lang="nl-NL" dirty="0">
                        <a:effectLst/>
                      </a:endParaRPr>
                    </a:p>
                  </a:txBody>
                  <a:tcPr marL="0" marR="0" marT="0" marB="0" anchor="ctr">
                    <a:lnL>
                      <a:noFill/>
                    </a:lnL>
                    <a:lnR>
                      <a:noFill/>
                    </a:lnR>
                    <a:lnT>
                      <a:noFill/>
                    </a:lnT>
                    <a:lnB>
                      <a:noFill/>
                    </a:lnB>
                    <a:solidFill>
                      <a:srgbClr val="E0E0E0"/>
                    </a:solidFill>
                  </a:tcPr>
                </a:tc>
              </a:tr>
              <a:tr h="607900">
                <a:tc>
                  <a:txBody>
                    <a:bodyPr/>
                    <a:lstStyle/>
                    <a:p>
                      <a:r>
                        <a:rPr lang="nl-NL" dirty="0">
                          <a:effectLst/>
                          <a:latin typeface="arial" panose="020B0604020202020204" pitchFamily="34" charset="0"/>
                        </a:rPr>
                        <a:t>5.1. AERODYNAMICS (AIRFLOW)</a:t>
                      </a:r>
                      <a:endParaRPr lang="nl-NL" dirty="0">
                        <a:effectLst/>
                      </a:endParaRPr>
                    </a:p>
                  </a:txBody>
                  <a:tcPr marL="0" marR="0" marT="0" marB="0" anchor="ctr">
                    <a:lnL>
                      <a:noFill/>
                    </a:lnL>
                    <a:lnR>
                      <a:noFill/>
                    </a:lnR>
                    <a:lnT>
                      <a:noFill/>
                    </a:lnT>
                    <a:lnB>
                      <a:noFill/>
                    </a:lnB>
                    <a:solidFill>
                      <a:srgbClr val="E0E0E0"/>
                    </a:solidFill>
                  </a:tcPr>
                </a:tc>
                <a:tc>
                  <a:txBody>
                    <a:bodyPr/>
                    <a:lstStyle/>
                    <a:p>
                      <a:r>
                        <a:rPr lang="nl-NL" dirty="0">
                          <a:effectLst/>
                          <a:latin typeface="arial" panose="020B0604020202020204" pitchFamily="34" charset="0"/>
                        </a:rPr>
                        <a:t>5.1. Aerodynamica</a:t>
                      </a:r>
                      <a:endParaRPr lang="nl-NL" dirty="0">
                        <a:effectLst/>
                      </a:endParaRPr>
                    </a:p>
                  </a:txBody>
                  <a:tcPr marL="0" marR="0" marT="0" marB="0" anchor="ctr">
                    <a:lnL>
                      <a:noFill/>
                    </a:lnL>
                    <a:lnR>
                      <a:noFill/>
                    </a:lnR>
                    <a:lnT>
                      <a:noFill/>
                    </a:lnT>
                    <a:lnB>
                      <a:noFill/>
                    </a:lnB>
                    <a:solidFill>
                      <a:srgbClr val="E0E0E0"/>
                    </a:solidFill>
                  </a:tcPr>
                </a:tc>
              </a:tr>
              <a:tr h="374115">
                <a:tc>
                  <a:txBody>
                    <a:bodyPr/>
                    <a:lstStyle/>
                    <a:p>
                      <a:r>
                        <a:rPr lang="nl-NL">
                          <a:effectLst/>
                        </a:rPr>
                        <a:t> </a:t>
                      </a:r>
                    </a:p>
                  </a:txBody>
                  <a:tcPr marL="0" marR="0" marT="0" marB="0" anchor="ctr">
                    <a:lnL>
                      <a:noFill/>
                    </a:lnL>
                    <a:lnR>
                      <a:noFill/>
                    </a:lnR>
                    <a:lnT>
                      <a:noFill/>
                    </a:lnT>
                    <a:lnB>
                      <a:noFill/>
                    </a:lnB>
                    <a:solidFill>
                      <a:srgbClr val="E0E0E0"/>
                    </a:solidFill>
                  </a:tcPr>
                </a:tc>
                <a:tc>
                  <a:txBody>
                    <a:bodyPr/>
                    <a:lstStyle/>
                    <a:p>
                      <a:r>
                        <a:rPr lang="nl-NL">
                          <a:effectLst/>
                        </a:rPr>
                        <a:t>5.1.1 De draagkracht</a:t>
                      </a:r>
                    </a:p>
                  </a:txBody>
                  <a:tcPr marL="0" marR="0" marT="0" marB="0" anchor="ctr">
                    <a:lnL>
                      <a:noFill/>
                    </a:lnL>
                    <a:lnR>
                      <a:noFill/>
                    </a:lnR>
                    <a:lnT>
                      <a:noFill/>
                    </a:lnT>
                    <a:lnB>
                      <a:noFill/>
                    </a:lnB>
                    <a:solidFill>
                      <a:srgbClr val="E0E0E0"/>
                    </a:solidFill>
                  </a:tcPr>
                </a:tc>
              </a:tr>
              <a:tr h="374115">
                <a:tc>
                  <a:txBody>
                    <a:bodyPr/>
                    <a:lstStyle/>
                    <a:p>
                      <a:r>
                        <a:rPr lang="nl-NL">
                          <a:effectLst/>
                        </a:rPr>
                        <a:t> </a:t>
                      </a:r>
                    </a:p>
                  </a:txBody>
                  <a:tcPr marL="0" marR="0" marT="0" marB="0" anchor="ctr">
                    <a:lnL>
                      <a:noFill/>
                    </a:lnL>
                    <a:lnR>
                      <a:noFill/>
                    </a:lnR>
                    <a:lnT>
                      <a:noFill/>
                    </a:lnT>
                    <a:lnB>
                      <a:noFill/>
                    </a:lnB>
                    <a:solidFill>
                      <a:srgbClr val="E0E0E0"/>
                    </a:solidFill>
                  </a:tcPr>
                </a:tc>
                <a:tc>
                  <a:txBody>
                    <a:bodyPr/>
                    <a:lstStyle/>
                    <a:p>
                      <a:r>
                        <a:rPr lang="nl-NL">
                          <a:effectLst/>
                        </a:rPr>
                        <a:t>5.1.2 De liftformule</a:t>
                      </a:r>
                    </a:p>
                  </a:txBody>
                  <a:tcPr marL="0" marR="0" marT="0" marB="0" anchor="ctr">
                    <a:lnL>
                      <a:noFill/>
                    </a:lnL>
                    <a:lnR>
                      <a:noFill/>
                    </a:lnR>
                    <a:lnT>
                      <a:noFill/>
                    </a:lnT>
                    <a:lnB>
                      <a:noFill/>
                    </a:lnB>
                    <a:solidFill>
                      <a:srgbClr val="E0E0E0"/>
                    </a:solidFill>
                  </a:tcPr>
                </a:tc>
              </a:tr>
              <a:tr h="374115">
                <a:tc>
                  <a:txBody>
                    <a:bodyPr/>
                    <a:lstStyle/>
                    <a:p>
                      <a:r>
                        <a:rPr lang="nl-NL" dirty="0">
                          <a:effectLst/>
                        </a:rPr>
                        <a:t> </a:t>
                      </a:r>
                    </a:p>
                  </a:txBody>
                  <a:tcPr marL="0" marR="0" marT="0" marB="0" anchor="ctr">
                    <a:lnL>
                      <a:noFill/>
                    </a:lnL>
                    <a:lnR>
                      <a:noFill/>
                    </a:lnR>
                    <a:lnT>
                      <a:noFill/>
                    </a:lnT>
                    <a:lnB>
                      <a:noFill/>
                    </a:lnB>
                    <a:solidFill>
                      <a:srgbClr val="E0E0E0"/>
                    </a:solidFill>
                  </a:tcPr>
                </a:tc>
                <a:tc>
                  <a:txBody>
                    <a:bodyPr/>
                    <a:lstStyle/>
                    <a:p>
                      <a:r>
                        <a:rPr lang="nl-NL" dirty="0">
                          <a:effectLst/>
                        </a:rPr>
                        <a:t>5.1.3 De weerstand</a:t>
                      </a:r>
                    </a:p>
                  </a:txBody>
                  <a:tcPr marL="0" marR="0" marT="0" marB="0" anchor="ctr">
                    <a:lnL>
                      <a:noFill/>
                    </a:lnL>
                    <a:lnR>
                      <a:noFill/>
                    </a:lnR>
                    <a:lnT>
                      <a:noFill/>
                    </a:lnT>
                    <a:lnB>
                      <a:noFill/>
                    </a:lnB>
                    <a:solidFill>
                      <a:srgbClr val="E0E0E0"/>
                    </a:solidFill>
                  </a:tcPr>
                </a:tc>
              </a:tr>
              <a:tr h="374115">
                <a:tc>
                  <a:txBody>
                    <a:bodyPr/>
                    <a:lstStyle/>
                    <a:p>
                      <a:r>
                        <a:rPr lang="nl-NL" dirty="0">
                          <a:effectLst/>
                          <a:latin typeface="arial" panose="020B0604020202020204" pitchFamily="34" charset="0"/>
                        </a:rPr>
                        <a:t>5.2. FLIGHT MECHANICS</a:t>
                      </a:r>
                      <a:endParaRPr lang="nl-NL" dirty="0">
                        <a:effectLst/>
                      </a:endParaRPr>
                    </a:p>
                  </a:txBody>
                  <a:tcPr marL="0" marR="0" marT="0" marB="0" anchor="ctr">
                    <a:lnL>
                      <a:noFill/>
                    </a:lnL>
                    <a:lnR>
                      <a:noFill/>
                    </a:lnR>
                    <a:lnT>
                      <a:noFill/>
                    </a:lnT>
                    <a:lnB>
                      <a:noFill/>
                    </a:lnB>
                    <a:solidFill>
                      <a:srgbClr val="E0E0E0"/>
                    </a:solidFill>
                  </a:tcPr>
                </a:tc>
                <a:tc>
                  <a:txBody>
                    <a:bodyPr/>
                    <a:lstStyle/>
                    <a:p>
                      <a:r>
                        <a:rPr lang="nl-NL">
                          <a:effectLst/>
                          <a:latin typeface="arial" panose="020B0604020202020204" pitchFamily="34" charset="0"/>
                        </a:rPr>
                        <a:t>5.2. Vliegmechanica</a:t>
                      </a:r>
                      <a:endParaRPr lang="nl-NL">
                        <a:effectLst/>
                      </a:endParaRPr>
                    </a:p>
                  </a:txBody>
                  <a:tcPr marL="0" marR="0" marT="0" marB="0" anchor="ctr">
                    <a:lnL>
                      <a:noFill/>
                    </a:lnL>
                    <a:lnR>
                      <a:noFill/>
                    </a:lnR>
                    <a:lnT>
                      <a:noFill/>
                    </a:lnT>
                    <a:lnB>
                      <a:noFill/>
                    </a:lnB>
                    <a:solidFill>
                      <a:srgbClr val="E0E0E0"/>
                    </a:solidFill>
                  </a:tcPr>
                </a:tc>
              </a:tr>
              <a:tr h="374115">
                <a:tc>
                  <a:txBody>
                    <a:bodyPr/>
                    <a:lstStyle/>
                    <a:p>
                      <a:r>
                        <a:rPr lang="nl-NL">
                          <a:effectLst/>
                          <a:latin typeface="arial" panose="020B0604020202020204" pitchFamily="34" charset="0"/>
                        </a:rPr>
                        <a:t>5.3. STABILITY</a:t>
                      </a:r>
                      <a:endParaRPr lang="nl-NL">
                        <a:effectLst/>
                      </a:endParaRPr>
                    </a:p>
                  </a:txBody>
                  <a:tcPr marL="0" marR="0" marT="0" marB="0" anchor="ctr">
                    <a:lnL>
                      <a:noFill/>
                    </a:lnL>
                    <a:lnR>
                      <a:noFill/>
                    </a:lnR>
                    <a:lnT>
                      <a:noFill/>
                    </a:lnT>
                    <a:lnB>
                      <a:noFill/>
                    </a:lnB>
                    <a:solidFill>
                      <a:srgbClr val="E0E0E0"/>
                    </a:solidFill>
                  </a:tcPr>
                </a:tc>
                <a:tc>
                  <a:txBody>
                    <a:bodyPr/>
                    <a:lstStyle/>
                    <a:p>
                      <a:r>
                        <a:rPr lang="nl-NL">
                          <a:effectLst/>
                          <a:latin typeface="arial" panose="020B0604020202020204" pitchFamily="34" charset="0"/>
                        </a:rPr>
                        <a:t>5.3. Stabiliteit</a:t>
                      </a:r>
                      <a:endParaRPr lang="nl-NL">
                        <a:effectLst/>
                      </a:endParaRPr>
                    </a:p>
                  </a:txBody>
                  <a:tcPr marL="0" marR="0" marT="0" marB="0" anchor="ctr">
                    <a:lnL>
                      <a:noFill/>
                    </a:lnL>
                    <a:lnR>
                      <a:noFill/>
                    </a:lnR>
                    <a:lnT>
                      <a:noFill/>
                    </a:lnT>
                    <a:lnB>
                      <a:noFill/>
                    </a:lnB>
                    <a:solidFill>
                      <a:srgbClr val="E0E0E0"/>
                    </a:solidFill>
                  </a:tcPr>
                </a:tc>
              </a:tr>
              <a:tr h="374115">
                <a:tc>
                  <a:txBody>
                    <a:bodyPr/>
                    <a:lstStyle/>
                    <a:p>
                      <a:r>
                        <a:rPr lang="nl-NL">
                          <a:effectLst/>
                          <a:latin typeface="arial" panose="020B0604020202020204" pitchFamily="34" charset="0"/>
                        </a:rPr>
                        <a:t>5.4. CONTROL</a:t>
                      </a:r>
                      <a:endParaRPr lang="nl-NL">
                        <a:effectLst/>
                      </a:endParaRPr>
                    </a:p>
                  </a:txBody>
                  <a:tcPr marL="0" marR="0" marT="0" marB="0" anchor="ctr">
                    <a:lnL>
                      <a:noFill/>
                    </a:lnL>
                    <a:lnR>
                      <a:noFill/>
                    </a:lnR>
                    <a:lnT>
                      <a:noFill/>
                    </a:lnT>
                    <a:lnB>
                      <a:noFill/>
                    </a:lnB>
                    <a:solidFill>
                      <a:srgbClr val="E0E0E0"/>
                    </a:solidFill>
                  </a:tcPr>
                </a:tc>
                <a:tc>
                  <a:txBody>
                    <a:bodyPr/>
                    <a:lstStyle/>
                    <a:p>
                      <a:r>
                        <a:rPr lang="nl-NL">
                          <a:effectLst/>
                          <a:latin typeface="arial" panose="020B0604020202020204" pitchFamily="34" charset="0"/>
                        </a:rPr>
                        <a:t>5.4. Besturingssysteem</a:t>
                      </a:r>
                      <a:endParaRPr lang="nl-NL">
                        <a:effectLst/>
                      </a:endParaRPr>
                    </a:p>
                  </a:txBody>
                  <a:tcPr marL="0" marR="0" marT="0" marB="0" anchor="ctr">
                    <a:lnL>
                      <a:noFill/>
                    </a:lnL>
                    <a:lnR>
                      <a:noFill/>
                    </a:lnR>
                    <a:lnT>
                      <a:noFill/>
                    </a:lnT>
                    <a:lnB>
                      <a:noFill/>
                    </a:lnB>
                    <a:solidFill>
                      <a:srgbClr val="E0E0E0"/>
                    </a:solidFill>
                  </a:tcPr>
                </a:tc>
              </a:tr>
              <a:tr h="1122346">
                <a:tc>
                  <a:txBody>
                    <a:bodyPr/>
                    <a:lstStyle/>
                    <a:p>
                      <a:r>
                        <a:rPr lang="en-US">
                          <a:effectLst/>
                          <a:latin typeface="arial" panose="020B0604020202020204" pitchFamily="34" charset="0"/>
                        </a:rPr>
                        <a:t>5.5. LIMITATIONS (LOAD FACTOR   AND MANOEUVRES)</a:t>
                      </a:r>
                      <a:endParaRPr lang="en-US">
                        <a:effectLst/>
                      </a:endParaRPr>
                    </a:p>
                  </a:txBody>
                  <a:tcPr marL="0" marR="0" marT="0" marB="0" anchor="ctr">
                    <a:lnL>
                      <a:noFill/>
                    </a:lnL>
                    <a:lnR>
                      <a:noFill/>
                    </a:lnR>
                    <a:lnT>
                      <a:noFill/>
                    </a:lnT>
                    <a:lnB>
                      <a:noFill/>
                    </a:lnB>
                    <a:solidFill>
                      <a:srgbClr val="E0E0E0"/>
                    </a:solidFill>
                  </a:tcPr>
                </a:tc>
                <a:tc>
                  <a:txBody>
                    <a:bodyPr/>
                    <a:lstStyle/>
                    <a:p>
                      <a:r>
                        <a:rPr lang="nl-NL" dirty="0" smtClean="0">
                          <a:effectLst/>
                          <a:latin typeface="arial" panose="020B0604020202020204" pitchFamily="34" charset="0"/>
                        </a:rPr>
                        <a:t>5.5.Beperkingen </a:t>
                      </a:r>
                      <a:r>
                        <a:rPr lang="nl-NL" dirty="0">
                          <a:effectLst/>
                          <a:latin typeface="arial" panose="020B0604020202020204" pitchFamily="34" charset="0"/>
                        </a:rPr>
                        <a:t>(Belastingfactor en manoevreerdiagram)</a:t>
                      </a:r>
                      <a:endParaRPr lang="nl-NL" dirty="0">
                        <a:effectLst/>
                      </a:endParaRPr>
                    </a:p>
                  </a:txBody>
                  <a:tcPr marL="0" marR="0" marT="0" marB="0" anchor="ctr">
                    <a:lnL>
                      <a:noFill/>
                    </a:lnL>
                    <a:lnR>
                      <a:noFill/>
                    </a:lnR>
                    <a:lnT>
                      <a:noFill/>
                    </a:lnT>
                    <a:lnB>
                      <a:noFill/>
                    </a:lnB>
                    <a:solidFill>
                      <a:srgbClr val="E0E0E0"/>
                    </a:solidFill>
                  </a:tcPr>
                </a:tc>
              </a:tr>
              <a:tr h="540427">
                <a:tc>
                  <a:txBody>
                    <a:bodyPr/>
                    <a:lstStyle/>
                    <a:p>
                      <a:r>
                        <a:rPr lang="nl-NL">
                          <a:effectLst/>
                          <a:latin typeface="arial" panose="020B0604020202020204" pitchFamily="34" charset="0"/>
                        </a:rPr>
                        <a:t>5.6. STALLING AND SPINNING</a:t>
                      </a:r>
                      <a:endParaRPr lang="nl-NL">
                        <a:effectLst/>
                      </a:endParaRPr>
                    </a:p>
                  </a:txBody>
                  <a:tcPr marL="0" marR="0" marT="0" marB="0" anchor="ctr">
                    <a:lnL>
                      <a:noFill/>
                    </a:lnL>
                    <a:lnR>
                      <a:noFill/>
                    </a:lnR>
                    <a:lnT>
                      <a:noFill/>
                    </a:lnT>
                    <a:lnB>
                      <a:noFill/>
                    </a:lnB>
                    <a:solidFill>
                      <a:srgbClr val="E0E0E0"/>
                    </a:solidFill>
                  </a:tcPr>
                </a:tc>
                <a:tc>
                  <a:txBody>
                    <a:bodyPr/>
                    <a:lstStyle/>
                    <a:p>
                      <a:r>
                        <a:rPr lang="nl-NL" dirty="0">
                          <a:effectLst/>
                          <a:latin typeface="arial" panose="020B0604020202020204" pitchFamily="34" charset="0"/>
                        </a:rPr>
                        <a:t>5.6. Overtrek en vrille</a:t>
                      </a:r>
                      <a:endParaRPr lang="nl-NL" dirty="0">
                        <a:effectLst/>
                      </a:endParaRPr>
                    </a:p>
                  </a:txBody>
                  <a:tcPr marL="0" marR="0" marT="0" marB="0" anchor="ctr">
                    <a:lnL>
                      <a:noFill/>
                    </a:lnL>
                    <a:lnR>
                      <a:noFill/>
                    </a:lnR>
                    <a:lnT>
                      <a:noFill/>
                    </a:lnT>
                    <a:lnB>
                      <a:noFill/>
                    </a:lnB>
                    <a:solidFill>
                      <a:srgbClr val="E0E0E0"/>
                    </a:solidFill>
                  </a:tcPr>
                </a:tc>
              </a:tr>
            </a:tbl>
          </a:graphicData>
        </a:graphic>
      </p:graphicFrame>
    </p:spTree>
    <p:extLst>
      <p:ext uri="{BB962C8B-B14F-4D97-AF65-F5344CB8AC3E}">
        <p14:creationId xmlns:p14="http://schemas.microsoft.com/office/powerpoint/2010/main" val="153011029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207481" cy="523220"/>
          </a:xfrm>
          <a:prstGeom prst="rect">
            <a:avLst/>
          </a:prstGeom>
          <a:noFill/>
          <a:ln w="9525">
            <a:noFill/>
            <a:miter lim="800000"/>
            <a:headEnd/>
            <a:tailEnd/>
          </a:ln>
        </p:spPr>
        <p:txBody>
          <a:bodyPr wrap="none">
            <a:spAutoFit/>
          </a:bodyPr>
          <a:lstStyle/>
          <a:p>
            <a:r>
              <a:rPr lang="nl-NL" sz="2800" dirty="0" smtClean="0">
                <a:solidFill>
                  <a:schemeClr val="bg1"/>
                </a:solidFill>
              </a:rPr>
              <a:t>5.1.1 De draagkracht</a:t>
            </a:r>
            <a:endParaRPr lang="nl-NL" sz="2800" dirty="0">
              <a:solidFill>
                <a:schemeClr val="bg1"/>
              </a:solidFill>
            </a:endParaRPr>
          </a:p>
        </p:txBody>
      </p:sp>
      <p:pic>
        <p:nvPicPr>
          <p:cNvPr id="9220" name="Picture 4" descr="http://www.zweefvliegopleiding.nl/images/beginselen/remklepp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777057"/>
            <a:ext cx="4307719" cy="3237969"/>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p:cNvSpPr/>
          <p:nvPr/>
        </p:nvSpPr>
        <p:spPr>
          <a:xfrm>
            <a:off x="4566563" y="728663"/>
            <a:ext cx="4572000" cy="5693866"/>
          </a:xfrm>
          <a:prstGeom prst="rect">
            <a:avLst/>
          </a:prstGeom>
        </p:spPr>
        <p:txBody>
          <a:bodyPr>
            <a:spAutoFit/>
          </a:bodyPr>
          <a:lstStyle/>
          <a:p>
            <a:pPr marL="457200" indent="-457200">
              <a:buClr>
                <a:srgbClr val="FF0000"/>
              </a:buClr>
              <a:buFont typeface="Wingdings" panose="05000000000000000000" pitchFamily="2" charset="2"/>
              <a:buChar char="Ø"/>
            </a:pPr>
            <a:r>
              <a:rPr lang="nl-NL" sz="2600" dirty="0"/>
              <a:t>Op de plaats waar de remkleppen verticaal op de vleugels omhoog gaan, wordt de luchtstroming verstoord, neemt de weerstand behoorlijk toe en </a:t>
            </a:r>
            <a:r>
              <a:rPr lang="nl-NL" sz="2600" dirty="0" smtClean="0"/>
              <a:t>de </a:t>
            </a:r>
            <a:r>
              <a:rPr lang="nl-NL" sz="2600" dirty="0"/>
              <a:t>lift iets af. </a:t>
            </a:r>
            <a:endParaRPr lang="nl-NL" sz="2600" dirty="0" smtClean="0"/>
          </a:p>
          <a:p>
            <a:pPr>
              <a:buClr>
                <a:srgbClr val="FF0000"/>
              </a:buClr>
            </a:pPr>
            <a:endParaRPr lang="nl-NL" sz="2600" dirty="0" smtClean="0"/>
          </a:p>
          <a:p>
            <a:pPr marL="457200" indent="-457200">
              <a:buClr>
                <a:srgbClr val="FF0000"/>
              </a:buClr>
              <a:buFont typeface="Wingdings" panose="05000000000000000000" pitchFamily="2" charset="2"/>
              <a:buChar char="Ø"/>
            </a:pPr>
            <a:r>
              <a:rPr lang="nl-NL" sz="2600" dirty="0" smtClean="0"/>
              <a:t>Trek </a:t>
            </a:r>
            <a:r>
              <a:rPr lang="nl-NL" sz="2600" dirty="0"/>
              <a:t>je de remkleppen, dan moet de verminderde draagkracht gecompenseerd worden door een grotere invalshoek, of door iets meer snelheid.</a:t>
            </a:r>
          </a:p>
        </p:txBody>
      </p:sp>
    </p:spTree>
    <p:extLst>
      <p:ext uri="{BB962C8B-B14F-4D97-AF65-F5344CB8AC3E}">
        <p14:creationId xmlns:p14="http://schemas.microsoft.com/office/powerpoint/2010/main" val="41559650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207481" cy="523220"/>
          </a:xfrm>
          <a:prstGeom prst="rect">
            <a:avLst/>
          </a:prstGeom>
          <a:noFill/>
          <a:ln w="9525">
            <a:noFill/>
            <a:miter lim="800000"/>
            <a:headEnd/>
            <a:tailEnd/>
          </a:ln>
        </p:spPr>
        <p:txBody>
          <a:bodyPr wrap="none">
            <a:spAutoFit/>
          </a:bodyPr>
          <a:lstStyle/>
          <a:p>
            <a:r>
              <a:rPr lang="nl-NL" sz="2800" dirty="0" smtClean="0">
                <a:solidFill>
                  <a:schemeClr val="bg1"/>
                </a:solidFill>
              </a:rPr>
              <a:t>5.1.1 De draagkracht</a:t>
            </a:r>
            <a:endParaRPr lang="nl-NL" sz="2800" dirty="0">
              <a:solidFill>
                <a:schemeClr val="bg1"/>
              </a:solidFill>
            </a:endParaRPr>
          </a:p>
        </p:txBody>
      </p:sp>
      <p:sp>
        <p:nvSpPr>
          <p:cNvPr id="2" name="Rechthoek 1"/>
          <p:cNvSpPr/>
          <p:nvPr/>
        </p:nvSpPr>
        <p:spPr>
          <a:xfrm>
            <a:off x="107504" y="2290329"/>
            <a:ext cx="8865046" cy="3570208"/>
          </a:xfrm>
          <a:prstGeom prst="rect">
            <a:avLst/>
          </a:prstGeom>
        </p:spPr>
        <p:txBody>
          <a:bodyPr wrap="square">
            <a:spAutoFit/>
          </a:bodyPr>
          <a:lstStyle/>
          <a:p>
            <a:pPr marL="457200" indent="-457200">
              <a:buClr>
                <a:srgbClr val="FF0000"/>
              </a:buClr>
              <a:buFont typeface="Wingdings" panose="05000000000000000000" pitchFamily="2" charset="2"/>
              <a:buChar char="Ø"/>
            </a:pPr>
            <a:r>
              <a:rPr lang="nl-NL" sz="2600" b="1" dirty="0">
                <a:solidFill>
                  <a:srgbClr val="C00000"/>
                </a:solidFill>
              </a:rPr>
              <a:t>Flaps </a:t>
            </a:r>
            <a:r>
              <a:rPr lang="nl-NL" sz="2600" b="1" dirty="0" smtClean="0">
                <a:solidFill>
                  <a:srgbClr val="C00000"/>
                </a:solidFill>
              </a:rPr>
              <a:t>negatief </a:t>
            </a:r>
            <a:r>
              <a:rPr lang="nl-NL" sz="2600" dirty="0" smtClean="0"/>
              <a:t>Bij </a:t>
            </a:r>
            <a:r>
              <a:rPr lang="nl-NL" sz="2600" dirty="0"/>
              <a:t>hoge snelheden doe je de flaps </a:t>
            </a:r>
            <a:r>
              <a:rPr lang="nl-NL" sz="2600" dirty="0" smtClean="0"/>
              <a:t>omhoog (negatief) =&gt; de </a:t>
            </a:r>
            <a:r>
              <a:rPr lang="nl-NL" sz="2600" dirty="0"/>
              <a:t>lift neemt </a:t>
            </a:r>
            <a:r>
              <a:rPr lang="nl-NL" sz="2600" dirty="0" smtClean="0"/>
              <a:t>af en </a:t>
            </a:r>
            <a:r>
              <a:rPr lang="nl-NL" sz="2600" dirty="0"/>
              <a:t>de weerstand </a:t>
            </a:r>
            <a:r>
              <a:rPr lang="nl-NL" sz="2600" dirty="0" smtClean="0"/>
              <a:t>en </a:t>
            </a:r>
            <a:r>
              <a:rPr lang="nl-NL" sz="2600" dirty="0"/>
              <a:t>dat is </a:t>
            </a:r>
            <a:r>
              <a:rPr lang="nl-NL" sz="2600" dirty="0" smtClean="0"/>
              <a:t>in die situatie gunstiger.</a:t>
            </a:r>
          </a:p>
          <a:p>
            <a:pPr marL="457200" indent="-457200">
              <a:buClr>
                <a:srgbClr val="FF0000"/>
              </a:buClr>
              <a:buFont typeface="Wingdings" panose="05000000000000000000" pitchFamily="2" charset="2"/>
              <a:buChar char="Ø"/>
            </a:pPr>
            <a:endParaRPr lang="nl-NL" sz="2600" dirty="0"/>
          </a:p>
          <a:p>
            <a:pPr marL="457200" indent="-457200">
              <a:buClr>
                <a:srgbClr val="FF0000"/>
              </a:buClr>
              <a:buFont typeface="Wingdings" panose="05000000000000000000" pitchFamily="2" charset="2"/>
              <a:buChar char="Ø"/>
            </a:pPr>
            <a:r>
              <a:rPr lang="nl-NL" sz="2600" b="1" dirty="0" smtClean="0">
                <a:solidFill>
                  <a:srgbClr val="C00000"/>
                </a:solidFill>
              </a:rPr>
              <a:t>Flaps positief </a:t>
            </a:r>
            <a:r>
              <a:rPr lang="nl-NL" sz="2600" dirty="0" smtClean="0"/>
              <a:t>Bij </a:t>
            </a:r>
            <a:r>
              <a:rPr lang="nl-NL" sz="2600" dirty="0"/>
              <a:t>thermieken en landen doe je de flaps naar </a:t>
            </a:r>
            <a:r>
              <a:rPr lang="nl-NL" sz="2600" dirty="0" smtClean="0"/>
              <a:t>beneden. </a:t>
            </a:r>
            <a:r>
              <a:rPr lang="nl-NL" sz="2600" dirty="0"/>
              <a:t>Je zet de flaps positief. De lift neemt toe en de weerstand ook maar dat is door de lage snelheid minder nadelig.</a:t>
            </a:r>
          </a:p>
          <a:p>
            <a:r>
              <a:rPr lang="nl-NL" dirty="0"/>
              <a:t> </a:t>
            </a:r>
          </a:p>
        </p:txBody>
      </p:sp>
      <p:pic>
        <p:nvPicPr>
          <p:cNvPr id="10242" name="Picture 2" descr="http://www.zweefvliegopleiding.nl/images/beginselen/flap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825189"/>
            <a:ext cx="7272809" cy="116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2871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207481" cy="523220"/>
          </a:xfrm>
          <a:prstGeom prst="rect">
            <a:avLst/>
          </a:prstGeom>
          <a:noFill/>
          <a:ln w="9525">
            <a:noFill/>
            <a:miter lim="800000"/>
            <a:headEnd/>
            <a:tailEnd/>
          </a:ln>
        </p:spPr>
        <p:txBody>
          <a:bodyPr wrap="none">
            <a:spAutoFit/>
          </a:bodyPr>
          <a:lstStyle/>
          <a:p>
            <a:r>
              <a:rPr lang="nl-NL" sz="2800" dirty="0" smtClean="0">
                <a:solidFill>
                  <a:schemeClr val="bg1"/>
                </a:solidFill>
              </a:rPr>
              <a:t>5.1.1 De draagkracht</a:t>
            </a:r>
            <a:endParaRPr lang="nl-NL" sz="2800" dirty="0">
              <a:solidFill>
                <a:schemeClr val="bg1"/>
              </a:solidFill>
            </a:endParaRPr>
          </a:p>
        </p:txBody>
      </p:sp>
      <p:sp>
        <p:nvSpPr>
          <p:cNvPr id="2" name="Rechthoek 1"/>
          <p:cNvSpPr/>
          <p:nvPr/>
        </p:nvSpPr>
        <p:spPr>
          <a:xfrm>
            <a:off x="251520" y="818302"/>
            <a:ext cx="8721030" cy="1292662"/>
          </a:xfrm>
          <a:prstGeom prst="rect">
            <a:avLst/>
          </a:prstGeom>
        </p:spPr>
        <p:txBody>
          <a:bodyPr wrap="square">
            <a:spAutoFit/>
          </a:bodyPr>
          <a:lstStyle/>
          <a:p>
            <a:pPr>
              <a:buClr>
                <a:srgbClr val="FF0000"/>
              </a:buClr>
            </a:pPr>
            <a:r>
              <a:rPr lang="nl-NL" sz="2600" dirty="0" smtClean="0"/>
              <a:t> </a:t>
            </a:r>
            <a:r>
              <a:rPr lang="nl-NL" sz="2600" dirty="0">
                <a:solidFill>
                  <a:srgbClr val="FF0000"/>
                </a:solidFill>
              </a:rPr>
              <a:t>5. De </a:t>
            </a:r>
            <a:r>
              <a:rPr lang="nl-NL" sz="2600" dirty="0" smtClean="0">
                <a:solidFill>
                  <a:srgbClr val="FF0000"/>
                </a:solidFill>
              </a:rPr>
              <a:t>luchtdichtheid</a:t>
            </a:r>
            <a:endParaRPr lang="nl-NL" sz="2600" dirty="0"/>
          </a:p>
          <a:p>
            <a:pPr>
              <a:buClr>
                <a:srgbClr val="FF0000"/>
              </a:buClr>
            </a:pPr>
            <a:r>
              <a:rPr lang="nl-NL" sz="2600" dirty="0" smtClean="0"/>
              <a:t>De </a:t>
            </a:r>
            <a:r>
              <a:rPr lang="nl-NL" sz="2600" dirty="0"/>
              <a:t>luchtdichtheid is afhankelijk van de luchtdruk en de temperatuur. </a:t>
            </a:r>
          </a:p>
        </p:txBody>
      </p:sp>
      <p:graphicFrame>
        <p:nvGraphicFramePr>
          <p:cNvPr id="3" name="Tabel 2"/>
          <p:cNvGraphicFramePr>
            <a:graphicFrameLocks noGrp="1"/>
          </p:cNvGraphicFramePr>
          <p:nvPr>
            <p:extLst>
              <p:ext uri="{D42A27DB-BD31-4B8C-83A1-F6EECF244321}">
                <p14:modId xmlns:p14="http://schemas.microsoft.com/office/powerpoint/2010/main" val="1592730079"/>
              </p:ext>
            </p:extLst>
          </p:nvPr>
        </p:nvGraphicFramePr>
        <p:xfrm>
          <a:off x="467544" y="2348880"/>
          <a:ext cx="8280724" cy="4089602"/>
        </p:xfrm>
        <a:graphic>
          <a:graphicData uri="http://schemas.openxmlformats.org/drawingml/2006/table">
            <a:tbl>
              <a:tblPr/>
              <a:tblGrid>
                <a:gridCol w="2070181"/>
                <a:gridCol w="2070181"/>
                <a:gridCol w="2070181"/>
                <a:gridCol w="2070181"/>
              </a:tblGrid>
              <a:tr h="1060267">
                <a:tc>
                  <a:txBody>
                    <a:bodyPr/>
                    <a:lstStyle/>
                    <a:p>
                      <a:pPr algn="ctr"/>
                      <a:r>
                        <a:rPr lang="nl-NL" sz="2400" b="1" baseline="0" dirty="0">
                          <a:solidFill>
                            <a:schemeClr val="bg1"/>
                          </a:solidFill>
                          <a:effectLst/>
                        </a:rPr>
                        <a:t>Hoogte in meters</a:t>
                      </a:r>
                      <a:endParaRPr lang="nl-NL" sz="2400" baseline="0" dirty="0">
                        <a:solidFill>
                          <a:schemeClr val="bg1"/>
                        </a:solidFill>
                        <a:effectLst/>
                      </a:endParaRP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chemeClr val="tx2"/>
                    </a:solidFill>
                  </a:tcPr>
                </a:tc>
                <a:tc>
                  <a:txBody>
                    <a:bodyPr/>
                    <a:lstStyle/>
                    <a:p>
                      <a:pPr algn="ctr"/>
                      <a:r>
                        <a:rPr lang="nl-NL" sz="2400" b="1" baseline="0" dirty="0">
                          <a:solidFill>
                            <a:schemeClr val="bg1"/>
                          </a:solidFill>
                          <a:effectLst/>
                        </a:rPr>
                        <a:t>Luchtdruk </a:t>
                      </a:r>
                      <a:endParaRPr lang="nl-NL" sz="2400" b="1" baseline="0" dirty="0" smtClean="0">
                        <a:solidFill>
                          <a:schemeClr val="bg1"/>
                        </a:solidFill>
                        <a:effectLst/>
                      </a:endParaRPr>
                    </a:p>
                    <a:p>
                      <a:pPr algn="ctr"/>
                      <a:r>
                        <a:rPr lang="nl-NL" sz="2400" b="1" baseline="0" dirty="0" smtClean="0">
                          <a:solidFill>
                            <a:schemeClr val="bg1"/>
                          </a:solidFill>
                          <a:effectLst/>
                        </a:rPr>
                        <a:t>hPa</a:t>
                      </a:r>
                      <a:endParaRPr lang="nl-NL" sz="2400" baseline="0" dirty="0">
                        <a:solidFill>
                          <a:schemeClr val="bg1"/>
                        </a:solidFill>
                        <a:effectLst/>
                      </a:endParaRP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chemeClr val="tx2"/>
                    </a:solidFill>
                  </a:tcPr>
                </a:tc>
                <a:tc>
                  <a:txBody>
                    <a:bodyPr/>
                    <a:lstStyle/>
                    <a:p>
                      <a:pPr algn="ctr"/>
                      <a:r>
                        <a:rPr lang="nl-NL" sz="2400" b="1" baseline="0" dirty="0">
                          <a:solidFill>
                            <a:schemeClr val="bg1"/>
                          </a:solidFill>
                          <a:effectLst/>
                        </a:rPr>
                        <a:t>Luchtdichtheid kg/m3</a:t>
                      </a:r>
                      <a:endParaRPr lang="nl-NL" sz="2400" baseline="0" dirty="0">
                        <a:solidFill>
                          <a:schemeClr val="bg1"/>
                        </a:solidFill>
                        <a:effectLst/>
                      </a:endParaRP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chemeClr val="tx2"/>
                    </a:solidFill>
                  </a:tcPr>
                </a:tc>
                <a:tc>
                  <a:txBody>
                    <a:bodyPr/>
                    <a:lstStyle/>
                    <a:p>
                      <a:pPr algn="ctr"/>
                      <a:r>
                        <a:rPr lang="nl-NL" sz="2400" b="1" baseline="0" dirty="0">
                          <a:solidFill>
                            <a:schemeClr val="bg1"/>
                          </a:solidFill>
                          <a:effectLst/>
                        </a:rPr>
                        <a:t>Temperatuur in °C</a:t>
                      </a:r>
                      <a:endParaRPr lang="nl-NL" sz="2400" baseline="0" dirty="0">
                        <a:solidFill>
                          <a:schemeClr val="bg1"/>
                        </a:solidFill>
                        <a:effectLst/>
                      </a:endParaRP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chemeClr val="tx2"/>
                    </a:solidFill>
                  </a:tcPr>
                </a:tc>
              </a:tr>
              <a:tr h="605867">
                <a:tc>
                  <a:txBody>
                    <a:bodyPr/>
                    <a:lstStyle/>
                    <a:p>
                      <a:pPr algn="ctr"/>
                      <a:r>
                        <a:rPr lang="nl-NL" sz="2400">
                          <a:effectLst/>
                        </a:rPr>
                        <a:t>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1013,3</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1,225</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15</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r>
              <a:tr h="605867">
                <a:tc>
                  <a:txBody>
                    <a:bodyPr/>
                    <a:lstStyle/>
                    <a:p>
                      <a:pPr algn="ctr"/>
                      <a:r>
                        <a:rPr lang="nl-NL" sz="2400">
                          <a:effectLst/>
                        </a:rPr>
                        <a:t>1000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898,6</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1,1116</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8,5</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r>
              <a:tr h="605867">
                <a:tc>
                  <a:txBody>
                    <a:bodyPr/>
                    <a:lstStyle/>
                    <a:p>
                      <a:pPr algn="ctr"/>
                      <a:r>
                        <a:rPr lang="nl-NL" sz="2400">
                          <a:effectLst/>
                        </a:rPr>
                        <a:t>2000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79,5</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1,0065</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2</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r>
              <a:tr h="605867">
                <a:tc>
                  <a:txBody>
                    <a:bodyPr/>
                    <a:lstStyle/>
                    <a:p>
                      <a:pPr algn="ctr"/>
                      <a:r>
                        <a:rPr lang="nl-NL" sz="2400">
                          <a:effectLst/>
                        </a:rPr>
                        <a:t>3000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701,1</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0,9091</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-4,5</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r>
              <a:tr h="605867">
                <a:tc>
                  <a:txBody>
                    <a:bodyPr/>
                    <a:lstStyle/>
                    <a:p>
                      <a:pPr algn="ctr"/>
                      <a:r>
                        <a:rPr lang="nl-NL" sz="2400">
                          <a:effectLst/>
                        </a:rPr>
                        <a:t>5000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540,2</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0,7361</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dirty="0">
                          <a:effectLst/>
                        </a:rPr>
                        <a:t>-17</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r>
            </a:tbl>
          </a:graphicData>
        </a:graphic>
      </p:graphicFrame>
    </p:spTree>
    <p:extLst>
      <p:ext uri="{BB962C8B-B14F-4D97-AF65-F5344CB8AC3E}">
        <p14:creationId xmlns:p14="http://schemas.microsoft.com/office/powerpoint/2010/main" val="37714835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207481" cy="523220"/>
          </a:xfrm>
          <a:prstGeom prst="rect">
            <a:avLst/>
          </a:prstGeom>
          <a:noFill/>
          <a:ln w="9525">
            <a:noFill/>
            <a:miter lim="800000"/>
            <a:headEnd/>
            <a:tailEnd/>
          </a:ln>
        </p:spPr>
        <p:txBody>
          <a:bodyPr wrap="none">
            <a:spAutoFit/>
          </a:bodyPr>
          <a:lstStyle/>
          <a:p>
            <a:r>
              <a:rPr lang="nl-NL" sz="2800" dirty="0" smtClean="0">
                <a:solidFill>
                  <a:schemeClr val="bg1"/>
                </a:solidFill>
              </a:rPr>
              <a:t>5.1.1 De draagkracht</a:t>
            </a:r>
            <a:endParaRPr lang="nl-NL" sz="2800" dirty="0">
              <a:solidFill>
                <a:schemeClr val="bg1"/>
              </a:solidFill>
            </a:endParaRPr>
          </a:p>
        </p:txBody>
      </p:sp>
      <p:sp>
        <p:nvSpPr>
          <p:cNvPr id="2" name="Rechthoek 1"/>
          <p:cNvSpPr/>
          <p:nvPr/>
        </p:nvSpPr>
        <p:spPr>
          <a:xfrm>
            <a:off x="182474" y="3389573"/>
            <a:ext cx="8961525" cy="2923877"/>
          </a:xfrm>
          <a:prstGeom prst="rect">
            <a:avLst/>
          </a:prstGeom>
        </p:spPr>
        <p:txBody>
          <a:bodyPr wrap="square">
            <a:spAutoFit/>
          </a:bodyPr>
          <a:lstStyle/>
          <a:p>
            <a:pPr marL="457200" indent="-457200">
              <a:buClr>
                <a:srgbClr val="FF0000"/>
              </a:buClr>
              <a:buFont typeface="Wingdings" panose="05000000000000000000" pitchFamily="2" charset="2"/>
              <a:buChar char="Ø"/>
            </a:pPr>
            <a:r>
              <a:rPr lang="nl-NL" sz="2600" dirty="0"/>
              <a:t>Door de dwarshelling krijgt de draagkracht een zijwaartse component. Dit is een </a:t>
            </a:r>
            <a:r>
              <a:rPr lang="nl-NL" sz="2600" dirty="0">
                <a:solidFill>
                  <a:srgbClr val="C00000"/>
                </a:solidFill>
              </a:rPr>
              <a:t>middelpuntzoekende</a:t>
            </a:r>
            <a:r>
              <a:rPr lang="nl-NL" sz="2600" dirty="0"/>
              <a:t> kracht. Dit is aangegeven met de stippellijn </a:t>
            </a:r>
            <a:r>
              <a:rPr lang="nl-NL" sz="2600" dirty="0" smtClean="0"/>
              <a:t>L</a:t>
            </a:r>
            <a:r>
              <a:rPr lang="nl-NL" dirty="0" smtClean="0"/>
              <a:t>2</a:t>
            </a:r>
            <a:r>
              <a:rPr lang="nl-NL" sz="2600" dirty="0" smtClean="0"/>
              <a:t>.</a:t>
            </a:r>
            <a:r>
              <a:rPr lang="nl-NL" sz="2600" dirty="0"/>
              <a:t>  </a:t>
            </a:r>
            <a:endParaRPr lang="nl-NL" sz="2600" dirty="0" smtClean="0"/>
          </a:p>
          <a:p>
            <a:pPr marL="457200" indent="-457200">
              <a:buClr>
                <a:srgbClr val="FF0000"/>
              </a:buClr>
              <a:buFont typeface="Wingdings" panose="05000000000000000000" pitchFamily="2" charset="2"/>
              <a:buChar char="Ø"/>
            </a:pPr>
            <a:endParaRPr lang="nl-NL" sz="2600" dirty="0" smtClean="0"/>
          </a:p>
          <a:p>
            <a:pPr marL="457200" indent="-457200">
              <a:buClr>
                <a:srgbClr val="FF0000"/>
              </a:buClr>
              <a:buFont typeface="Wingdings" panose="05000000000000000000" pitchFamily="2" charset="2"/>
              <a:buChar char="Ø"/>
            </a:pPr>
            <a:r>
              <a:rPr lang="nl-NL" sz="2600" dirty="0" smtClean="0"/>
              <a:t>Als </a:t>
            </a:r>
            <a:r>
              <a:rPr lang="nl-NL" sz="2600" dirty="0"/>
              <a:t>de dwarshelling toe neemt dan neemt de middelpuntzoekende kracht (</a:t>
            </a:r>
            <a:r>
              <a:rPr lang="nl-NL" sz="2600" dirty="0" smtClean="0"/>
              <a:t>L</a:t>
            </a:r>
            <a:r>
              <a:rPr lang="nl-NL" dirty="0"/>
              <a:t>2</a:t>
            </a:r>
            <a:r>
              <a:rPr lang="nl-NL" sz="2600" dirty="0" smtClean="0"/>
              <a:t>) </a:t>
            </a:r>
            <a:r>
              <a:rPr lang="nl-NL" sz="2600" dirty="0"/>
              <a:t>toe en tegelijk de </a:t>
            </a:r>
            <a:r>
              <a:rPr lang="nl-NL" sz="2600" dirty="0" err="1">
                <a:solidFill>
                  <a:srgbClr val="C00000"/>
                </a:solidFill>
              </a:rPr>
              <a:t>centrifigaalkracht</a:t>
            </a:r>
            <a:r>
              <a:rPr lang="nl-NL" sz="2600" dirty="0">
                <a:solidFill>
                  <a:srgbClr val="C00000"/>
                </a:solidFill>
              </a:rPr>
              <a:t> (CK) </a:t>
            </a:r>
            <a:r>
              <a:rPr lang="nl-NL" sz="2600" dirty="0"/>
              <a:t>die tegenovergesteld is aan </a:t>
            </a:r>
            <a:r>
              <a:rPr lang="nl-NL" sz="2600" dirty="0" smtClean="0"/>
              <a:t>L</a:t>
            </a:r>
            <a:r>
              <a:rPr lang="nl-NL" dirty="0" smtClean="0"/>
              <a:t>2</a:t>
            </a:r>
            <a:r>
              <a:rPr lang="nl-NL" sz="2600" dirty="0" smtClean="0"/>
              <a:t>.</a:t>
            </a:r>
            <a:endParaRPr lang="nl-NL" sz="2600" dirty="0"/>
          </a:p>
        </p:txBody>
      </p:sp>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750488"/>
            <a:ext cx="8972550" cy="2390480"/>
          </a:xfrm>
          <a:prstGeom prst="rect">
            <a:avLst/>
          </a:prstGeom>
        </p:spPr>
      </p:pic>
    </p:spTree>
    <p:extLst>
      <p:ext uri="{BB962C8B-B14F-4D97-AF65-F5344CB8AC3E}">
        <p14:creationId xmlns:p14="http://schemas.microsoft.com/office/powerpoint/2010/main" val="28759810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5724128" y="684213"/>
            <a:ext cx="3270249" cy="369332"/>
          </a:xfrm>
          <a:prstGeom prst="rect">
            <a:avLst/>
          </a:prstGeom>
          <a:noFill/>
          <a:ln w="9525">
            <a:noFill/>
            <a:miter lim="800000"/>
            <a:headEnd/>
            <a:tailEnd/>
          </a:ln>
        </p:spPr>
        <p:txBody>
          <a:bodyPr wrap="square">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207481" cy="523220"/>
          </a:xfrm>
          <a:prstGeom prst="rect">
            <a:avLst/>
          </a:prstGeom>
          <a:noFill/>
          <a:ln w="9525">
            <a:noFill/>
            <a:miter lim="800000"/>
            <a:headEnd/>
            <a:tailEnd/>
          </a:ln>
        </p:spPr>
        <p:txBody>
          <a:bodyPr wrap="none">
            <a:spAutoFit/>
          </a:bodyPr>
          <a:lstStyle/>
          <a:p>
            <a:r>
              <a:rPr lang="nl-NL" sz="2800" dirty="0" smtClean="0">
                <a:solidFill>
                  <a:schemeClr val="bg1"/>
                </a:solidFill>
              </a:rPr>
              <a:t>5.1.1 De draagkracht</a:t>
            </a:r>
            <a:endParaRPr lang="nl-NL" sz="2800" dirty="0">
              <a:solidFill>
                <a:schemeClr val="bg1"/>
              </a:solidFill>
            </a:endParaRPr>
          </a:p>
        </p:txBody>
      </p:sp>
      <p:graphicFrame>
        <p:nvGraphicFramePr>
          <p:cNvPr id="3" name="Tabel 2"/>
          <p:cNvGraphicFramePr>
            <a:graphicFrameLocks noGrp="1"/>
          </p:cNvGraphicFramePr>
          <p:nvPr>
            <p:extLst>
              <p:ext uri="{D42A27DB-BD31-4B8C-83A1-F6EECF244321}">
                <p14:modId xmlns:p14="http://schemas.microsoft.com/office/powerpoint/2010/main" val="2823923777"/>
              </p:ext>
            </p:extLst>
          </p:nvPr>
        </p:nvGraphicFramePr>
        <p:xfrm>
          <a:off x="131441" y="4005064"/>
          <a:ext cx="8712968" cy="2286000"/>
        </p:xfrm>
        <a:graphic>
          <a:graphicData uri="http://schemas.openxmlformats.org/drawingml/2006/table">
            <a:tbl>
              <a:tblPr/>
              <a:tblGrid>
                <a:gridCol w="4032448"/>
                <a:gridCol w="4680520"/>
              </a:tblGrid>
              <a:tr h="0">
                <a:tc>
                  <a:txBody>
                    <a:bodyPr/>
                    <a:lstStyle/>
                    <a:p>
                      <a:pPr algn="ctr"/>
                      <a:r>
                        <a:rPr lang="nl-NL" sz="2400" b="1" baseline="0" dirty="0">
                          <a:solidFill>
                            <a:schemeClr val="bg1"/>
                          </a:solidFill>
                          <a:effectLst/>
                        </a:rPr>
                        <a:t>Dwarshelling</a:t>
                      </a:r>
                      <a:endParaRPr lang="nl-NL" sz="2400" baseline="0" dirty="0">
                        <a:solidFill>
                          <a:schemeClr val="bg1"/>
                        </a:solidFill>
                        <a:effectLst/>
                      </a:endParaRP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chemeClr val="tx2"/>
                    </a:solidFill>
                  </a:tcPr>
                </a:tc>
                <a:tc>
                  <a:txBody>
                    <a:bodyPr/>
                    <a:lstStyle/>
                    <a:p>
                      <a:pPr algn="ctr"/>
                      <a:r>
                        <a:rPr lang="nl-NL" sz="2400" b="1" baseline="0" dirty="0" smtClean="0">
                          <a:solidFill>
                            <a:schemeClr val="bg1"/>
                          </a:solidFill>
                          <a:effectLst/>
                          <a:latin typeface="Arial" panose="020B0604020202020204" pitchFamily="34" charset="0"/>
                        </a:rPr>
                        <a:t>Toename </a:t>
                      </a:r>
                      <a:r>
                        <a:rPr lang="nl-NL" sz="2400" b="1" baseline="0" dirty="0">
                          <a:solidFill>
                            <a:schemeClr val="bg1"/>
                          </a:solidFill>
                          <a:effectLst/>
                          <a:latin typeface="Arial" panose="020B0604020202020204" pitchFamily="34" charset="0"/>
                        </a:rPr>
                        <a:t>overtreksnelheid</a:t>
                      </a:r>
                      <a:endParaRPr lang="nl-NL" sz="2400" baseline="0" dirty="0">
                        <a:solidFill>
                          <a:schemeClr val="bg1"/>
                        </a:solidFill>
                        <a:effectLst/>
                        <a:latin typeface="Arial" panose="020B0604020202020204" pitchFamily="34" charset="0"/>
                      </a:endParaRP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chemeClr val="tx2"/>
                    </a:solidFill>
                  </a:tcPr>
                </a:tc>
              </a:tr>
              <a:tr h="0">
                <a:tc>
                  <a:txBody>
                    <a:bodyPr/>
                    <a:lstStyle/>
                    <a:p>
                      <a:pPr algn="ctr"/>
                      <a:r>
                        <a:rPr lang="nl-NL" sz="2400" baseline="0">
                          <a:effectLst/>
                        </a:rPr>
                        <a:t>20°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baseline="0">
                          <a:effectLst/>
                        </a:rPr>
                        <a:t>± 3%</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r>
              <a:tr h="0">
                <a:tc>
                  <a:txBody>
                    <a:bodyPr/>
                    <a:lstStyle/>
                    <a:p>
                      <a:pPr algn="ctr"/>
                      <a:r>
                        <a:rPr lang="nl-NL" sz="2400" baseline="0">
                          <a:effectLst/>
                        </a:rPr>
                        <a:t>30°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baseline="0">
                          <a:effectLst/>
                        </a:rPr>
                        <a:t>± 7%</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r>
              <a:tr h="0">
                <a:tc>
                  <a:txBody>
                    <a:bodyPr/>
                    <a:lstStyle/>
                    <a:p>
                      <a:pPr algn="ctr"/>
                      <a:r>
                        <a:rPr lang="nl-NL" sz="2400" baseline="0">
                          <a:effectLst/>
                        </a:rPr>
                        <a:t>45°</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baseline="0">
                          <a:effectLst/>
                        </a:rPr>
                        <a:t>± 20%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r>
              <a:tr h="0">
                <a:tc>
                  <a:txBody>
                    <a:bodyPr/>
                    <a:lstStyle/>
                    <a:p>
                      <a:pPr algn="ctr"/>
                      <a:r>
                        <a:rPr lang="nl-NL" sz="2400" baseline="0">
                          <a:effectLst/>
                        </a:rPr>
                        <a:t>60°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baseline="0" dirty="0">
                          <a:effectLst/>
                        </a:rPr>
                        <a:t>± 41%</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r>
            </a:tbl>
          </a:graphicData>
        </a:graphic>
      </p:graphicFrame>
      <p:pic>
        <p:nvPicPr>
          <p:cNvPr id="13314" name="Picture 2" descr="http://www.zweefvliegopleiding.nl/images/evo/bocht-stei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763291"/>
            <a:ext cx="5498976" cy="3097757"/>
          </a:xfrm>
          <a:prstGeom prst="rect">
            <a:avLst/>
          </a:prstGeom>
          <a:noFill/>
          <a:extLst>
            <a:ext uri="{909E8E84-426E-40dd-AFC4-6F175D3DCCD1}">
              <a14:hiddenFill xmlns:a14="http://schemas.microsoft.com/office/drawing/2010/main">
                <a:solidFill>
                  <a:srgbClr val="FFFFFF"/>
                </a:solidFill>
              </a14:hiddenFill>
            </a:ext>
          </a:extLst>
        </p:spPr>
      </p:pic>
      <p:sp>
        <p:nvSpPr>
          <p:cNvPr id="13" name="Rechthoek 12"/>
          <p:cNvSpPr/>
          <p:nvPr/>
        </p:nvSpPr>
        <p:spPr>
          <a:xfrm>
            <a:off x="5873751" y="769848"/>
            <a:ext cx="3098799" cy="892552"/>
          </a:xfrm>
          <a:prstGeom prst="rect">
            <a:avLst/>
          </a:prstGeom>
        </p:spPr>
        <p:txBody>
          <a:bodyPr wrap="square">
            <a:spAutoFit/>
          </a:bodyPr>
          <a:lstStyle/>
          <a:p>
            <a:pPr marL="457200" indent="-457200">
              <a:buClr>
                <a:srgbClr val="FF0000"/>
              </a:buClr>
              <a:buFont typeface="Wingdings" panose="05000000000000000000" pitchFamily="2" charset="2"/>
              <a:buChar char="Ø"/>
            </a:pPr>
            <a:r>
              <a:rPr lang="nl-NL" sz="2600" dirty="0" smtClean="0"/>
              <a:t>Meer helling, meer snelheid</a:t>
            </a:r>
            <a:endParaRPr lang="nl-NL" sz="2600" dirty="0"/>
          </a:p>
        </p:txBody>
      </p:sp>
    </p:spTree>
    <p:extLst>
      <p:ext uri="{BB962C8B-B14F-4D97-AF65-F5344CB8AC3E}">
        <p14:creationId xmlns:p14="http://schemas.microsoft.com/office/powerpoint/2010/main" val="183717959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207481" cy="523220"/>
          </a:xfrm>
          <a:prstGeom prst="rect">
            <a:avLst/>
          </a:prstGeom>
          <a:noFill/>
          <a:ln w="9525">
            <a:noFill/>
            <a:miter lim="800000"/>
            <a:headEnd/>
            <a:tailEnd/>
          </a:ln>
        </p:spPr>
        <p:txBody>
          <a:bodyPr wrap="none">
            <a:spAutoFit/>
          </a:bodyPr>
          <a:lstStyle/>
          <a:p>
            <a:r>
              <a:rPr lang="nl-NL" sz="2800" dirty="0" smtClean="0">
                <a:solidFill>
                  <a:schemeClr val="bg1"/>
                </a:solidFill>
              </a:rPr>
              <a:t>5.1.1 De draagkracht</a:t>
            </a:r>
            <a:endParaRPr lang="nl-NL" sz="2800" dirty="0">
              <a:solidFill>
                <a:schemeClr val="bg1"/>
              </a:solidFill>
            </a:endParaRPr>
          </a:p>
        </p:txBody>
      </p:sp>
      <p:sp>
        <p:nvSpPr>
          <p:cNvPr id="2" name="Rechthoek 1"/>
          <p:cNvSpPr/>
          <p:nvPr/>
        </p:nvSpPr>
        <p:spPr>
          <a:xfrm>
            <a:off x="31102" y="4009471"/>
            <a:ext cx="9112898" cy="2893100"/>
          </a:xfrm>
          <a:prstGeom prst="rect">
            <a:avLst/>
          </a:prstGeom>
        </p:spPr>
        <p:txBody>
          <a:bodyPr wrap="square">
            <a:spAutoFit/>
          </a:bodyPr>
          <a:lstStyle/>
          <a:p>
            <a:pPr marL="457200" indent="-457200">
              <a:buClr>
                <a:srgbClr val="FF0000"/>
              </a:buClr>
              <a:buFont typeface="Wingdings" panose="05000000000000000000" pitchFamily="2" charset="2"/>
              <a:buChar char="Ø"/>
            </a:pPr>
            <a:r>
              <a:rPr lang="nl-NL" sz="2600" dirty="0"/>
              <a:t>Bij </a:t>
            </a:r>
            <a:r>
              <a:rPr lang="nl-NL" sz="2600" dirty="0" smtClean="0"/>
              <a:t>een </a:t>
            </a:r>
            <a:r>
              <a:rPr lang="nl-NL" sz="2600" dirty="0"/>
              <a:t>bocht ondervindt de </a:t>
            </a:r>
            <a:r>
              <a:rPr lang="nl-NL" sz="2600" dirty="0" err="1"/>
              <a:t>binnenvleugel</a:t>
            </a:r>
            <a:r>
              <a:rPr lang="nl-NL" sz="2600" dirty="0"/>
              <a:t> door een gunstiger aanstroming als gevolg van de </a:t>
            </a:r>
            <a:r>
              <a:rPr lang="nl-NL" sz="2600" dirty="0">
                <a:solidFill>
                  <a:srgbClr val="C00000"/>
                </a:solidFill>
              </a:rPr>
              <a:t>V-stelling</a:t>
            </a:r>
            <a:r>
              <a:rPr lang="nl-NL" sz="2600" dirty="0"/>
              <a:t> van de vleugel iets </a:t>
            </a:r>
            <a:r>
              <a:rPr lang="nl-NL" sz="2600" dirty="0">
                <a:solidFill>
                  <a:srgbClr val="C00000"/>
                </a:solidFill>
              </a:rPr>
              <a:t>meer lift </a:t>
            </a:r>
            <a:r>
              <a:rPr lang="nl-NL" sz="2600" dirty="0"/>
              <a:t>dan de buitenvleugel. </a:t>
            </a:r>
            <a:endParaRPr lang="nl-NL" sz="2600" dirty="0" smtClean="0"/>
          </a:p>
          <a:p>
            <a:pPr marL="457200" indent="-457200">
              <a:buClr>
                <a:srgbClr val="FF0000"/>
              </a:buClr>
              <a:buFont typeface="Wingdings" panose="05000000000000000000" pitchFamily="2" charset="2"/>
              <a:buChar char="Ø"/>
            </a:pPr>
            <a:r>
              <a:rPr lang="nl-NL" sz="2600" dirty="0" smtClean="0"/>
              <a:t>De </a:t>
            </a:r>
            <a:r>
              <a:rPr lang="nl-NL" sz="2600" dirty="0"/>
              <a:t>buitenvleugel </a:t>
            </a:r>
            <a:r>
              <a:rPr lang="nl-NL" sz="2600" dirty="0" smtClean="0"/>
              <a:t>heeft </a:t>
            </a:r>
            <a:r>
              <a:rPr lang="nl-NL" sz="2600" dirty="0" smtClean="0">
                <a:solidFill>
                  <a:srgbClr val="C00000"/>
                </a:solidFill>
              </a:rPr>
              <a:t>meer </a:t>
            </a:r>
            <a:r>
              <a:rPr lang="nl-NL" sz="2600" dirty="0">
                <a:solidFill>
                  <a:srgbClr val="C00000"/>
                </a:solidFill>
              </a:rPr>
              <a:t>snelheid </a:t>
            </a:r>
            <a:r>
              <a:rPr lang="nl-NL" sz="2600" dirty="0" smtClean="0"/>
              <a:t>dan </a:t>
            </a:r>
            <a:r>
              <a:rPr lang="nl-NL" sz="2600" dirty="0"/>
              <a:t>de </a:t>
            </a:r>
            <a:r>
              <a:rPr lang="nl-NL" sz="2600" dirty="0" err="1"/>
              <a:t>binnenvleugel</a:t>
            </a:r>
            <a:r>
              <a:rPr lang="nl-NL" sz="2600" dirty="0"/>
              <a:t>. Het effect van de snellere buitenvleugel is </a:t>
            </a:r>
            <a:r>
              <a:rPr lang="nl-NL" sz="2600" dirty="0" smtClean="0"/>
              <a:t>sterker en </a:t>
            </a:r>
            <a:r>
              <a:rPr lang="nl-NL" sz="2600" dirty="0"/>
              <a:t>daarom moet je meestal iets stick tegen (tegen de draairichting) geven bij het maken van bochten.</a:t>
            </a:r>
          </a:p>
        </p:txBody>
      </p:sp>
      <p:pic>
        <p:nvPicPr>
          <p:cNvPr id="14338" name="Picture 2" descr="http://www.zweefvliegopleiding.nl/images/evo/gieren-boch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896" y="821507"/>
            <a:ext cx="7041408" cy="3039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4181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207481" cy="523220"/>
          </a:xfrm>
          <a:prstGeom prst="rect">
            <a:avLst/>
          </a:prstGeom>
          <a:noFill/>
          <a:ln w="9525">
            <a:noFill/>
            <a:miter lim="800000"/>
            <a:headEnd/>
            <a:tailEnd/>
          </a:ln>
        </p:spPr>
        <p:txBody>
          <a:bodyPr wrap="none">
            <a:spAutoFit/>
          </a:bodyPr>
          <a:lstStyle/>
          <a:p>
            <a:r>
              <a:rPr lang="nl-NL" sz="2800" dirty="0" smtClean="0">
                <a:solidFill>
                  <a:schemeClr val="bg1"/>
                </a:solidFill>
              </a:rPr>
              <a:t>5.1.1 De draagkracht</a:t>
            </a:r>
            <a:endParaRPr lang="nl-NL" sz="2800" dirty="0">
              <a:solidFill>
                <a:schemeClr val="bg1"/>
              </a:solidFill>
            </a:endParaRPr>
          </a:p>
        </p:txBody>
      </p:sp>
      <p:sp>
        <p:nvSpPr>
          <p:cNvPr id="2" name="Rechthoek 1"/>
          <p:cNvSpPr/>
          <p:nvPr/>
        </p:nvSpPr>
        <p:spPr>
          <a:xfrm>
            <a:off x="4237176" y="812988"/>
            <a:ext cx="4572000" cy="3293209"/>
          </a:xfrm>
          <a:prstGeom prst="rect">
            <a:avLst/>
          </a:prstGeom>
        </p:spPr>
        <p:txBody>
          <a:bodyPr>
            <a:spAutoFit/>
          </a:bodyPr>
          <a:lstStyle/>
          <a:p>
            <a:pPr marL="457200" indent="-457200">
              <a:buClr>
                <a:srgbClr val="FF0000"/>
              </a:buClr>
              <a:buFont typeface="Wingdings" panose="05000000000000000000" pitchFamily="2" charset="2"/>
              <a:buChar char="Ø"/>
            </a:pPr>
            <a:r>
              <a:rPr lang="nl-NL" sz="2600" dirty="0" smtClean="0"/>
              <a:t>Door </a:t>
            </a:r>
            <a:r>
              <a:rPr lang="nl-NL" sz="2600" dirty="0"/>
              <a:t>het </a:t>
            </a:r>
            <a:r>
              <a:rPr lang="nl-NL" sz="2600" b="1" dirty="0" smtClean="0">
                <a:solidFill>
                  <a:srgbClr val="C00000"/>
                </a:solidFill>
              </a:rPr>
              <a:t>grondeffect</a:t>
            </a:r>
            <a:r>
              <a:rPr lang="nl-NL" sz="2600" dirty="0" smtClean="0"/>
              <a:t> neemt de </a:t>
            </a:r>
            <a:r>
              <a:rPr lang="nl-NL" sz="2600" dirty="0"/>
              <a:t>geïnduceerde weerstand </a:t>
            </a:r>
            <a:r>
              <a:rPr lang="nl-NL" sz="2600" dirty="0" smtClean="0"/>
              <a:t>af </a:t>
            </a:r>
            <a:r>
              <a:rPr lang="nl-NL" sz="2600" dirty="0"/>
              <a:t>en de overdruk onder de vleugel </a:t>
            </a:r>
            <a:r>
              <a:rPr lang="nl-NL" sz="2600" dirty="0" smtClean="0"/>
              <a:t>iets toe.</a:t>
            </a:r>
          </a:p>
          <a:p>
            <a:pPr marL="457200" indent="-457200">
              <a:buClr>
                <a:srgbClr val="FF0000"/>
              </a:buClr>
              <a:buFont typeface="Wingdings" panose="05000000000000000000" pitchFamily="2" charset="2"/>
              <a:buChar char="Ø"/>
            </a:pPr>
            <a:r>
              <a:rPr lang="nl-NL" sz="2600" dirty="0">
                <a:latin typeface="Calibri" charset="0"/>
              </a:rPr>
              <a:t>Daardoor kunnen we vlak boven de grond lang uitzweven.</a:t>
            </a:r>
          </a:p>
          <a:p>
            <a:pPr>
              <a:buClr>
                <a:srgbClr val="FF0000"/>
              </a:buClr>
            </a:pPr>
            <a:endParaRPr lang="nl-NL" sz="2600" dirty="0"/>
          </a:p>
        </p:txBody>
      </p:sp>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784993"/>
            <a:ext cx="3960440" cy="5862587"/>
          </a:xfrm>
          <a:prstGeom prst="rect">
            <a:avLst/>
          </a:prstGeom>
        </p:spPr>
      </p:pic>
    </p:spTree>
    <p:extLst>
      <p:ext uri="{BB962C8B-B14F-4D97-AF65-F5344CB8AC3E}">
        <p14:creationId xmlns:p14="http://schemas.microsoft.com/office/powerpoint/2010/main" val="67568488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140732" cy="523220"/>
          </a:xfrm>
          <a:prstGeom prst="rect">
            <a:avLst/>
          </a:prstGeom>
          <a:noFill/>
          <a:ln w="9525">
            <a:noFill/>
            <a:miter lim="800000"/>
            <a:headEnd/>
            <a:tailEnd/>
          </a:ln>
        </p:spPr>
        <p:txBody>
          <a:bodyPr wrap="none">
            <a:spAutoFit/>
          </a:bodyPr>
          <a:lstStyle/>
          <a:p>
            <a:r>
              <a:rPr lang="nl-NL" sz="2800" dirty="0" smtClean="0">
                <a:solidFill>
                  <a:schemeClr val="bg1"/>
                </a:solidFill>
              </a:rPr>
              <a:t>5.1.2 De liftformule</a:t>
            </a:r>
            <a:endParaRPr lang="nl-NL" sz="2800" dirty="0">
              <a:solidFill>
                <a:schemeClr val="bg1"/>
              </a:solidFill>
            </a:endParaRPr>
          </a:p>
        </p:txBody>
      </p:sp>
      <p:sp>
        <p:nvSpPr>
          <p:cNvPr id="4" name="Rechthoek 3"/>
          <p:cNvSpPr/>
          <p:nvPr/>
        </p:nvSpPr>
        <p:spPr>
          <a:xfrm>
            <a:off x="188693" y="908526"/>
            <a:ext cx="8775795" cy="2031325"/>
          </a:xfrm>
          <a:prstGeom prst="rect">
            <a:avLst/>
          </a:prstGeom>
        </p:spPr>
        <p:txBody>
          <a:bodyPr wrap="square">
            <a:spAutoFit/>
          </a:bodyPr>
          <a:lstStyle/>
          <a:p>
            <a:r>
              <a:rPr lang="nl-NL" sz="3000" b="1" dirty="0">
                <a:solidFill>
                  <a:srgbClr val="C00000"/>
                </a:solidFill>
                <a:latin typeface="JoannaMTStd"/>
              </a:rPr>
              <a:t>L = Cl ½ </a:t>
            </a:r>
            <a:r>
              <a:rPr lang="el-GR" altLang="ja-JP" sz="3000" b="1" dirty="0">
                <a:solidFill>
                  <a:srgbClr val="C00000"/>
                </a:solidFill>
                <a:latin typeface="MinionPro-Regular" panose="02040503050201020203" pitchFamily="18" charset="0"/>
                <a:ea typeface="MinionPro-Regular" panose="02040503050201020203" pitchFamily="18" charset="0"/>
              </a:rPr>
              <a:t>ρ</a:t>
            </a:r>
            <a:r>
              <a:rPr lang="nl-NL" sz="3000" b="1" dirty="0">
                <a:solidFill>
                  <a:srgbClr val="C00000"/>
                </a:solidFill>
                <a:latin typeface="JoannaMTStd"/>
              </a:rPr>
              <a:t>V</a:t>
            </a:r>
            <a:r>
              <a:rPr lang="nl-NL" sz="3000" b="1" baseline="30000" dirty="0">
                <a:solidFill>
                  <a:srgbClr val="C00000"/>
                </a:solidFill>
                <a:latin typeface="JoannaMTStd"/>
              </a:rPr>
              <a:t>2</a:t>
            </a:r>
            <a:r>
              <a:rPr lang="nl-NL" sz="3000" b="1" dirty="0">
                <a:solidFill>
                  <a:srgbClr val="C00000"/>
                </a:solidFill>
                <a:latin typeface="JoannaMTStd"/>
              </a:rPr>
              <a:t> </a:t>
            </a:r>
            <a:r>
              <a:rPr lang="nl-NL" sz="3000" b="1" dirty="0" smtClean="0">
                <a:solidFill>
                  <a:srgbClr val="C00000"/>
                </a:solidFill>
                <a:latin typeface="JoannaMTStd"/>
              </a:rPr>
              <a:t>S</a:t>
            </a:r>
          </a:p>
          <a:p>
            <a:pPr marL="457200" indent="-457200">
              <a:buClr>
                <a:srgbClr val="FF0000"/>
              </a:buClr>
              <a:buFont typeface="Wingdings" charset="2"/>
              <a:buChar char="Ø"/>
            </a:pPr>
            <a:r>
              <a:rPr lang="nl-NL" sz="3200" dirty="0" smtClean="0"/>
              <a:t>De </a:t>
            </a:r>
            <a:r>
              <a:rPr lang="nl-NL" sz="3200" dirty="0"/>
              <a:t>lift is gelijk aan de liftcoëfficiënt keer half </a:t>
            </a:r>
            <a:r>
              <a:rPr lang="nl-NL" sz="3200" dirty="0" err="1"/>
              <a:t>rho</a:t>
            </a:r>
            <a:r>
              <a:rPr lang="nl-NL" sz="3200" dirty="0"/>
              <a:t>, keer de luchtsnelheid in het kwadraat, keer het vleugeloppervlak</a:t>
            </a:r>
            <a:endParaRPr lang="nl-NL" sz="3000" dirty="0">
              <a:solidFill>
                <a:srgbClr val="C00000"/>
              </a:solidFill>
            </a:endParaRPr>
          </a:p>
        </p:txBody>
      </p:sp>
      <p:graphicFrame>
        <p:nvGraphicFramePr>
          <p:cNvPr id="5" name="Tabel 4"/>
          <p:cNvGraphicFramePr>
            <a:graphicFrameLocks noGrp="1"/>
          </p:cNvGraphicFramePr>
          <p:nvPr>
            <p:extLst>
              <p:ext uri="{D42A27DB-BD31-4B8C-83A1-F6EECF244321}">
                <p14:modId xmlns:p14="http://schemas.microsoft.com/office/powerpoint/2010/main" val="3881158025"/>
              </p:ext>
            </p:extLst>
          </p:nvPr>
        </p:nvGraphicFramePr>
        <p:xfrm>
          <a:off x="179512" y="3212976"/>
          <a:ext cx="8933014" cy="3230880"/>
        </p:xfrm>
        <a:graphic>
          <a:graphicData uri="http://schemas.openxmlformats.org/drawingml/2006/table">
            <a:tbl>
              <a:tblPr/>
              <a:tblGrid>
                <a:gridCol w="1142583"/>
                <a:gridCol w="7790431"/>
              </a:tblGrid>
              <a:tr h="0">
                <a:tc>
                  <a:txBody>
                    <a:bodyPr/>
                    <a:lstStyle/>
                    <a:p>
                      <a:r>
                        <a:rPr lang="nl-NL" sz="2600" b="1" baseline="0" dirty="0">
                          <a:solidFill>
                            <a:schemeClr val="bg1"/>
                          </a:solidFill>
                          <a:effectLst/>
                          <a:latin typeface="JoannaMTStd"/>
                        </a:rPr>
                        <a:t>L = </a:t>
                      </a:r>
                      <a:endParaRPr lang="nl-NL" sz="2600" baseline="0" dirty="0">
                        <a:solidFill>
                          <a:schemeClr val="bg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nl-NL" sz="2600" baseline="0" dirty="0"/>
                        <a:t>lift, draagkracht in Newton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nl-NL" sz="2600" b="1" baseline="0" dirty="0">
                          <a:solidFill>
                            <a:schemeClr val="bg1"/>
                          </a:solidFill>
                          <a:effectLst/>
                          <a:latin typeface="JoannaMTStd"/>
                        </a:rPr>
                        <a:t>Cl =</a:t>
                      </a:r>
                      <a:endParaRPr lang="nl-NL" sz="2600" baseline="0" dirty="0">
                        <a:solidFill>
                          <a:schemeClr val="bg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nl-NL" sz="2600" baseline="0" dirty="0" smtClean="0"/>
                        <a:t>de </a:t>
                      </a:r>
                      <a:r>
                        <a:rPr lang="nl-NL" sz="2600" baseline="0" dirty="0" smtClean="0">
                          <a:solidFill>
                            <a:srgbClr val="C00000"/>
                          </a:solidFill>
                        </a:rPr>
                        <a:t>liftcoëfficiënt</a:t>
                      </a:r>
                      <a:r>
                        <a:rPr lang="nl-NL" sz="2600" baseline="0" dirty="0" smtClean="0"/>
                        <a:t>, de grootte is </a:t>
                      </a:r>
                      <a:r>
                        <a:rPr lang="nl-NL" sz="2600" baseline="0" dirty="0"/>
                        <a:t>afhankelijk van de </a:t>
                      </a:r>
                      <a:r>
                        <a:rPr lang="nl-NL" sz="2600" baseline="0" dirty="0" err="1" smtClean="0"/>
                        <a:t>invals-hoek</a:t>
                      </a:r>
                      <a:r>
                        <a:rPr lang="nl-NL" sz="2600" baseline="0" dirty="0" smtClean="0"/>
                        <a:t> </a:t>
                      </a:r>
                      <a:r>
                        <a:rPr lang="nl-NL" sz="2600" baseline="0" dirty="0"/>
                        <a:t>en de eigenschappen van het vleugelprofiel.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el-GR" sz="2600" b="1" baseline="0" dirty="0">
                          <a:solidFill>
                            <a:schemeClr val="bg1"/>
                          </a:solidFill>
                          <a:effectLst/>
                          <a:latin typeface="JoannaMTStd"/>
                        </a:rPr>
                        <a:t>½ </a:t>
                      </a:r>
                      <a:r>
                        <a:rPr lang="el-GR" altLang="ja-JP" sz="2600" b="1" baseline="0" dirty="0">
                          <a:solidFill>
                            <a:schemeClr val="bg1"/>
                          </a:solidFill>
                          <a:effectLst/>
                          <a:latin typeface="MinionPro-Regular" panose="02040503050201020203" pitchFamily="18" charset="0"/>
                          <a:ea typeface="MinionPro-Regular" panose="02040503050201020203" pitchFamily="18" charset="0"/>
                        </a:rPr>
                        <a:t>ρ =</a:t>
                      </a:r>
                      <a:endParaRPr lang="el-GR" sz="2600" baseline="0" dirty="0">
                        <a:solidFill>
                          <a:schemeClr val="bg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nl-NL" sz="2600" baseline="0" dirty="0">
                          <a:solidFill>
                            <a:srgbClr val="C00000"/>
                          </a:solidFill>
                        </a:rPr>
                        <a:t>Rho</a:t>
                      </a:r>
                      <a:r>
                        <a:rPr lang="nl-NL" sz="2600" baseline="0" dirty="0"/>
                        <a:t> (</a:t>
                      </a:r>
                      <a:r>
                        <a:rPr lang="nl-NL" altLang="ja-JP" sz="2600" b="1" baseline="0" dirty="0">
                          <a:solidFill>
                            <a:srgbClr val="1A181C"/>
                          </a:solidFill>
                          <a:effectLst/>
                          <a:latin typeface="MinionPro-Regular" panose="02040503050201020203" pitchFamily="18" charset="0"/>
                          <a:ea typeface="MinionPro-Regular" panose="02040503050201020203" pitchFamily="18" charset="0"/>
                        </a:rPr>
                        <a:t>ρ) </a:t>
                      </a:r>
                      <a:r>
                        <a:rPr lang="nl-NL" altLang="ja-JP" sz="2600" baseline="0" dirty="0">
                          <a:solidFill>
                            <a:srgbClr val="1A181C"/>
                          </a:solidFill>
                          <a:effectLst/>
                          <a:latin typeface="MinionPro-Regular" panose="02040503050201020203" pitchFamily="18" charset="0"/>
                          <a:ea typeface="MinionPro-Regular" panose="02040503050201020203" pitchFamily="18" charset="0"/>
                        </a:rPr>
                        <a:t>is de luchtdichtheid in kg/m</a:t>
                      </a:r>
                      <a:r>
                        <a:rPr lang="nl-NL" altLang="ja-JP" sz="2600" baseline="30000" dirty="0">
                          <a:solidFill>
                            <a:srgbClr val="1A181C"/>
                          </a:solidFill>
                          <a:effectLst/>
                          <a:latin typeface="MinionPro-Regular" panose="02040503050201020203" pitchFamily="18" charset="0"/>
                          <a:ea typeface="MinionPro-Regular" panose="02040503050201020203" pitchFamily="18" charset="0"/>
                        </a:rPr>
                        <a:t>3</a:t>
                      </a:r>
                      <a:endParaRPr lang="nl-NL" sz="2600" baseline="30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nl-NL" sz="2600" b="1" baseline="0" dirty="0">
                          <a:solidFill>
                            <a:schemeClr val="bg1"/>
                          </a:solidFill>
                          <a:effectLst/>
                          <a:latin typeface="JoannaMTStd"/>
                        </a:rPr>
                        <a:t>V</a:t>
                      </a:r>
                      <a:r>
                        <a:rPr lang="nl-NL" sz="2600" b="1" baseline="30000" dirty="0">
                          <a:solidFill>
                            <a:schemeClr val="bg1"/>
                          </a:solidFill>
                          <a:effectLst/>
                          <a:latin typeface="JoannaMTStd"/>
                        </a:rPr>
                        <a:t>2</a:t>
                      </a:r>
                      <a:r>
                        <a:rPr lang="nl-NL" sz="2600" b="1" baseline="0" dirty="0">
                          <a:solidFill>
                            <a:schemeClr val="bg1"/>
                          </a:solidFill>
                          <a:effectLst/>
                          <a:latin typeface="JoannaMTStd"/>
                        </a:rPr>
                        <a:t> =</a:t>
                      </a:r>
                      <a:endParaRPr lang="nl-NL" sz="2600" baseline="0" dirty="0">
                        <a:solidFill>
                          <a:schemeClr val="bg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nl-NL" sz="2600" baseline="0" dirty="0"/>
                        <a:t>de snelheid in m/s van de aanstromende lucht in het kwadraat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nl-NL" sz="2600" b="1" baseline="0" dirty="0">
                          <a:solidFill>
                            <a:schemeClr val="bg1"/>
                          </a:solidFill>
                          <a:effectLst/>
                          <a:latin typeface="JoannaMTStd"/>
                        </a:rPr>
                        <a:t>S =</a:t>
                      </a:r>
                      <a:endParaRPr lang="nl-NL" sz="2600" baseline="0" dirty="0">
                        <a:solidFill>
                          <a:schemeClr val="bg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nl-NL" sz="2600" baseline="0" dirty="0"/>
                        <a:t>het vleugeloppervlak in m</a:t>
                      </a:r>
                      <a:r>
                        <a:rPr lang="nl-NL" sz="2600" baseline="30000"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6538828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140732" cy="523220"/>
          </a:xfrm>
          <a:prstGeom prst="rect">
            <a:avLst/>
          </a:prstGeom>
          <a:noFill/>
          <a:ln w="9525">
            <a:noFill/>
            <a:miter lim="800000"/>
            <a:headEnd/>
            <a:tailEnd/>
          </a:ln>
        </p:spPr>
        <p:txBody>
          <a:bodyPr wrap="none">
            <a:spAutoFit/>
          </a:bodyPr>
          <a:lstStyle/>
          <a:p>
            <a:r>
              <a:rPr lang="nl-NL" sz="2800" dirty="0" smtClean="0">
                <a:solidFill>
                  <a:schemeClr val="bg1"/>
                </a:solidFill>
              </a:rPr>
              <a:t>5.1.2 De liftformule</a:t>
            </a:r>
            <a:endParaRPr lang="nl-NL" sz="2800" dirty="0">
              <a:solidFill>
                <a:schemeClr val="bg1"/>
              </a:solidFill>
            </a:endParaRPr>
          </a:p>
        </p:txBody>
      </p:sp>
      <p:sp>
        <p:nvSpPr>
          <p:cNvPr id="2" name="Rechthoek 1"/>
          <p:cNvSpPr/>
          <p:nvPr/>
        </p:nvSpPr>
        <p:spPr>
          <a:xfrm>
            <a:off x="107504" y="4437112"/>
            <a:ext cx="9036496" cy="2492990"/>
          </a:xfrm>
          <a:prstGeom prst="rect">
            <a:avLst/>
          </a:prstGeom>
        </p:spPr>
        <p:txBody>
          <a:bodyPr wrap="square">
            <a:spAutoFit/>
          </a:bodyPr>
          <a:lstStyle/>
          <a:p>
            <a:r>
              <a:rPr lang="nl-NL" sz="2600" dirty="0"/>
              <a:t>LS4a plus vlieger </a:t>
            </a:r>
            <a:r>
              <a:rPr lang="nl-NL" sz="2600" dirty="0" smtClean="0"/>
              <a:t>   = </a:t>
            </a:r>
            <a:r>
              <a:rPr lang="nl-NL" sz="2600" dirty="0"/>
              <a:t>350 kg = 3500 N</a:t>
            </a:r>
          </a:p>
          <a:p>
            <a:r>
              <a:rPr lang="nl-NL" sz="2600" dirty="0"/>
              <a:t>vleugeloppervlak  </a:t>
            </a:r>
            <a:r>
              <a:rPr lang="nl-NL" sz="2600" dirty="0" smtClean="0"/>
              <a:t> = </a:t>
            </a:r>
            <a:r>
              <a:rPr lang="nl-NL" sz="2600" dirty="0"/>
              <a:t>10,5 m2</a:t>
            </a:r>
          </a:p>
          <a:p>
            <a:r>
              <a:rPr lang="nl-NL" sz="2600" dirty="0"/>
              <a:t>snelheid </a:t>
            </a:r>
            <a:r>
              <a:rPr lang="nl-NL" sz="2600" b="1" dirty="0"/>
              <a:t>90 km/h</a:t>
            </a:r>
            <a:r>
              <a:rPr lang="nl-NL" sz="2600" dirty="0"/>
              <a:t>  = 25 m/s</a:t>
            </a:r>
          </a:p>
          <a:p>
            <a:r>
              <a:rPr lang="nl-NL" sz="2600" dirty="0"/>
              <a:t>luchtdichtheid        = 1.22</a:t>
            </a:r>
          </a:p>
          <a:p>
            <a:r>
              <a:rPr lang="nl-NL" sz="2600" b="1" dirty="0" smtClean="0">
                <a:solidFill>
                  <a:srgbClr val="C00000"/>
                </a:solidFill>
              </a:rPr>
              <a:t>L </a:t>
            </a:r>
            <a:r>
              <a:rPr lang="nl-NL" sz="2600" b="1" dirty="0">
                <a:solidFill>
                  <a:srgbClr val="C00000"/>
                </a:solidFill>
              </a:rPr>
              <a:t>= Cl ½ </a:t>
            </a:r>
            <a:r>
              <a:rPr lang="nl-NL" altLang="ja-JP" sz="2600" b="1" dirty="0">
                <a:solidFill>
                  <a:srgbClr val="C00000"/>
                </a:solidFill>
              </a:rPr>
              <a:t>ρ </a:t>
            </a:r>
            <a:r>
              <a:rPr lang="nl-NL" sz="2600" b="1" dirty="0">
                <a:solidFill>
                  <a:srgbClr val="C00000"/>
                </a:solidFill>
              </a:rPr>
              <a:t>V</a:t>
            </a:r>
            <a:r>
              <a:rPr lang="nl-NL" sz="2600" b="1" baseline="30000" dirty="0">
                <a:solidFill>
                  <a:srgbClr val="C00000"/>
                </a:solidFill>
              </a:rPr>
              <a:t>2</a:t>
            </a:r>
            <a:r>
              <a:rPr lang="nl-NL" sz="2600" b="1" dirty="0">
                <a:solidFill>
                  <a:srgbClr val="C00000"/>
                </a:solidFill>
              </a:rPr>
              <a:t> S</a:t>
            </a:r>
            <a:r>
              <a:rPr lang="nl-NL" sz="2600" dirty="0"/>
              <a:t>  dus 3500 N = Cl * 1/2 * 1.22 * 625 * </a:t>
            </a:r>
            <a:r>
              <a:rPr lang="nl-NL" sz="2600" dirty="0" smtClean="0"/>
              <a:t>10.5</a:t>
            </a:r>
          </a:p>
          <a:p>
            <a:r>
              <a:rPr lang="nl-NL" sz="2600" b="1" dirty="0" smtClean="0"/>
              <a:t>Cl </a:t>
            </a:r>
            <a:r>
              <a:rPr lang="nl-NL" sz="2600" b="1" dirty="0"/>
              <a:t>= </a:t>
            </a:r>
            <a:r>
              <a:rPr lang="nl-NL" sz="2600" b="1" dirty="0" smtClean="0"/>
              <a:t>0,9 =&gt; dan is de invalshoek ± 9°</a:t>
            </a:r>
            <a:endParaRPr lang="nl-NL" sz="2600" dirty="0"/>
          </a:p>
        </p:txBody>
      </p:sp>
      <p:pic>
        <p:nvPicPr>
          <p:cNvPr id="16386" name="Picture 2" descr="http://www.zweefvliegopleiding.nl/images/beginselen/draagkracht--%28coefficient%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764704"/>
            <a:ext cx="7062800" cy="3672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99946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009093" cy="523220"/>
          </a:xfrm>
          <a:prstGeom prst="rect">
            <a:avLst/>
          </a:prstGeom>
          <a:noFill/>
          <a:ln w="9525">
            <a:noFill/>
            <a:miter lim="800000"/>
            <a:headEnd/>
            <a:tailEnd/>
          </a:ln>
        </p:spPr>
        <p:txBody>
          <a:bodyPr wrap="none">
            <a:spAutoFit/>
          </a:bodyPr>
          <a:lstStyle/>
          <a:p>
            <a:r>
              <a:rPr lang="nl-NL" sz="2800" dirty="0" smtClean="0">
                <a:solidFill>
                  <a:schemeClr val="bg1"/>
                </a:solidFill>
              </a:rPr>
              <a:t>5.1.3 De weerstand</a:t>
            </a:r>
            <a:endParaRPr lang="nl-NL" sz="2800" dirty="0">
              <a:solidFill>
                <a:schemeClr val="bg1"/>
              </a:solidFill>
            </a:endParaRPr>
          </a:p>
        </p:txBody>
      </p:sp>
      <p:sp>
        <p:nvSpPr>
          <p:cNvPr id="2" name="Rechthoek 1"/>
          <p:cNvSpPr/>
          <p:nvPr/>
        </p:nvSpPr>
        <p:spPr>
          <a:xfrm>
            <a:off x="35496" y="5232682"/>
            <a:ext cx="8964488" cy="1292662"/>
          </a:xfrm>
          <a:prstGeom prst="rect">
            <a:avLst/>
          </a:prstGeom>
        </p:spPr>
        <p:txBody>
          <a:bodyPr wrap="square">
            <a:spAutoFit/>
          </a:bodyPr>
          <a:lstStyle/>
          <a:p>
            <a:pPr marL="457200" indent="-457200">
              <a:buClr>
                <a:srgbClr val="FF0000"/>
              </a:buClr>
              <a:buFont typeface="Wingdings" panose="05000000000000000000" pitchFamily="2" charset="2"/>
              <a:buChar char="Ø"/>
            </a:pPr>
            <a:r>
              <a:rPr lang="nl-NL" sz="2600" dirty="0"/>
              <a:t>De weerstand is </a:t>
            </a:r>
            <a:r>
              <a:rPr lang="nl-NL" sz="2600" dirty="0" smtClean="0"/>
              <a:t>een </a:t>
            </a:r>
            <a:r>
              <a:rPr lang="nl-NL" sz="2600" dirty="0"/>
              <a:t>remmende kracht </a:t>
            </a:r>
            <a:r>
              <a:rPr lang="nl-NL" sz="2600" dirty="0" smtClean="0"/>
              <a:t>tegenovergesteld </a:t>
            </a:r>
            <a:r>
              <a:rPr lang="nl-NL" sz="2600" dirty="0"/>
              <a:t>aan de vliegrichting. </a:t>
            </a:r>
            <a:endParaRPr lang="nl-NL" sz="2600" dirty="0" smtClean="0"/>
          </a:p>
          <a:p>
            <a:pPr marL="457200" indent="-457200">
              <a:buClr>
                <a:srgbClr val="FF0000"/>
              </a:buClr>
              <a:buFont typeface="Wingdings" panose="05000000000000000000" pitchFamily="2" charset="2"/>
              <a:buChar char="Ø"/>
            </a:pPr>
            <a:r>
              <a:rPr lang="nl-NL" sz="2600" dirty="0" smtClean="0"/>
              <a:t>De weerstand is weergegeven </a:t>
            </a:r>
            <a:r>
              <a:rPr lang="nl-NL" sz="2600" dirty="0"/>
              <a:t>met de letter W.</a:t>
            </a:r>
          </a:p>
        </p:txBody>
      </p:sp>
      <p:pic>
        <p:nvPicPr>
          <p:cNvPr id="19458" name="Picture 2" descr="http://www.zweefvliegopleiding.nl/images/beginselen/twin-L-R-W-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784994"/>
            <a:ext cx="6912768" cy="4228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27347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16" name="Text Box 16"/>
          <p:cNvSpPr txBox="1">
            <a:spLocks noChangeArrowheads="1"/>
          </p:cNvSpPr>
          <p:nvPr/>
        </p:nvSpPr>
        <p:spPr bwMode="auto">
          <a:xfrm>
            <a:off x="179512" y="1556792"/>
            <a:ext cx="52578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nl-NL" sz="2000" b="1" dirty="0">
                <a:solidFill>
                  <a:srgbClr val="FF0000"/>
                </a:solidFill>
                <a:latin typeface="Arial" panose="020B0604020202020204" pitchFamily="34" charset="0"/>
              </a:rPr>
              <a:t>1. </a:t>
            </a:r>
            <a:r>
              <a:rPr lang="fr-FR" altLang="nl-NL" sz="2600" dirty="0" err="1">
                <a:latin typeface="Arial" panose="020B0604020202020204" pitchFamily="34" charset="0"/>
              </a:rPr>
              <a:t>Aerodynamica</a:t>
            </a:r>
            <a:r>
              <a:rPr lang="fr-FR" altLang="nl-NL" sz="2600" dirty="0">
                <a:latin typeface="Arial" panose="020B0604020202020204" pitchFamily="34" charset="0"/>
              </a:rPr>
              <a:t> (</a:t>
            </a:r>
            <a:r>
              <a:rPr lang="fr-FR" altLang="nl-NL" sz="2600" dirty="0" err="1">
                <a:latin typeface="Arial" panose="020B0604020202020204" pitchFamily="34" charset="0"/>
              </a:rPr>
              <a:t>stromingsleer</a:t>
            </a:r>
            <a:r>
              <a:rPr lang="fr-FR" altLang="nl-NL" sz="2600" dirty="0">
                <a:latin typeface="Arial" panose="020B0604020202020204" pitchFamily="34" charset="0"/>
              </a:rPr>
              <a:t>)</a:t>
            </a:r>
          </a:p>
        </p:txBody>
      </p:sp>
      <p:sp>
        <p:nvSpPr>
          <p:cNvPr id="76817" name="Text Box 17"/>
          <p:cNvSpPr txBox="1">
            <a:spLocks noChangeArrowheads="1"/>
          </p:cNvSpPr>
          <p:nvPr/>
        </p:nvSpPr>
        <p:spPr bwMode="auto">
          <a:xfrm>
            <a:off x="323528" y="2132856"/>
            <a:ext cx="831983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altLang="nl-NL" sz="2600" dirty="0" err="1">
                <a:latin typeface="Arial" panose="020B0604020202020204" pitchFamily="34" charset="0"/>
              </a:rPr>
              <a:t>Krachten</a:t>
            </a:r>
            <a:r>
              <a:rPr lang="fr-FR" altLang="nl-NL" sz="2600" dirty="0">
                <a:latin typeface="Arial" panose="020B0604020202020204" pitchFamily="34" charset="0"/>
              </a:rPr>
              <a:t> en </a:t>
            </a:r>
            <a:r>
              <a:rPr lang="fr-FR" altLang="nl-NL" sz="2600" dirty="0" err="1">
                <a:latin typeface="Arial" panose="020B0604020202020204" pitchFamily="34" charset="0"/>
              </a:rPr>
              <a:t>momenten</a:t>
            </a:r>
            <a:r>
              <a:rPr lang="fr-FR" altLang="nl-NL" sz="2600" dirty="0">
                <a:latin typeface="Arial" panose="020B0604020202020204" pitchFamily="34" charset="0"/>
              </a:rPr>
              <a:t> t.g.v. </a:t>
            </a:r>
            <a:r>
              <a:rPr lang="fr-FR" altLang="nl-NL" sz="2600" dirty="0" err="1">
                <a:latin typeface="Arial" panose="020B0604020202020204" pitchFamily="34" charset="0"/>
              </a:rPr>
              <a:t>omstromende</a:t>
            </a:r>
            <a:r>
              <a:rPr lang="fr-FR" altLang="nl-NL" sz="2600" dirty="0">
                <a:latin typeface="Arial" panose="020B0604020202020204" pitchFamily="34" charset="0"/>
              </a:rPr>
              <a:t> </a:t>
            </a:r>
            <a:r>
              <a:rPr lang="fr-FR" altLang="nl-NL" sz="2600" dirty="0" err="1">
                <a:latin typeface="Arial" panose="020B0604020202020204" pitchFamily="34" charset="0"/>
              </a:rPr>
              <a:t>lucht</a:t>
            </a:r>
            <a:endParaRPr lang="fr-FR" altLang="nl-NL" sz="2600" dirty="0">
              <a:latin typeface="Arial" panose="020B0604020202020204" pitchFamily="34" charset="0"/>
            </a:endParaRPr>
          </a:p>
        </p:txBody>
      </p:sp>
      <p:sp>
        <p:nvSpPr>
          <p:cNvPr id="76818" name="Text Box 18"/>
          <p:cNvSpPr txBox="1">
            <a:spLocks noChangeArrowheads="1"/>
          </p:cNvSpPr>
          <p:nvPr/>
        </p:nvSpPr>
        <p:spPr bwMode="auto">
          <a:xfrm>
            <a:off x="179512" y="3068960"/>
            <a:ext cx="60960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nl-NL" sz="2000" b="1" dirty="0">
                <a:solidFill>
                  <a:srgbClr val="FF0000"/>
                </a:solidFill>
                <a:latin typeface="Arial" panose="020B0604020202020204" pitchFamily="34" charset="0"/>
              </a:rPr>
              <a:t>2. </a:t>
            </a:r>
            <a:r>
              <a:rPr lang="fr-FR" altLang="nl-NL" sz="2600" dirty="0" err="1">
                <a:latin typeface="Arial" panose="020B0604020202020204" pitchFamily="34" charset="0"/>
              </a:rPr>
              <a:t>Vliegmechanica</a:t>
            </a:r>
            <a:endParaRPr lang="fr-FR" altLang="nl-NL" sz="2600" dirty="0">
              <a:latin typeface="Arial" panose="020B0604020202020204" pitchFamily="34" charset="0"/>
            </a:endParaRPr>
          </a:p>
        </p:txBody>
      </p:sp>
      <p:sp>
        <p:nvSpPr>
          <p:cNvPr id="76819" name="Text Box 19"/>
          <p:cNvSpPr txBox="1">
            <a:spLocks noChangeArrowheads="1"/>
          </p:cNvSpPr>
          <p:nvPr/>
        </p:nvSpPr>
        <p:spPr bwMode="auto">
          <a:xfrm>
            <a:off x="251520" y="3573016"/>
            <a:ext cx="889248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altLang="nl-NL" sz="2600" dirty="0" err="1">
                <a:latin typeface="Arial" panose="020B0604020202020204" pitchFamily="34" charset="0"/>
              </a:rPr>
              <a:t>Beweging</a:t>
            </a:r>
            <a:r>
              <a:rPr lang="fr-FR" altLang="nl-NL" sz="2600" dirty="0">
                <a:latin typeface="Arial" panose="020B0604020202020204" pitchFamily="34" charset="0"/>
              </a:rPr>
              <a:t> van het </a:t>
            </a:r>
            <a:r>
              <a:rPr lang="fr-FR" altLang="nl-NL" sz="2600" dirty="0" err="1">
                <a:latin typeface="Arial" panose="020B0604020202020204" pitchFamily="34" charset="0"/>
              </a:rPr>
              <a:t>vliegtuig</a:t>
            </a:r>
            <a:r>
              <a:rPr lang="fr-FR" altLang="nl-NL" sz="2600" dirty="0">
                <a:latin typeface="Arial" panose="020B0604020202020204" pitchFamily="34" charset="0"/>
              </a:rPr>
              <a:t> </a:t>
            </a:r>
            <a:r>
              <a:rPr lang="fr-FR" altLang="nl-NL" sz="2600" dirty="0" err="1">
                <a:latin typeface="Arial" panose="020B0604020202020204" pitchFamily="34" charset="0"/>
              </a:rPr>
              <a:t>o.i.v</a:t>
            </a:r>
            <a:r>
              <a:rPr lang="fr-FR" altLang="nl-NL" sz="2600" dirty="0">
                <a:latin typeface="Arial" panose="020B0604020202020204" pitchFamily="34" charset="0"/>
              </a:rPr>
              <a:t>. </a:t>
            </a:r>
            <a:r>
              <a:rPr lang="fr-FR" altLang="nl-NL" sz="2600" dirty="0" err="1">
                <a:latin typeface="Arial" panose="020B0604020202020204" pitchFamily="34" charset="0"/>
              </a:rPr>
              <a:t>bovengenoemde</a:t>
            </a:r>
            <a:r>
              <a:rPr lang="fr-FR" altLang="nl-NL" sz="2600" dirty="0">
                <a:latin typeface="Arial" panose="020B0604020202020204" pitchFamily="34" charset="0"/>
              </a:rPr>
              <a:t> </a:t>
            </a:r>
            <a:r>
              <a:rPr lang="fr-FR" altLang="nl-NL" sz="2600" dirty="0" err="1">
                <a:latin typeface="Arial" panose="020B0604020202020204" pitchFamily="34" charset="0"/>
              </a:rPr>
              <a:t>krachten</a:t>
            </a:r>
            <a:endParaRPr lang="fr-FR" altLang="nl-NL" sz="2600" dirty="0">
              <a:latin typeface="Arial" panose="020B0604020202020204" pitchFamily="34" charset="0"/>
            </a:endParaRPr>
          </a:p>
        </p:txBody>
      </p:sp>
      <p:sp>
        <p:nvSpPr>
          <p:cNvPr id="76820" name="Text Box 20"/>
          <p:cNvSpPr txBox="1">
            <a:spLocks noChangeArrowheads="1"/>
          </p:cNvSpPr>
          <p:nvPr/>
        </p:nvSpPr>
        <p:spPr bwMode="auto">
          <a:xfrm>
            <a:off x="1619672" y="4310440"/>
            <a:ext cx="60960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nl-NL" sz="2600" dirty="0">
                <a:solidFill>
                  <a:srgbClr val="FF0000"/>
                </a:solidFill>
                <a:latin typeface="Arial" panose="020B0604020202020204" pitchFamily="34" charset="0"/>
              </a:rPr>
              <a:t>2a. </a:t>
            </a:r>
            <a:r>
              <a:rPr lang="fr-FR" altLang="nl-NL" sz="2600" dirty="0" err="1">
                <a:latin typeface="Arial" panose="020B0604020202020204" pitchFamily="34" charset="0"/>
              </a:rPr>
              <a:t>Prestatieleer</a:t>
            </a:r>
            <a:endParaRPr lang="fr-FR" altLang="nl-NL" sz="2600" dirty="0">
              <a:latin typeface="Arial" panose="020B0604020202020204" pitchFamily="34" charset="0"/>
            </a:endParaRPr>
          </a:p>
        </p:txBody>
      </p:sp>
      <p:sp>
        <p:nvSpPr>
          <p:cNvPr id="76821" name="Text Box 21"/>
          <p:cNvSpPr txBox="1">
            <a:spLocks noChangeArrowheads="1"/>
          </p:cNvSpPr>
          <p:nvPr/>
        </p:nvSpPr>
        <p:spPr bwMode="auto">
          <a:xfrm>
            <a:off x="2148408" y="4928855"/>
            <a:ext cx="60960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nl-NL" sz="2600" dirty="0" err="1">
                <a:latin typeface="Arial" panose="020B0604020202020204" pitchFamily="34" charset="0"/>
              </a:rPr>
              <a:t>Beweging</a:t>
            </a:r>
            <a:r>
              <a:rPr lang="fr-FR" altLang="nl-NL" sz="2600" dirty="0">
                <a:latin typeface="Arial" panose="020B0604020202020204" pitchFamily="34" charset="0"/>
              </a:rPr>
              <a:t> van het </a:t>
            </a:r>
            <a:r>
              <a:rPr lang="fr-FR" altLang="nl-NL" sz="2600" dirty="0" err="1">
                <a:latin typeface="Arial" panose="020B0604020202020204" pitchFamily="34" charset="0"/>
              </a:rPr>
              <a:t>vliegtuigzwaartepunt</a:t>
            </a:r>
            <a:endParaRPr lang="fr-FR" altLang="nl-NL" sz="2600" dirty="0">
              <a:latin typeface="Arial" panose="020B0604020202020204" pitchFamily="34" charset="0"/>
            </a:endParaRPr>
          </a:p>
        </p:txBody>
      </p:sp>
      <p:sp>
        <p:nvSpPr>
          <p:cNvPr id="76822" name="Text Box 22"/>
          <p:cNvSpPr txBox="1">
            <a:spLocks noChangeArrowheads="1"/>
          </p:cNvSpPr>
          <p:nvPr/>
        </p:nvSpPr>
        <p:spPr bwMode="auto">
          <a:xfrm>
            <a:off x="1619672" y="5562600"/>
            <a:ext cx="60960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nl-NL" sz="2600" dirty="0">
                <a:solidFill>
                  <a:srgbClr val="FF0000"/>
                </a:solidFill>
                <a:latin typeface="Arial" panose="020B0604020202020204" pitchFamily="34" charset="0"/>
              </a:rPr>
              <a:t>2b. </a:t>
            </a:r>
            <a:r>
              <a:rPr lang="fr-FR" altLang="nl-NL" sz="2600" dirty="0" err="1">
                <a:latin typeface="Arial" panose="020B0604020202020204" pitchFamily="34" charset="0"/>
              </a:rPr>
              <a:t>Vliegeigenschappen</a:t>
            </a:r>
            <a:endParaRPr lang="fr-FR" altLang="nl-NL" sz="2600" dirty="0">
              <a:latin typeface="Arial" panose="020B0604020202020204" pitchFamily="34" charset="0"/>
            </a:endParaRPr>
          </a:p>
        </p:txBody>
      </p:sp>
      <p:sp>
        <p:nvSpPr>
          <p:cNvPr id="76823" name="Text Box 23"/>
          <p:cNvSpPr txBox="1">
            <a:spLocks noChangeArrowheads="1"/>
          </p:cNvSpPr>
          <p:nvPr/>
        </p:nvSpPr>
        <p:spPr bwMode="auto">
          <a:xfrm>
            <a:off x="2220416" y="6246957"/>
            <a:ext cx="60960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nl-NL" sz="2600" dirty="0" err="1">
                <a:latin typeface="Arial" panose="020B0604020202020204" pitchFamily="34" charset="0"/>
              </a:rPr>
              <a:t>Beweging</a:t>
            </a:r>
            <a:r>
              <a:rPr lang="fr-FR" altLang="nl-NL" sz="2600" dirty="0">
                <a:latin typeface="Arial" panose="020B0604020202020204" pitchFamily="34" charset="0"/>
              </a:rPr>
              <a:t> om het  </a:t>
            </a:r>
            <a:r>
              <a:rPr lang="fr-FR" altLang="nl-NL" sz="2600" dirty="0" err="1">
                <a:latin typeface="Arial" panose="020B0604020202020204" pitchFamily="34" charset="0"/>
              </a:rPr>
              <a:t>vliegtuigzwaartepunt</a:t>
            </a:r>
            <a:endParaRPr lang="fr-FR" altLang="nl-NL" sz="2600" dirty="0">
              <a:latin typeface="Arial" panose="020B0604020202020204" pitchFamily="34" charset="0"/>
            </a:endParaRPr>
          </a:p>
        </p:txBody>
      </p:sp>
      <p:sp>
        <p:nvSpPr>
          <p:cNvPr id="15"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pic>
        <p:nvPicPr>
          <p:cNvPr id="1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pic>
        <p:nvPicPr>
          <p:cNvPr id="17"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8" name="Text Box 6"/>
          <p:cNvSpPr txBox="1">
            <a:spLocks noChangeArrowheads="1"/>
          </p:cNvSpPr>
          <p:nvPr/>
        </p:nvSpPr>
        <p:spPr bwMode="auto">
          <a:xfrm>
            <a:off x="2267744" y="97468"/>
            <a:ext cx="4903586" cy="523220"/>
          </a:xfrm>
          <a:prstGeom prst="rect">
            <a:avLst/>
          </a:prstGeom>
          <a:noFill/>
          <a:ln w="9525">
            <a:noFill/>
            <a:miter lim="800000"/>
            <a:headEnd/>
            <a:tailEnd/>
          </a:ln>
        </p:spPr>
        <p:txBody>
          <a:bodyPr wrap="none">
            <a:spAutoFit/>
          </a:bodyPr>
          <a:lstStyle/>
          <a:p>
            <a:r>
              <a:rPr lang="nl-NL" sz="2800" dirty="0" smtClean="0">
                <a:solidFill>
                  <a:schemeClr val="bg1"/>
                </a:solidFill>
              </a:rPr>
              <a:t>Beginselen van het zweefvliegen</a:t>
            </a:r>
            <a:endParaRPr lang="nl-NL" sz="2800" dirty="0">
              <a:solidFill>
                <a:schemeClr val="bg1"/>
              </a:solidFill>
            </a:endParaRPr>
          </a:p>
        </p:txBody>
      </p:sp>
      <p:sp>
        <p:nvSpPr>
          <p:cNvPr id="2" name="Tekstvak 1"/>
          <p:cNvSpPr txBox="1"/>
          <p:nvPr/>
        </p:nvSpPr>
        <p:spPr>
          <a:xfrm>
            <a:off x="251520" y="908720"/>
            <a:ext cx="7286057" cy="492443"/>
          </a:xfrm>
          <a:prstGeom prst="rect">
            <a:avLst/>
          </a:prstGeom>
          <a:noFill/>
        </p:spPr>
        <p:txBody>
          <a:bodyPr wrap="none" rtlCol="0">
            <a:spAutoFit/>
          </a:bodyPr>
          <a:lstStyle/>
          <a:p>
            <a:r>
              <a:rPr lang="nl-NL" sz="2600" dirty="0" smtClean="0"/>
              <a:t>Beginselen van het zweefvliegen bestaat uit 2 delen:</a:t>
            </a:r>
            <a:endParaRPr lang="nl-NL" sz="2600" dirty="0"/>
          </a:p>
        </p:txBody>
      </p:sp>
    </p:spTree>
    <p:extLst>
      <p:ext uri="{BB962C8B-B14F-4D97-AF65-F5344CB8AC3E}">
        <p14:creationId xmlns:p14="http://schemas.microsoft.com/office/powerpoint/2010/main" val="967612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009093" cy="523220"/>
          </a:xfrm>
          <a:prstGeom prst="rect">
            <a:avLst/>
          </a:prstGeom>
          <a:noFill/>
          <a:ln w="9525">
            <a:noFill/>
            <a:miter lim="800000"/>
            <a:headEnd/>
            <a:tailEnd/>
          </a:ln>
        </p:spPr>
        <p:txBody>
          <a:bodyPr wrap="none">
            <a:spAutoFit/>
          </a:bodyPr>
          <a:lstStyle/>
          <a:p>
            <a:r>
              <a:rPr lang="nl-NL" sz="2800" dirty="0" smtClean="0">
                <a:solidFill>
                  <a:schemeClr val="bg1"/>
                </a:solidFill>
              </a:rPr>
              <a:t>5.1.3 De weerstand</a:t>
            </a:r>
            <a:endParaRPr lang="nl-NL" sz="2800" dirty="0">
              <a:solidFill>
                <a:schemeClr val="bg1"/>
              </a:solidFill>
            </a:endParaRPr>
          </a:p>
        </p:txBody>
      </p:sp>
      <p:sp>
        <p:nvSpPr>
          <p:cNvPr id="2" name="Rechthoek 1"/>
          <p:cNvSpPr/>
          <p:nvPr/>
        </p:nvSpPr>
        <p:spPr>
          <a:xfrm>
            <a:off x="251519" y="5445224"/>
            <a:ext cx="8790359" cy="1292662"/>
          </a:xfrm>
          <a:prstGeom prst="rect">
            <a:avLst/>
          </a:prstGeom>
        </p:spPr>
        <p:txBody>
          <a:bodyPr wrap="square">
            <a:spAutoFit/>
          </a:bodyPr>
          <a:lstStyle/>
          <a:p>
            <a:pPr marL="457200" indent="-457200">
              <a:buClr>
                <a:srgbClr val="FF0000"/>
              </a:buClr>
              <a:buFont typeface="Wingdings" panose="05000000000000000000" pitchFamily="2" charset="2"/>
              <a:buChar char="Ø"/>
            </a:pPr>
            <a:r>
              <a:rPr lang="nl-NL" sz="2600" dirty="0"/>
              <a:t>De totale weerstand op een zweefvliegtuig verdelen we in </a:t>
            </a:r>
            <a:r>
              <a:rPr lang="nl-NL" sz="2600" b="1" dirty="0">
                <a:solidFill>
                  <a:srgbClr val="C00000"/>
                </a:solidFill>
              </a:rPr>
              <a:t>vleugelweerstand</a:t>
            </a:r>
            <a:r>
              <a:rPr lang="nl-NL" sz="2600" dirty="0"/>
              <a:t> en </a:t>
            </a:r>
            <a:r>
              <a:rPr lang="nl-NL" sz="2600" b="1" dirty="0">
                <a:solidFill>
                  <a:srgbClr val="C00000"/>
                </a:solidFill>
              </a:rPr>
              <a:t>schadelijke weerstand </a:t>
            </a:r>
            <a:r>
              <a:rPr lang="nl-NL" sz="2600" b="1" dirty="0"/>
              <a:t>(parasitaire weerstand). </a:t>
            </a:r>
            <a:endParaRPr lang="nl-NL" sz="2600" dirty="0"/>
          </a:p>
        </p:txBody>
      </p:sp>
      <p:pic>
        <p:nvPicPr>
          <p:cNvPr id="20481" name="Picture 1" descr="http://www.zweefvliegopleiding.nl/images/beginselen/weerstand-tota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19" y="848671"/>
            <a:ext cx="8790359" cy="43805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251520" y="84867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9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 </a:t>
            </a:r>
            <a:endParaRPr kumimoji="0" lang="nl-NL" altLang="nl-NL"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9660140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dianummer 5"/>
          <p:cNvSpPr>
            <a:spLocks noGrp="1"/>
          </p:cNvSpPr>
          <p:nvPr>
            <p:ph type="sldNum" sz="quarter" idx="12"/>
          </p:nvPr>
        </p:nvSpPr>
        <p:spPr/>
        <p:txBody>
          <a:bodyPr/>
          <a:lstStyle/>
          <a:p>
            <a:fld id="{5BD998F3-F42F-6D45-A4A4-DC9E3B0FA50D}" type="slidenum">
              <a:rPr lang="nl-NL"/>
              <a:pPr/>
              <a:t>51</a:t>
            </a:fld>
            <a:endParaRPr lang="nl-NL"/>
          </a:p>
        </p:txBody>
      </p:sp>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pPr fontAlgn="auto">
              <a:spcBef>
                <a:spcPts val="0"/>
              </a:spcBef>
              <a:spcAft>
                <a:spcPts val="0"/>
              </a:spcAft>
              <a:defRPr/>
            </a:pPr>
            <a:endParaRPr lang="nl-NL">
              <a:latin typeface="+mn-lt"/>
              <a:ea typeface="+mn-ea"/>
              <a:cs typeface="+mn-cs"/>
            </a:endParaRPr>
          </a:p>
        </p:txBody>
      </p:sp>
      <p:sp>
        <p:nvSpPr>
          <p:cNvPr id="244741" name="Rectangle 5"/>
          <p:cNvSpPr>
            <a:spLocks noChangeArrowheads="1"/>
          </p:cNvSpPr>
          <p:nvPr/>
        </p:nvSpPr>
        <p:spPr bwMode="auto">
          <a:xfrm>
            <a:off x="2409825" y="2109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pic>
        <p:nvPicPr>
          <p:cNvPr id="244742" name="Picture 7" descr="LOGO PEG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75"/>
            <a:ext cx="1547813"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3" name="Text Box 9"/>
          <p:cNvSpPr txBox="1">
            <a:spLocks noChangeArrowheads="1"/>
          </p:cNvSpPr>
          <p:nvPr/>
        </p:nvSpPr>
        <p:spPr bwMode="auto">
          <a:xfrm>
            <a:off x="4767263" y="684213"/>
            <a:ext cx="44846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a:t> </a:t>
            </a:r>
          </a:p>
        </p:txBody>
      </p:sp>
      <p:pic>
        <p:nvPicPr>
          <p:cNvPr id="244744"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50" y="11113"/>
            <a:ext cx="68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p:nvSpPr>
        <p:spPr>
          <a:xfrm>
            <a:off x="250825" y="3776663"/>
            <a:ext cx="8893175" cy="3081337"/>
          </a:xfrm>
          <a:prstGeom prst="rect">
            <a:avLst/>
          </a:prstGeom>
        </p:spPr>
        <p:txBody>
          <a:bodyPr>
            <a:spAutoFit/>
          </a:bodyPr>
          <a:lstStyle/>
          <a:p>
            <a:pPr marL="457200" indent="-457200">
              <a:buClr>
                <a:srgbClr val="FF0000"/>
              </a:buClr>
              <a:buFont typeface="Wingdings" charset="0"/>
              <a:buChar char="Ø"/>
            </a:pPr>
            <a:r>
              <a:rPr lang="nl-NL" sz="2800">
                <a:latin typeface="Calibri" charset="0"/>
              </a:rPr>
              <a:t>De </a:t>
            </a:r>
            <a:r>
              <a:rPr lang="nl-NL" sz="2800">
                <a:solidFill>
                  <a:srgbClr val="A50021"/>
                </a:solidFill>
                <a:latin typeface="Calibri" charset="0"/>
              </a:rPr>
              <a:t>vleugelweerstand</a:t>
            </a:r>
            <a:r>
              <a:rPr lang="nl-NL" sz="2800">
                <a:latin typeface="Calibri" charset="0"/>
              </a:rPr>
              <a:t> is de weerstand van alle dragende delen (vleugel en hoogteroer).</a:t>
            </a:r>
          </a:p>
          <a:p>
            <a:pPr marL="457200" indent="-457200">
              <a:buClr>
                <a:srgbClr val="FF0000"/>
              </a:buClr>
              <a:buFont typeface="Wingdings" charset="0"/>
              <a:buChar char="Ø"/>
            </a:pPr>
            <a:r>
              <a:rPr lang="nl-NL" sz="2800">
                <a:latin typeface="Calibri" charset="0"/>
              </a:rPr>
              <a:t>De </a:t>
            </a:r>
            <a:r>
              <a:rPr lang="nl-NL" sz="2800">
                <a:solidFill>
                  <a:srgbClr val="A50021"/>
                </a:solidFill>
                <a:latin typeface="Calibri" charset="0"/>
              </a:rPr>
              <a:t>schadelijke weerstand</a:t>
            </a:r>
            <a:r>
              <a:rPr lang="nl-NL" sz="2800">
                <a:latin typeface="Calibri" charset="0"/>
              </a:rPr>
              <a:t> is de weerstand van alle niet-dragende delen (romp, kielvlak, venturibuis, etcetera)</a:t>
            </a:r>
          </a:p>
          <a:p>
            <a:pPr marL="457200" indent="-457200">
              <a:buClr>
                <a:srgbClr val="FF0000"/>
              </a:buClr>
              <a:buFont typeface="Wingdings" charset="0"/>
              <a:buChar char="Ø"/>
            </a:pPr>
            <a:r>
              <a:rPr lang="nl-NL" sz="2800">
                <a:latin typeface="Calibri" charset="0"/>
              </a:rPr>
              <a:t>De weerstand bestaat uit verschillende soorten weerstand: </a:t>
            </a:r>
            <a:r>
              <a:rPr lang="nl-NL" sz="2800">
                <a:solidFill>
                  <a:srgbClr val="A50021"/>
                </a:solidFill>
                <a:latin typeface="Calibri" charset="0"/>
              </a:rPr>
              <a:t>druk-, wrijvings-, geïnduceerde </a:t>
            </a:r>
            <a:r>
              <a:rPr lang="nl-NL" sz="2800">
                <a:latin typeface="Calibri" charset="0"/>
              </a:rPr>
              <a:t>en</a:t>
            </a:r>
            <a:r>
              <a:rPr lang="nl-NL" sz="2800">
                <a:solidFill>
                  <a:srgbClr val="A50021"/>
                </a:solidFill>
                <a:latin typeface="Calibri" charset="0"/>
              </a:rPr>
              <a:t> interferentie-weerstand</a:t>
            </a:r>
            <a:r>
              <a:rPr lang="nl-NL" sz="2800">
                <a:latin typeface="Calibri" charset="0"/>
              </a:rPr>
              <a:t>.</a:t>
            </a:r>
          </a:p>
        </p:txBody>
      </p:sp>
      <p:pic>
        <p:nvPicPr>
          <p:cNvPr id="244748" name="Picture 1" descr="http://www.zweefvliegopleiding.nl/images/beginselen/weerstand-tota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765175"/>
            <a:ext cx="5976938" cy="297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9" name="Picture 13" descr="Aero4U-w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750" y="333375"/>
            <a:ext cx="719138" cy="2667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6"/>
          <p:cNvSpPr txBox="1">
            <a:spLocks noChangeArrowheads="1"/>
          </p:cNvSpPr>
          <p:nvPr/>
        </p:nvSpPr>
        <p:spPr bwMode="auto">
          <a:xfrm>
            <a:off x="2771800" y="39574"/>
            <a:ext cx="3009093" cy="523220"/>
          </a:xfrm>
          <a:prstGeom prst="rect">
            <a:avLst/>
          </a:prstGeom>
          <a:noFill/>
          <a:ln w="9525">
            <a:noFill/>
            <a:miter lim="800000"/>
            <a:headEnd/>
            <a:tailEnd/>
          </a:ln>
        </p:spPr>
        <p:txBody>
          <a:bodyPr wrap="none">
            <a:spAutoFit/>
          </a:bodyPr>
          <a:lstStyle/>
          <a:p>
            <a:r>
              <a:rPr lang="nl-NL" sz="2800" dirty="0" smtClean="0">
                <a:solidFill>
                  <a:schemeClr val="bg1"/>
                </a:solidFill>
              </a:rPr>
              <a:t>5.1.3 De weerstand</a:t>
            </a:r>
            <a:endParaRPr lang="nl-NL" sz="2800" dirty="0">
              <a:solidFill>
                <a:schemeClr val="bg1"/>
              </a:solidFill>
            </a:endParaRPr>
          </a:p>
        </p:txBody>
      </p:sp>
    </p:spTree>
    <p:extLst>
      <p:ext uri="{BB962C8B-B14F-4D97-AF65-F5344CB8AC3E}">
        <p14:creationId xmlns:p14="http://schemas.microsoft.com/office/powerpoint/2010/main" val="8733419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009093" cy="523220"/>
          </a:xfrm>
          <a:prstGeom prst="rect">
            <a:avLst/>
          </a:prstGeom>
          <a:noFill/>
          <a:ln w="9525">
            <a:noFill/>
            <a:miter lim="800000"/>
            <a:headEnd/>
            <a:tailEnd/>
          </a:ln>
        </p:spPr>
        <p:txBody>
          <a:bodyPr wrap="none">
            <a:spAutoFit/>
          </a:bodyPr>
          <a:lstStyle/>
          <a:p>
            <a:r>
              <a:rPr lang="nl-NL" sz="2800" dirty="0" smtClean="0">
                <a:solidFill>
                  <a:schemeClr val="bg1"/>
                </a:solidFill>
              </a:rPr>
              <a:t>5.1.3 De weerstand</a:t>
            </a:r>
            <a:endParaRPr lang="nl-NL" sz="2800" dirty="0">
              <a:solidFill>
                <a:schemeClr val="bg1"/>
              </a:solidFill>
            </a:endParaRPr>
          </a:p>
        </p:txBody>
      </p:sp>
      <p:pic>
        <p:nvPicPr>
          <p:cNvPr id="18434" name="Picture 2" descr="http://www.zweefvliegopleiding.nl/images/beginselen/airflow-nasa.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1312" y="823912"/>
            <a:ext cx="8343677" cy="4693320"/>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p:cNvSpPr/>
          <p:nvPr/>
        </p:nvSpPr>
        <p:spPr>
          <a:xfrm>
            <a:off x="323528" y="5733256"/>
            <a:ext cx="8352928" cy="954107"/>
          </a:xfrm>
          <a:prstGeom prst="rect">
            <a:avLst/>
          </a:prstGeom>
        </p:spPr>
        <p:txBody>
          <a:bodyPr wrap="square">
            <a:spAutoFit/>
          </a:bodyPr>
          <a:lstStyle/>
          <a:p>
            <a:pPr marL="457200" indent="-457200">
              <a:buClr>
                <a:srgbClr val="FF0000"/>
              </a:buClr>
              <a:buFont typeface="Wingdings" charset="2"/>
              <a:buChar char="Ø"/>
            </a:pPr>
            <a:r>
              <a:rPr lang="nl-NL" sz="2800" dirty="0"/>
              <a:t>Een voorwerp dat door de lucht vliegt, moet de lucht voor het voorwerp in tweeën splitsen. </a:t>
            </a:r>
          </a:p>
        </p:txBody>
      </p:sp>
    </p:spTree>
    <p:extLst>
      <p:ext uri="{BB962C8B-B14F-4D97-AF65-F5344CB8AC3E}">
        <p14:creationId xmlns:p14="http://schemas.microsoft.com/office/powerpoint/2010/main" val="31196821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009093" cy="523220"/>
          </a:xfrm>
          <a:prstGeom prst="rect">
            <a:avLst/>
          </a:prstGeom>
          <a:noFill/>
          <a:ln w="9525">
            <a:noFill/>
            <a:miter lim="800000"/>
            <a:headEnd/>
            <a:tailEnd/>
          </a:ln>
        </p:spPr>
        <p:txBody>
          <a:bodyPr wrap="none">
            <a:spAutoFit/>
          </a:bodyPr>
          <a:lstStyle/>
          <a:p>
            <a:r>
              <a:rPr lang="nl-NL" sz="2800" dirty="0" smtClean="0">
                <a:solidFill>
                  <a:schemeClr val="bg1"/>
                </a:solidFill>
              </a:rPr>
              <a:t>5.1.3 De weerstand</a:t>
            </a:r>
            <a:endParaRPr lang="nl-NL" sz="2800" dirty="0">
              <a:solidFill>
                <a:schemeClr val="bg1"/>
              </a:solidFill>
            </a:endParaRPr>
          </a:p>
        </p:txBody>
      </p:sp>
      <p:sp>
        <p:nvSpPr>
          <p:cNvPr id="2" name="Rechthoek 1"/>
          <p:cNvSpPr/>
          <p:nvPr/>
        </p:nvSpPr>
        <p:spPr>
          <a:xfrm>
            <a:off x="5796136" y="747975"/>
            <a:ext cx="3421409" cy="4832093"/>
          </a:xfrm>
          <a:prstGeom prst="rect">
            <a:avLst/>
          </a:prstGeom>
        </p:spPr>
        <p:txBody>
          <a:bodyPr wrap="square">
            <a:spAutoFit/>
          </a:bodyPr>
          <a:lstStyle/>
          <a:p>
            <a:pPr marL="457200" indent="-457200">
              <a:buClr>
                <a:srgbClr val="FF0000"/>
              </a:buClr>
              <a:buFont typeface="Wingdings" panose="05000000000000000000" pitchFamily="2" charset="2"/>
              <a:buChar char="Ø"/>
            </a:pPr>
            <a:r>
              <a:rPr lang="nl-NL" sz="2800" dirty="0"/>
              <a:t>De ene vorm geeft veel meer weerstand dan de andere vorm.</a:t>
            </a:r>
            <a:endParaRPr lang="nl-NL" sz="2800" dirty="0" smtClean="0"/>
          </a:p>
          <a:p>
            <a:pPr marL="457200" indent="-457200">
              <a:buClr>
                <a:srgbClr val="FF0000"/>
              </a:buClr>
              <a:buFont typeface="Wingdings" panose="05000000000000000000" pitchFamily="2" charset="2"/>
              <a:buChar char="Ø"/>
            </a:pPr>
            <a:endParaRPr lang="nl-NL" sz="2800" dirty="0"/>
          </a:p>
          <a:p>
            <a:pPr marL="457200" indent="-457200">
              <a:buClr>
                <a:srgbClr val="FF0000"/>
              </a:buClr>
              <a:buFont typeface="Wingdings" panose="05000000000000000000" pitchFamily="2" charset="2"/>
              <a:buChar char="Ø"/>
            </a:pPr>
            <a:r>
              <a:rPr lang="nl-NL" sz="2800" dirty="0" smtClean="0"/>
              <a:t>De </a:t>
            </a:r>
            <a:r>
              <a:rPr lang="nl-NL" sz="2800" dirty="0"/>
              <a:t>vlakke plaat </a:t>
            </a:r>
            <a:r>
              <a:rPr lang="nl-NL" sz="2800" dirty="0" smtClean="0"/>
              <a:t>levert </a:t>
            </a:r>
            <a:r>
              <a:rPr lang="nl-NL" sz="2800" dirty="0"/>
              <a:t>de grootste </a:t>
            </a:r>
            <a:r>
              <a:rPr lang="nl-NL" sz="2800" dirty="0" smtClean="0"/>
              <a:t>weerstand</a:t>
            </a:r>
          </a:p>
          <a:p>
            <a:pPr>
              <a:buClr>
                <a:srgbClr val="FF0000"/>
              </a:buClr>
            </a:pPr>
            <a:endParaRPr lang="nl-NL" sz="2800" dirty="0" smtClean="0"/>
          </a:p>
          <a:p>
            <a:pPr marL="457200" indent="-457200">
              <a:buClr>
                <a:srgbClr val="FF0000"/>
              </a:buClr>
              <a:buFont typeface="Wingdings" panose="05000000000000000000" pitchFamily="2" charset="2"/>
              <a:buChar char="Ø"/>
            </a:pPr>
            <a:r>
              <a:rPr lang="nl-NL" sz="2800" dirty="0" smtClean="0"/>
              <a:t>De </a:t>
            </a:r>
            <a:r>
              <a:rPr lang="nl-NL" sz="2800" dirty="0"/>
              <a:t>druppelvorm </a:t>
            </a:r>
            <a:r>
              <a:rPr lang="nl-NL" sz="2800" dirty="0" smtClean="0"/>
              <a:t>de</a:t>
            </a:r>
            <a:r>
              <a:rPr lang="nl-NL" sz="2800" dirty="0"/>
              <a:t> minste. </a:t>
            </a:r>
            <a:endParaRPr lang="nl-NL" sz="2600" dirty="0"/>
          </a:p>
        </p:txBody>
      </p:sp>
      <p:pic>
        <p:nvPicPr>
          <p:cNvPr id="17410" name="Picture 2" descr="http://www.zweefvliegopleiding.nl/images/beginselen/weerstand-verschillende-vor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704849"/>
            <a:ext cx="5734050" cy="6153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2731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009093" cy="523220"/>
          </a:xfrm>
          <a:prstGeom prst="rect">
            <a:avLst/>
          </a:prstGeom>
          <a:noFill/>
          <a:ln w="9525">
            <a:noFill/>
            <a:miter lim="800000"/>
            <a:headEnd/>
            <a:tailEnd/>
          </a:ln>
        </p:spPr>
        <p:txBody>
          <a:bodyPr wrap="none">
            <a:spAutoFit/>
          </a:bodyPr>
          <a:lstStyle/>
          <a:p>
            <a:r>
              <a:rPr lang="nl-NL" sz="2800" dirty="0" smtClean="0">
                <a:solidFill>
                  <a:schemeClr val="bg1"/>
                </a:solidFill>
              </a:rPr>
              <a:t>5.1.3 De weerstand</a:t>
            </a:r>
            <a:endParaRPr lang="nl-NL" sz="2800" dirty="0">
              <a:solidFill>
                <a:schemeClr val="bg1"/>
              </a:solidFill>
            </a:endParaRPr>
          </a:p>
        </p:txBody>
      </p:sp>
      <p:sp>
        <p:nvSpPr>
          <p:cNvPr id="2" name="Rechthoek 1"/>
          <p:cNvSpPr/>
          <p:nvPr/>
        </p:nvSpPr>
        <p:spPr>
          <a:xfrm>
            <a:off x="224086" y="831478"/>
            <a:ext cx="8748464" cy="5693866"/>
          </a:xfrm>
          <a:prstGeom prst="rect">
            <a:avLst/>
          </a:prstGeom>
        </p:spPr>
        <p:txBody>
          <a:bodyPr wrap="square">
            <a:spAutoFit/>
          </a:bodyPr>
          <a:lstStyle/>
          <a:p>
            <a:r>
              <a:rPr lang="nl-NL" sz="2800" dirty="0"/>
              <a:t>De </a:t>
            </a:r>
            <a:r>
              <a:rPr lang="nl-NL" sz="2800" b="1" dirty="0" smtClean="0">
                <a:solidFill>
                  <a:srgbClr val="C00000"/>
                </a:solidFill>
              </a:rPr>
              <a:t>grootte van de drukweerstand </a:t>
            </a:r>
            <a:r>
              <a:rPr lang="nl-NL" sz="2800" dirty="0" smtClean="0"/>
              <a:t>is afhankelijk </a:t>
            </a:r>
            <a:r>
              <a:rPr lang="nl-NL" sz="2800" dirty="0"/>
              <a:t>van:</a:t>
            </a:r>
          </a:p>
          <a:p>
            <a:pPr marL="457200" indent="-457200">
              <a:buClr>
                <a:srgbClr val="FF0000"/>
              </a:buClr>
              <a:buFont typeface="Wingdings" panose="05000000000000000000" pitchFamily="2" charset="2"/>
              <a:buChar char="Ø"/>
            </a:pPr>
            <a:r>
              <a:rPr lang="nl-NL" sz="2800" dirty="0"/>
              <a:t>de </a:t>
            </a:r>
            <a:r>
              <a:rPr lang="nl-NL" sz="2800" dirty="0">
                <a:solidFill>
                  <a:srgbClr val="C00000"/>
                </a:solidFill>
              </a:rPr>
              <a:t>grootte van het </a:t>
            </a:r>
            <a:r>
              <a:rPr lang="nl-NL" sz="2800" dirty="0" smtClean="0">
                <a:solidFill>
                  <a:srgbClr val="C00000"/>
                </a:solidFill>
              </a:rPr>
              <a:t>aanstromingsvlak </a:t>
            </a:r>
            <a:r>
              <a:rPr lang="nl-NL" sz="2800" dirty="0" smtClean="0"/>
              <a:t>(twee </a:t>
            </a:r>
            <a:r>
              <a:rPr lang="nl-NL" sz="2800" dirty="0"/>
              <a:t>keer zo'n dikke </a:t>
            </a:r>
            <a:r>
              <a:rPr lang="nl-NL" sz="2800" dirty="0" smtClean="0"/>
              <a:t>vleugel, twee </a:t>
            </a:r>
            <a:r>
              <a:rPr lang="nl-NL" sz="2800" dirty="0"/>
              <a:t>keer zo'n grote </a:t>
            </a:r>
            <a:r>
              <a:rPr lang="nl-NL" sz="2800" dirty="0" smtClean="0"/>
              <a:t>drukweerstand).</a:t>
            </a:r>
            <a:endParaRPr lang="nl-NL" sz="2800" dirty="0"/>
          </a:p>
          <a:p>
            <a:pPr marL="457200" indent="-457200">
              <a:buClr>
                <a:srgbClr val="FF0000"/>
              </a:buClr>
              <a:buFont typeface="Wingdings" panose="05000000000000000000" pitchFamily="2" charset="2"/>
              <a:buChar char="Ø"/>
            </a:pPr>
            <a:r>
              <a:rPr lang="nl-NL" sz="2800" dirty="0"/>
              <a:t>de </a:t>
            </a:r>
            <a:r>
              <a:rPr lang="nl-NL" sz="2800" dirty="0">
                <a:solidFill>
                  <a:srgbClr val="C00000"/>
                </a:solidFill>
              </a:rPr>
              <a:t>luchtsnelheid</a:t>
            </a:r>
            <a:r>
              <a:rPr lang="nl-NL" sz="2800" dirty="0"/>
              <a:t> (V) </a:t>
            </a:r>
            <a:r>
              <a:rPr lang="nl-NL" sz="2800" dirty="0" smtClean="0"/>
              <a:t>(twee </a:t>
            </a:r>
            <a:r>
              <a:rPr lang="nl-NL" sz="2800" dirty="0"/>
              <a:t>keer zo snel vliegen veroorzaakt vier keer zoveel </a:t>
            </a:r>
            <a:r>
              <a:rPr lang="nl-NL" sz="2800" dirty="0" smtClean="0"/>
              <a:t>drukweerstand).</a:t>
            </a:r>
            <a:endParaRPr lang="nl-NL" sz="2800" dirty="0"/>
          </a:p>
          <a:p>
            <a:pPr marL="457200" indent="-457200">
              <a:buClr>
                <a:srgbClr val="FF0000"/>
              </a:buClr>
              <a:buFont typeface="Wingdings" panose="05000000000000000000" pitchFamily="2" charset="2"/>
              <a:buChar char="Ø"/>
            </a:pPr>
            <a:r>
              <a:rPr lang="nl-NL" sz="2800" dirty="0"/>
              <a:t>de </a:t>
            </a:r>
            <a:r>
              <a:rPr lang="nl-NL" sz="2800" dirty="0">
                <a:solidFill>
                  <a:srgbClr val="C00000"/>
                </a:solidFill>
              </a:rPr>
              <a:t>luchtdichtheid </a:t>
            </a:r>
            <a:r>
              <a:rPr lang="nl-NL" sz="2800" dirty="0"/>
              <a:t>(</a:t>
            </a:r>
            <a:r>
              <a:rPr lang="nl-NL" altLang="ja-JP" sz="2800" b="1" dirty="0"/>
              <a:t>ρ) </a:t>
            </a:r>
            <a:r>
              <a:rPr lang="nl-NL" altLang="ja-JP" sz="2800" dirty="0"/>
              <a:t>Bij toenemende hoogte neemt de luchtdichtheid af </a:t>
            </a:r>
            <a:r>
              <a:rPr lang="nl-NL" altLang="ja-JP" sz="2800" dirty="0" smtClean="0"/>
              <a:t>en </a:t>
            </a:r>
            <a:r>
              <a:rPr lang="nl-NL" altLang="ja-JP" sz="2800" dirty="0"/>
              <a:t>maar door de temperatuurdaling minder snel dan de afname van de luchtdruk.</a:t>
            </a:r>
            <a:endParaRPr lang="nl-NL" sz="2800" dirty="0"/>
          </a:p>
          <a:p>
            <a:pPr marL="457200" indent="-457200">
              <a:buClr>
                <a:srgbClr val="FF0000"/>
              </a:buClr>
              <a:buFont typeface="Wingdings" panose="05000000000000000000" pitchFamily="2" charset="2"/>
              <a:buChar char="Ø"/>
            </a:pPr>
            <a:r>
              <a:rPr lang="nl-NL" sz="2800" dirty="0"/>
              <a:t>de </a:t>
            </a:r>
            <a:r>
              <a:rPr lang="nl-NL" sz="2800" dirty="0">
                <a:solidFill>
                  <a:srgbClr val="C00000"/>
                </a:solidFill>
              </a:rPr>
              <a:t>vorm</a:t>
            </a:r>
            <a:r>
              <a:rPr lang="nl-NL" sz="2800" dirty="0"/>
              <a:t> van het onderdeel van het </a:t>
            </a:r>
            <a:r>
              <a:rPr lang="nl-NL" sz="2800" dirty="0" smtClean="0"/>
              <a:t>vliegtuig (de </a:t>
            </a:r>
            <a:r>
              <a:rPr lang="nl-NL" sz="2800" dirty="0"/>
              <a:t>druppelvorm geeft de minste </a:t>
            </a:r>
            <a:r>
              <a:rPr lang="nl-NL" sz="2800" dirty="0" smtClean="0"/>
              <a:t>drukweerstand).</a:t>
            </a:r>
            <a:endParaRPr lang="nl-NL" sz="2800" dirty="0"/>
          </a:p>
          <a:p>
            <a:pPr marL="457200" indent="-457200">
              <a:buClr>
                <a:srgbClr val="FF0000"/>
              </a:buClr>
              <a:buFont typeface="Wingdings" panose="05000000000000000000" pitchFamily="2" charset="2"/>
              <a:buChar char="Ø"/>
            </a:pPr>
            <a:r>
              <a:rPr lang="nl-NL" sz="2800" dirty="0"/>
              <a:t>de </a:t>
            </a:r>
            <a:r>
              <a:rPr lang="nl-NL" sz="2800" dirty="0">
                <a:solidFill>
                  <a:srgbClr val="C00000"/>
                </a:solidFill>
              </a:rPr>
              <a:t>hoek</a:t>
            </a:r>
            <a:r>
              <a:rPr lang="nl-NL" sz="2800" dirty="0"/>
              <a:t> die het voorwerp maakt met de aanstromende </a:t>
            </a:r>
            <a:r>
              <a:rPr lang="nl-NL" sz="2800" dirty="0" smtClean="0"/>
              <a:t>lucht (hoe </a:t>
            </a:r>
            <a:r>
              <a:rPr lang="nl-NL" sz="2800" dirty="0"/>
              <a:t>groter de </a:t>
            </a:r>
            <a:r>
              <a:rPr lang="nl-NL" sz="2800" dirty="0" smtClean="0"/>
              <a:t>hoek, </a:t>
            </a:r>
            <a:r>
              <a:rPr lang="nl-NL" sz="2800" dirty="0"/>
              <a:t>hoe groter de </a:t>
            </a:r>
            <a:r>
              <a:rPr lang="nl-NL" sz="2800" dirty="0" smtClean="0"/>
              <a:t>drukweerstand).</a:t>
            </a:r>
            <a:endParaRPr lang="nl-NL" sz="2800" dirty="0"/>
          </a:p>
        </p:txBody>
      </p:sp>
    </p:spTree>
    <p:extLst>
      <p:ext uri="{BB962C8B-B14F-4D97-AF65-F5344CB8AC3E}">
        <p14:creationId xmlns:p14="http://schemas.microsoft.com/office/powerpoint/2010/main" val="34750020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009093" cy="523220"/>
          </a:xfrm>
          <a:prstGeom prst="rect">
            <a:avLst/>
          </a:prstGeom>
          <a:noFill/>
          <a:ln w="9525">
            <a:noFill/>
            <a:miter lim="800000"/>
            <a:headEnd/>
            <a:tailEnd/>
          </a:ln>
        </p:spPr>
        <p:txBody>
          <a:bodyPr wrap="none">
            <a:spAutoFit/>
          </a:bodyPr>
          <a:lstStyle/>
          <a:p>
            <a:r>
              <a:rPr lang="nl-NL" sz="2800" dirty="0" smtClean="0">
                <a:solidFill>
                  <a:schemeClr val="bg1"/>
                </a:solidFill>
              </a:rPr>
              <a:t>5.1.3 De weerstand</a:t>
            </a:r>
            <a:endParaRPr lang="nl-NL" sz="2800" dirty="0">
              <a:solidFill>
                <a:schemeClr val="bg1"/>
              </a:solidFill>
            </a:endParaRPr>
          </a:p>
        </p:txBody>
      </p:sp>
      <p:sp>
        <p:nvSpPr>
          <p:cNvPr id="2" name="Rechthoek 1"/>
          <p:cNvSpPr/>
          <p:nvPr/>
        </p:nvSpPr>
        <p:spPr>
          <a:xfrm>
            <a:off x="224086" y="831478"/>
            <a:ext cx="8748464" cy="1815882"/>
          </a:xfrm>
          <a:prstGeom prst="rect">
            <a:avLst/>
          </a:prstGeom>
        </p:spPr>
        <p:txBody>
          <a:bodyPr wrap="square">
            <a:spAutoFit/>
          </a:bodyPr>
          <a:lstStyle/>
          <a:p>
            <a:r>
              <a:rPr lang="nl-NL" sz="2800" dirty="0"/>
              <a:t>De </a:t>
            </a:r>
            <a:r>
              <a:rPr lang="nl-NL" sz="2800" b="1" dirty="0" smtClean="0">
                <a:solidFill>
                  <a:srgbClr val="C00000"/>
                </a:solidFill>
              </a:rPr>
              <a:t>grootte van de drukweerstand </a:t>
            </a:r>
            <a:r>
              <a:rPr lang="nl-NL" sz="2800" dirty="0" smtClean="0"/>
              <a:t>is afhankelijk </a:t>
            </a:r>
            <a:r>
              <a:rPr lang="nl-NL" sz="2800" dirty="0"/>
              <a:t>van</a:t>
            </a:r>
            <a:r>
              <a:rPr lang="nl-NL" sz="2800" dirty="0" smtClean="0"/>
              <a:t>:</a:t>
            </a:r>
          </a:p>
          <a:p>
            <a:endParaRPr lang="nl-NL" sz="2800" dirty="0"/>
          </a:p>
          <a:p>
            <a:pPr>
              <a:buClr>
                <a:srgbClr val="FF0000"/>
              </a:buClr>
            </a:pPr>
            <a:r>
              <a:rPr lang="nl-NL" sz="2800" dirty="0" smtClean="0"/>
              <a:t>1. de </a:t>
            </a:r>
            <a:r>
              <a:rPr lang="nl-NL" sz="2800" dirty="0">
                <a:solidFill>
                  <a:srgbClr val="C00000"/>
                </a:solidFill>
              </a:rPr>
              <a:t>grootte van het </a:t>
            </a:r>
            <a:r>
              <a:rPr lang="nl-NL" sz="2800" dirty="0" smtClean="0">
                <a:solidFill>
                  <a:srgbClr val="C00000"/>
                </a:solidFill>
              </a:rPr>
              <a:t>aanstromingsvlak </a:t>
            </a:r>
            <a:r>
              <a:rPr lang="nl-NL" sz="2800" dirty="0" smtClean="0"/>
              <a:t>(twee </a:t>
            </a:r>
            <a:r>
              <a:rPr lang="nl-NL" sz="2800" dirty="0"/>
              <a:t>keer zo'n dikke </a:t>
            </a:r>
            <a:r>
              <a:rPr lang="nl-NL" sz="2800" dirty="0" smtClean="0"/>
              <a:t>vleugel, twee </a:t>
            </a:r>
            <a:r>
              <a:rPr lang="nl-NL" sz="2800" dirty="0"/>
              <a:t>keer zo'n grote </a:t>
            </a:r>
            <a:r>
              <a:rPr lang="nl-NL" sz="2800" dirty="0" smtClean="0"/>
              <a:t>drukweerstand).</a:t>
            </a:r>
            <a:endParaRPr lang="nl-NL" sz="2800" dirty="0"/>
          </a:p>
        </p:txBody>
      </p:sp>
      <p:pic>
        <p:nvPicPr>
          <p:cNvPr id="3" name="Afbeelding 2"/>
          <p:cNvPicPr>
            <a:picLocks noChangeAspect="1"/>
          </p:cNvPicPr>
          <p:nvPr/>
        </p:nvPicPr>
        <p:blipFill>
          <a:blip r:embed="rId4"/>
          <a:stretch>
            <a:fillRect/>
          </a:stretch>
        </p:blipFill>
        <p:spPr>
          <a:xfrm>
            <a:off x="323527" y="2854920"/>
            <a:ext cx="8255365" cy="3742432"/>
          </a:xfrm>
          <a:prstGeom prst="rect">
            <a:avLst/>
          </a:prstGeom>
        </p:spPr>
      </p:pic>
    </p:spTree>
    <p:extLst>
      <p:ext uri="{BB962C8B-B14F-4D97-AF65-F5344CB8AC3E}">
        <p14:creationId xmlns:p14="http://schemas.microsoft.com/office/powerpoint/2010/main" val="295067170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009093" cy="523220"/>
          </a:xfrm>
          <a:prstGeom prst="rect">
            <a:avLst/>
          </a:prstGeom>
          <a:noFill/>
          <a:ln w="9525">
            <a:noFill/>
            <a:miter lim="800000"/>
            <a:headEnd/>
            <a:tailEnd/>
          </a:ln>
        </p:spPr>
        <p:txBody>
          <a:bodyPr wrap="none">
            <a:spAutoFit/>
          </a:bodyPr>
          <a:lstStyle/>
          <a:p>
            <a:r>
              <a:rPr lang="nl-NL" sz="2800" dirty="0" smtClean="0">
                <a:solidFill>
                  <a:schemeClr val="bg1"/>
                </a:solidFill>
              </a:rPr>
              <a:t>5.1.3 De weerstand</a:t>
            </a:r>
            <a:endParaRPr lang="nl-NL" sz="2800" dirty="0">
              <a:solidFill>
                <a:schemeClr val="bg1"/>
              </a:solidFill>
            </a:endParaRPr>
          </a:p>
        </p:txBody>
      </p:sp>
      <p:sp>
        <p:nvSpPr>
          <p:cNvPr id="2" name="Rechthoek 1"/>
          <p:cNvSpPr/>
          <p:nvPr/>
        </p:nvSpPr>
        <p:spPr>
          <a:xfrm>
            <a:off x="224086" y="831478"/>
            <a:ext cx="8748464" cy="954107"/>
          </a:xfrm>
          <a:prstGeom prst="rect">
            <a:avLst/>
          </a:prstGeom>
        </p:spPr>
        <p:txBody>
          <a:bodyPr wrap="square">
            <a:spAutoFit/>
          </a:bodyPr>
          <a:lstStyle/>
          <a:p>
            <a:pPr>
              <a:buClr>
                <a:srgbClr val="FF0000"/>
              </a:buClr>
            </a:pPr>
            <a:r>
              <a:rPr lang="nl-NL" sz="2800" dirty="0" smtClean="0"/>
              <a:t>2. de </a:t>
            </a:r>
            <a:r>
              <a:rPr lang="nl-NL" sz="2800" dirty="0">
                <a:solidFill>
                  <a:srgbClr val="C00000"/>
                </a:solidFill>
              </a:rPr>
              <a:t>luchtsnelheid</a:t>
            </a:r>
            <a:r>
              <a:rPr lang="nl-NL" sz="2800" dirty="0"/>
              <a:t> (V) </a:t>
            </a:r>
            <a:r>
              <a:rPr lang="nl-NL" sz="2800" dirty="0" smtClean="0"/>
              <a:t>(twee </a:t>
            </a:r>
            <a:r>
              <a:rPr lang="nl-NL" sz="2800" dirty="0"/>
              <a:t>keer zo snel vliegen veroorzaakt vier keer zoveel </a:t>
            </a:r>
            <a:r>
              <a:rPr lang="nl-NL" sz="2800" dirty="0" smtClean="0"/>
              <a:t>drukweerstand).</a:t>
            </a:r>
            <a:endParaRPr lang="nl-NL" sz="2800" dirty="0"/>
          </a:p>
        </p:txBody>
      </p:sp>
      <p:pic>
        <p:nvPicPr>
          <p:cNvPr id="3" name="Afbeelding 2"/>
          <p:cNvPicPr>
            <a:picLocks noChangeAspect="1"/>
          </p:cNvPicPr>
          <p:nvPr/>
        </p:nvPicPr>
        <p:blipFill>
          <a:blip r:embed="rId4"/>
          <a:stretch>
            <a:fillRect/>
          </a:stretch>
        </p:blipFill>
        <p:spPr>
          <a:xfrm>
            <a:off x="179512" y="2412007"/>
            <a:ext cx="8784976" cy="3177233"/>
          </a:xfrm>
          <a:prstGeom prst="rect">
            <a:avLst/>
          </a:prstGeom>
        </p:spPr>
      </p:pic>
    </p:spTree>
    <p:extLst>
      <p:ext uri="{BB962C8B-B14F-4D97-AF65-F5344CB8AC3E}">
        <p14:creationId xmlns:p14="http://schemas.microsoft.com/office/powerpoint/2010/main" val="295067170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009093" cy="523220"/>
          </a:xfrm>
          <a:prstGeom prst="rect">
            <a:avLst/>
          </a:prstGeom>
          <a:noFill/>
          <a:ln w="9525">
            <a:noFill/>
            <a:miter lim="800000"/>
            <a:headEnd/>
            <a:tailEnd/>
          </a:ln>
        </p:spPr>
        <p:txBody>
          <a:bodyPr wrap="none">
            <a:spAutoFit/>
          </a:bodyPr>
          <a:lstStyle/>
          <a:p>
            <a:r>
              <a:rPr lang="nl-NL" sz="2800" dirty="0" smtClean="0">
                <a:solidFill>
                  <a:schemeClr val="bg1"/>
                </a:solidFill>
              </a:rPr>
              <a:t>5.1.3 De weerstand</a:t>
            </a:r>
            <a:endParaRPr lang="nl-NL" sz="2800" dirty="0">
              <a:solidFill>
                <a:schemeClr val="bg1"/>
              </a:solidFill>
            </a:endParaRPr>
          </a:p>
        </p:txBody>
      </p:sp>
      <p:sp>
        <p:nvSpPr>
          <p:cNvPr id="2" name="Rechthoek 1"/>
          <p:cNvSpPr/>
          <p:nvPr/>
        </p:nvSpPr>
        <p:spPr>
          <a:xfrm>
            <a:off x="224086" y="831478"/>
            <a:ext cx="8748464" cy="1384995"/>
          </a:xfrm>
          <a:prstGeom prst="rect">
            <a:avLst/>
          </a:prstGeom>
        </p:spPr>
        <p:txBody>
          <a:bodyPr wrap="square">
            <a:spAutoFit/>
          </a:bodyPr>
          <a:lstStyle/>
          <a:p>
            <a:pPr>
              <a:buClr>
                <a:srgbClr val="FF0000"/>
              </a:buClr>
            </a:pPr>
            <a:r>
              <a:rPr lang="nl-NL" sz="2800" dirty="0" smtClean="0"/>
              <a:t>3. de </a:t>
            </a:r>
            <a:r>
              <a:rPr lang="nl-NL" sz="2800" dirty="0">
                <a:solidFill>
                  <a:srgbClr val="C00000"/>
                </a:solidFill>
              </a:rPr>
              <a:t>luchtdichtheid </a:t>
            </a:r>
            <a:r>
              <a:rPr lang="nl-NL" sz="2800" dirty="0"/>
              <a:t>(</a:t>
            </a:r>
            <a:r>
              <a:rPr lang="nl-NL" altLang="ja-JP" sz="2800" b="1" dirty="0"/>
              <a:t>ρ) </a:t>
            </a:r>
            <a:r>
              <a:rPr lang="nl-NL" altLang="ja-JP" sz="2800" dirty="0"/>
              <a:t>Bij toenemende hoogte neemt de luchtdichtheid af </a:t>
            </a:r>
            <a:r>
              <a:rPr lang="nl-NL" altLang="ja-JP" sz="2800" dirty="0" smtClean="0"/>
              <a:t>en </a:t>
            </a:r>
            <a:r>
              <a:rPr lang="nl-NL" altLang="ja-JP" sz="2800" dirty="0"/>
              <a:t>maar door de temperatuurdaling minder snel dan de afname van de luchtdruk</a:t>
            </a:r>
            <a:r>
              <a:rPr lang="nl-NL" altLang="ja-JP" sz="2800" dirty="0" smtClean="0"/>
              <a:t>.</a:t>
            </a:r>
            <a:endParaRPr lang="nl-NL" sz="2800" dirty="0"/>
          </a:p>
        </p:txBody>
      </p:sp>
      <p:pic>
        <p:nvPicPr>
          <p:cNvPr id="3" name="Afbeelding 2"/>
          <p:cNvPicPr>
            <a:picLocks noChangeAspect="1"/>
          </p:cNvPicPr>
          <p:nvPr/>
        </p:nvPicPr>
        <p:blipFill>
          <a:blip r:embed="rId4"/>
          <a:stretch>
            <a:fillRect/>
          </a:stretch>
        </p:blipFill>
        <p:spPr>
          <a:xfrm>
            <a:off x="251519" y="2494632"/>
            <a:ext cx="8709197" cy="3454648"/>
          </a:xfrm>
          <a:prstGeom prst="rect">
            <a:avLst/>
          </a:prstGeom>
        </p:spPr>
      </p:pic>
    </p:spTree>
    <p:extLst>
      <p:ext uri="{BB962C8B-B14F-4D97-AF65-F5344CB8AC3E}">
        <p14:creationId xmlns:p14="http://schemas.microsoft.com/office/powerpoint/2010/main" val="295067170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009093" cy="523220"/>
          </a:xfrm>
          <a:prstGeom prst="rect">
            <a:avLst/>
          </a:prstGeom>
          <a:noFill/>
          <a:ln w="9525">
            <a:noFill/>
            <a:miter lim="800000"/>
            <a:headEnd/>
            <a:tailEnd/>
          </a:ln>
        </p:spPr>
        <p:txBody>
          <a:bodyPr wrap="none">
            <a:spAutoFit/>
          </a:bodyPr>
          <a:lstStyle/>
          <a:p>
            <a:r>
              <a:rPr lang="nl-NL" sz="2800" dirty="0" smtClean="0">
                <a:solidFill>
                  <a:schemeClr val="bg1"/>
                </a:solidFill>
              </a:rPr>
              <a:t>5.1.3 De weerstand</a:t>
            </a:r>
            <a:endParaRPr lang="nl-NL" sz="2800" dirty="0">
              <a:solidFill>
                <a:schemeClr val="bg1"/>
              </a:solidFill>
            </a:endParaRPr>
          </a:p>
        </p:txBody>
      </p:sp>
      <p:sp>
        <p:nvSpPr>
          <p:cNvPr id="2" name="Rechthoek 1"/>
          <p:cNvSpPr/>
          <p:nvPr/>
        </p:nvSpPr>
        <p:spPr>
          <a:xfrm>
            <a:off x="224086" y="831478"/>
            <a:ext cx="8748464" cy="954107"/>
          </a:xfrm>
          <a:prstGeom prst="rect">
            <a:avLst/>
          </a:prstGeom>
        </p:spPr>
        <p:txBody>
          <a:bodyPr wrap="square">
            <a:spAutoFit/>
          </a:bodyPr>
          <a:lstStyle/>
          <a:p>
            <a:pPr>
              <a:buClr>
                <a:srgbClr val="FF0000"/>
              </a:buClr>
            </a:pPr>
            <a:r>
              <a:rPr lang="nl-NL" sz="2800" dirty="0" smtClean="0"/>
              <a:t>4. de </a:t>
            </a:r>
            <a:r>
              <a:rPr lang="nl-NL" sz="2800" dirty="0">
                <a:solidFill>
                  <a:srgbClr val="C00000"/>
                </a:solidFill>
              </a:rPr>
              <a:t>vorm</a:t>
            </a:r>
            <a:r>
              <a:rPr lang="nl-NL" sz="2800" dirty="0"/>
              <a:t> van het onderdeel van het </a:t>
            </a:r>
            <a:r>
              <a:rPr lang="nl-NL" sz="2800" dirty="0" smtClean="0"/>
              <a:t>vliegtuig (de </a:t>
            </a:r>
            <a:r>
              <a:rPr lang="nl-NL" sz="2800" dirty="0"/>
              <a:t>druppelvorm geeft de minste </a:t>
            </a:r>
            <a:r>
              <a:rPr lang="nl-NL" sz="2800" dirty="0" smtClean="0"/>
              <a:t>drukweerstand).</a:t>
            </a:r>
            <a:endParaRPr lang="nl-NL" sz="2800" dirty="0"/>
          </a:p>
        </p:txBody>
      </p:sp>
      <p:pic>
        <p:nvPicPr>
          <p:cNvPr id="3" name="Afbeelding 2"/>
          <p:cNvPicPr>
            <a:picLocks noChangeAspect="1"/>
          </p:cNvPicPr>
          <p:nvPr/>
        </p:nvPicPr>
        <p:blipFill>
          <a:blip r:embed="rId4"/>
          <a:stretch>
            <a:fillRect/>
          </a:stretch>
        </p:blipFill>
        <p:spPr>
          <a:xfrm>
            <a:off x="467544" y="2257772"/>
            <a:ext cx="7620000" cy="3619500"/>
          </a:xfrm>
          <a:prstGeom prst="rect">
            <a:avLst/>
          </a:prstGeom>
        </p:spPr>
      </p:pic>
    </p:spTree>
    <p:extLst>
      <p:ext uri="{BB962C8B-B14F-4D97-AF65-F5344CB8AC3E}">
        <p14:creationId xmlns:p14="http://schemas.microsoft.com/office/powerpoint/2010/main" val="295067170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009093" cy="523220"/>
          </a:xfrm>
          <a:prstGeom prst="rect">
            <a:avLst/>
          </a:prstGeom>
          <a:noFill/>
          <a:ln w="9525">
            <a:noFill/>
            <a:miter lim="800000"/>
            <a:headEnd/>
            <a:tailEnd/>
          </a:ln>
        </p:spPr>
        <p:txBody>
          <a:bodyPr wrap="none">
            <a:spAutoFit/>
          </a:bodyPr>
          <a:lstStyle/>
          <a:p>
            <a:r>
              <a:rPr lang="nl-NL" sz="2800" dirty="0" smtClean="0">
                <a:solidFill>
                  <a:schemeClr val="bg1"/>
                </a:solidFill>
              </a:rPr>
              <a:t>5.1.3 De weerstand</a:t>
            </a:r>
            <a:endParaRPr lang="nl-NL" sz="2800" dirty="0">
              <a:solidFill>
                <a:schemeClr val="bg1"/>
              </a:solidFill>
            </a:endParaRPr>
          </a:p>
        </p:txBody>
      </p:sp>
      <p:sp>
        <p:nvSpPr>
          <p:cNvPr id="2" name="Rechthoek 1"/>
          <p:cNvSpPr/>
          <p:nvPr/>
        </p:nvSpPr>
        <p:spPr>
          <a:xfrm>
            <a:off x="224086" y="831478"/>
            <a:ext cx="8748464" cy="954107"/>
          </a:xfrm>
          <a:prstGeom prst="rect">
            <a:avLst/>
          </a:prstGeom>
        </p:spPr>
        <p:txBody>
          <a:bodyPr wrap="square">
            <a:spAutoFit/>
          </a:bodyPr>
          <a:lstStyle/>
          <a:p>
            <a:pPr>
              <a:buClr>
                <a:srgbClr val="FF0000"/>
              </a:buClr>
            </a:pPr>
            <a:r>
              <a:rPr lang="nl-NL" sz="2800" dirty="0" smtClean="0"/>
              <a:t>5 de </a:t>
            </a:r>
            <a:r>
              <a:rPr lang="nl-NL" sz="2800" dirty="0">
                <a:solidFill>
                  <a:srgbClr val="C00000"/>
                </a:solidFill>
              </a:rPr>
              <a:t>hoek</a:t>
            </a:r>
            <a:r>
              <a:rPr lang="nl-NL" sz="2800" dirty="0"/>
              <a:t> die het voorwerp maakt met de aanstromende </a:t>
            </a:r>
            <a:r>
              <a:rPr lang="nl-NL" sz="2800" dirty="0" smtClean="0"/>
              <a:t>lucht (hoe </a:t>
            </a:r>
            <a:r>
              <a:rPr lang="nl-NL" sz="2800" dirty="0"/>
              <a:t>groter de </a:t>
            </a:r>
            <a:r>
              <a:rPr lang="nl-NL" sz="2800" dirty="0" smtClean="0"/>
              <a:t>hoek, </a:t>
            </a:r>
            <a:r>
              <a:rPr lang="nl-NL" sz="2800" dirty="0"/>
              <a:t>hoe groter de </a:t>
            </a:r>
            <a:r>
              <a:rPr lang="nl-NL" sz="2800" dirty="0" smtClean="0"/>
              <a:t>drukweerstand).</a:t>
            </a:r>
            <a:endParaRPr lang="nl-NL" sz="2800" dirty="0"/>
          </a:p>
        </p:txBody>
      </p:sp>
      <p:pic>
        <p:nvPicPr>
          <p:cNvPr id="12" name="Picture 12" descr="body under ang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633663"/>
            <a:ext cx="8207375" cy="323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67170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dianummer 5"/>
          <p:cNvSpPr>
            <a:spLocks noGrp="1"/>
          </p:cNvSpPr>
          <p:nvPr>
            <p:ph type="sldNum" sz="quarter" idx="12"/>
          </p:nvPr>
        </p:nvSpPr>
        <p:spPr/>
        <p:txBody>
          <a:bodyPr/>
          <a:lstStyle/>
          <a:p>
            <a:fld id="{90FD3544-9F97-5B44-8B2B-2D49AE50ED83}" type="slidenum">
              <a:rPr lang="nl-NL"/>
              <a:pPr/>
              <a:t>6</a:t>
            </a:fld>
            <a:endParaRPr lang="nl-NL"/>
          </a:p>
        </p:txBody>
      </p:sp>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pPr fontAlgn="auto">
              <a:spcBef>
                <a:spcPts val="0"/>
              </a:spcBef>
              <a:spcAft>
                <a:spcPts val="0"/>
              </a:spcAft>
              <a:defRPr/>
            </a:pPr>
            <a:endParaRPr lang="nl-NL">
              <a:latin typeface="+mn-lt"/>
              <a:ea typeface="+mn-ea"/>
              <a:cs typeface="+mn-cs"/>
            </a:endParaRPr>
          </a:p>
        </p:txBody>
      </p:sp>
      <p:sp>
        <p:nvSpPr>
          <p:cNvPr id="22532" name="Rectangle 5"/>
          <p:cNvSpPr>
            <a:spLocks noChangeArrowheads="1"/>
          </p:cNvSpPr>
          <p:nvPr/>
        </p:nvSpPr>
        <p:spPr bwMode="auto">
          <a:xfrm>
            <a:off x="2409825" y="2109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pic>
        <p:nvPicPr>
          <p:cNvPr id="22533" name="Picture 7" descr="LOGO PEG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75"/>
            <a:ext cx="1547813"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 Box 9"/>
          <p:cNvSpPr txBox="1">
            <a:spLocks noChangeArrowheads="1"/>
          </p:cNvSpPr>
          <p:nvPr/>
        </p:nvSpPr>
        <p:spPr bwMode="auto">
          <a:xfrm>
            <a:off x="4767263" y="684213"/>
            <a:ext cx="44846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a:t> </a:t>
            </a:r>
          </a:p>
        </p:txBody>
      </p:sp>
      <p:pic>
        <p:nvPicPr>
          <p:cNvPr id="22535"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50" y="11113"/>
            <a:ext cx="68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6"/>
          <p:cNvSpPr txBox="1">
            <a:spLocks noChangeArrowheads="1"/>
          </p:cNvSpPr>
          <p:nvPr/>
        </p:nvSpPr>
        <p:spPr bwMode="auto">
          <a:xfrm>
            <a:off x="755576" y="817548"/>
            <a:ext cx="37599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smtClean="0">
                <a:solidFill>
                  <a:schemeClr val="bg1"/>
                </a:solidFill>
              </a:rPr>
              <a:t>Een paar basisbegrippen</a:t>
            </a:r>
            <a:endParaRPr lang="nl-NL" sz="2800" dirty="0">
              <a:solidFill>
                <a:schemeClr val="bg1"/>
              </a:solidFill>
            </a:endParaRPr>
          </a:p>
        </p:txBody>
      </p:sp>
      <p:sp>
        <p:nvSpPr>
          <p:cNvPr id="12" name="Tekstvak 11"/>
          <p:cNvSpPr txBox="1"/>
          <p:nvPr/>
        </p:nvSpPr>
        <p:spPr>
          <a:xfrm>
            <a:off x="684213" y="1498228"/>
            <a:ext cx="8351837" cy="1282700"/>
          </a:xfrm>
          <a:prstGeom prst="rect">
            <a:avLst/>
          </a:prstGeom>
          <a:noFill/>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eaLnBrk="0" hangingPunct="0"/>
            <a:r>
              <a:rPr lang="nl-NL" sz="2600" b="1" dirty="0">
                <a:solidFill>
                  <a:srgbClr val="953735"/>
                </a:solidFill>
                <a:latin typeface="Arial" charset="0"/>
              </a:rPr>
              <a:t>Zwaartepunt: </a:t>
            </a:r>
          </a:p>
          <a:p>
            <a:pPr eaLnBrk="0" hangingPunct="0"/>
            <a:r>
              <a:rPr lang="nl-NL" sz="2600" dirty="0">
                <a:solidFill>
                  <a:srgbClr val="000000"/>
                </a:solidFill>
                <a:latin typeface="Arial" charset="0"/>
              </a:rPr>
              <a:t>het punt waarin men zich de totale massa van een voorwerp geconcentreerd kan denken. </a:t>
            </a:r>
            <a:endParaRPr lang="nl-NL" sz="2600" dirty="0"/>
          </a:p>
        </p:txBody>
      </p:sp>
      <p:pic>
        <p:nvPicPr>
          <p:cNvPr id="22540" name="Picture 12" descr="zwaartepu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3213100"/>
            <a:ext cx="7239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2542" name="Picture 14" descr="Aero4U-w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750" y="333375"/>
            <a:ext cx="719138" cy="2667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6"/>
          <p:cNvSpPr txBox="1">
            <a:spLocks noChangeArrowheads="1"/>
          </p:cNvSpPr>
          <p:nvPr/>
        </p:nvSpPr>
        <p:spPr bwMode="auto">
          <a:xfrm>
            <a:off x="2267744" y="97468"/>
            <a:ext cx="4903586" cy="523220"/>
          </a:xfrm>
          <a:prstGeom prst="rect">
            <a:avLst/>
          </a:prstGeom>
          <a:noFill/>
          <a:ln w="9525">
            <a:noFill/>
            <a:miter lim="800000"/>
            <a:headEnd/>
            <a:tailEnd/>
          </a:ln>
        </p:spPr>
        <p:txBody>
          <a:bodyPr wrap="none">
            <a:spAutoFit/>
          </a:bodyPr>
          <a:lstStyle/>
          <a:p>
            <a:r>
              <a:rPr lang="nl-NL" sz="2800" dirty="0" smtClean="0">
                <a:solidFill>
                  <a:schemeClr val="bg1"/>
                </a:solidFill>
              </a:rPr>
              <a:t>Beginselen van het zweefvliegen</a:t>
            </a:r>
            <a:endParaRPr lang="nl-NL" sz="2800" dirty="0">
              <a:solidFill>
                <a:schemeClr val="bg1"/>
              </a:solidFill>
            </a:endParaRPr>
          </a:p>
        </p:txBody>
      </p:sp>
    </p:spTree>
    <p:extLst>
      <p:ext uri="{BB962C8B-B14F-4D97-AF65-F5344CB8AC3E}">
        <p14:creationId xmlns:p14="http://schemas.microsoft.com/office/powerpoint/2010/main" val="78831882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009093" cy="523220"/>
          </a:xfrm>
          <a:prstGeom prst="rect">
            <a:avLst/>
          </a:prstGeom>
          <a:noFill/>
          <a:ln w="9525">
            <a:noFill/>
            <a:miter lim="800000"/>
            <a:headEnd/>
            <a:tailEnd/>
          </a:ln>
        </p:spPr>
        <p:txBody>
          <a:bodyPr wrap="none">
            <a:spAutoFit/>
          </a:bodyPr>
          <a:lstStyle/>
          <a:p>
            <a:r>
              <a:rPr lang="nl-NL" sz="2800" dirty="0" smtClean="0">
                <a:solidFill>
                  <a:schemeClr val="bg1"/>
                </a:solidFill>
              </a:rPr>
              <a:t>5.1.3 De weerstand</a:t>
            </a:r>
            <a:endParaRPr lang="nl-NL" sz="2800" dirty="0">
              <a:solidFill>
                <a:schemeClr val="bg1"/>
              </a:solidFill>
            </a:endParaRPr>
          </a:p>
        </p:txBody>
      </p:sp>
      <p:sp>
        <p:nvSpPr>
          <p:cNvPr id="2" name="Rechthoek 1"/>
          <p:cNvSpPr/>
          <p:nvPr/>
        </p:nvSpPr>
        <p:spPr>
          <a:xfrm>
            <a:off x="5364088" y="692696"/>
            <a:ext cx="3779912" cy="6093976"/>
          </a:xfrm>
          <a:prstGeom prst="rect">
            <a:avLst/>
          </a:prstGeom>
        </p:spPr>
        <p:txBody>
          <a:bodyPr wrap="square">
            <a:spAutoFit/>
          </a:bodyPr>
          <a:lstStyle/>
          <a:p>
            <a:pPr marL="457200" indent="-457200">
              <a:buClr>
                <a:srgbClr val="FF0000"/>
              </a:buClr>
              <a:buFont typeface="Wingdings" panose="05000000000000000000" pitchFamily="2" charset="2"/>
              <a:buChar char="Ø"/>
            </a:pPr>
            <a:r>
              <a:rPr lang="nl-NL" sz="2600" dirty="0" smtClean="0">
                <a:solidFill>
                  <a:srgbClr val="C00000"/>
                </a:solidFill>
              </a:rPr>
              <a:t>Wrijvingsweerstand</a:t>
            </a:r>
            <a:r>
              <a:rPr lang="nl-NL" sz="2600" dirty="0" smtClean="0"/>
              <a:t> is de </a:t>
            </a:r>
            <a:r>
              <a:rPr lang="nl-NL" sz="2600" dirty="0"/>
              <a:t>weerstand die veroorzaakt wordt door het </a:t>
            </a:r>
            <a:r>
              <a:rPr lang="nl-NL" sz="2600" dirty="0">
                <a:solidFill>
                  <a:srgbClr val="C00000"/>
                </a:solidFill>
              </a:rPr>
              <a:t>afremmen</a:t>
            </a:r>
            <a:r>
              <a:rPr lang="nl-NL" sz="2600" dirty="0"/>
              <a:t> van de </a:t>
            </a:r>
            <a:r>
              <a:rPr lang="nl-NL" sz="2600" dirty="0">
                <a:solidFill>
                  <a:srgbClr val="C00000"/>
                </a:solidFill>
              </a:rPr>
              <a:t>luchtdeeltjes</a:t>
            </a:r>
            <a:r>
              <a:rPr lang="nl-NL" sz="2600" dirty="0"/>
              <a:t> die langs de vleugels, de romp en het stabilo </a:t>
            </a:r>
            <a:r>
              <a:rPr lang="nl-NL" sz="2600" dirty="0" smtClean="0"/>
              <a:t>glijden</a:t>
            </a:r>
            <a:r>
              <a:rPr lang="nl-NL" sz="2600" dirty="0"/>
              <a:t>. </a:t>
            </a:r>
            <a:endParaRPr lang="nl-NL" sz="2600" dirty="0" smtClean="0"/>
          </a:p>
          <a:p>
            <a:pPr marL="457200" indent="-457200">
              <a:buClr>
                <a:srgbClr val="FF0000"/>
              </a:buClr>
              <a:buFont typeface="Wingdings" panose="05000000000000000000" pitchFamily="2" charset="2"/>
              <a:buChar char="Ø"/>
            </a:pPr>
            <a:endParaRPr lang="nl-NL" sz="2600" dirty="0"/>
          </a:p>
          <a:p>
            <a:pPr marL="457200" indent="-457200">
              <a:buClr>
                <a:srgbClr val="FF0000"/>
              </a:buClr>
              <a:buFont typeface="Wingdings" panose="05000000000000000000" pitchFamily="2" charset="2"/>
              <a:buChar char="Ø"/>
            </a:pPr>
            <a:r>
              <a:rPr lang="nl-NL" sz="2600" dirty="0"/>
              <a:t>De laag waarin de luchtdeeltjes langzamer stromen dan daarboven noemen we de </a:t>
            </a:r>
            <a:r>
              <a:rPr lang="nl-NL" sz="2600" dirty="0">
                <a:solidFill>
                  <a:srgbClr val="C00000"/>
                </a:solidFill>
              </a:rPr>
              <a:t>grenslaag</a:t>
            </a:r>
            <a:r>
              <a:rPr lang="nl-NL" sz="2600" dirty="0"/>
              <a:t>. </a:t>
            </a:r>
          </a:p>
        </p:txBody>
      </p:sp>
      <p:pic>
        <p:nvPicPr>
          <p:cNvPr id="21506" name="Picture 2" descr="http://www.zweefvliegopleiding.nl/images/beginselen/grenslaa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473" y="792634"/>
            <a:ext cx="5057503" cy="3607687"/>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www.zweefvliegopleiding.nl/images/beginselen/grenslaag-laminai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474" y="4529678"/>
            <a:ext cx="5117664" cy="2157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0281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009093" cy="523220"/>
          </a:xfrm>
          <a:prstGeom prst="rect">
            <a:avLst/>
          </a:prstGeom>
          <a:noFill/>
          <a:ln w="9525">
            <a:noFill/>
            <a:miter lim="800000"/>
            <a:headEnd/>
            <a:tailEnd/>
          </a:ln>
        </p:spPr>
        <p:txBody>
          <a:bodyPr wrap="none">
            <a:spAutoFit/>
          </a:bodyPr>
          <a:lstStyle/>
          <a:p>
            <a:r>
              <a:rPr lang="nl-NL" sz="2800" dirty="0" smtClean="0">
                <a:solidFill>
                  <a:schemeClr val="bg1"/>
                </a:solidFill>
              </a:rPr>
              <a:t>5.1.3 De weerstand</a:t>
            </a:r>
            <a:endParaRPr lang="nl-NL" sz="2800" dirty="0">
              <a:solidFill>
                <a:schemeClr val="bg1"/>
              </a:solidFill>
            </a:endParaRPr>
          </a:p>
        </p:txBody>
      </p:sp>
      <p:pic>
        <p:nvPicPr>
          <p:cNvPr id="22530" name="Picture 2" descr="http://www.zweefvliegopleiding.nl/images/beginselen/grenslaag-laminair-turbule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478" y="784994"/>
            <a:ext cx="8190986" cy="5938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73229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6372200" y="684213"/>
            <a:ext cx="2879750" cy="6093976"/>
          </a:xfrm>
          <a:prstGeom prst="rect">
            <a:avLst/>
          </a:prstGeom>
          <a:noFill/>
          <a:ln w="9525">
            <a:noFill/>
            <a:miter lim="800000"/>
            <a:headEnd/>
            <a:tailEnd/>
          </a:ln>
        </p:spPr>
        <p:txBody>
          <a:bodyPr wrap="square">
            <a:spAutoFit/>
          </a:bodyPr>
          <a:lstStyle/>
          <a:p>
            <a:r>
              <a:rPr lang="nl-NL" sz="2600" dirty="0"/>
              <a:t>Een </a:t>
            </a:r>
            <a:r>
              <a:rPr lang="nl-NL" sz="2600" b="1" dirty="0">
                <a:solidFill>
                  <a:srgbClr val="C00000"/>
                </a:solidFill>
              </a:rPr>
              <a:t>laminaire stroming </a:t>
            </a:r>
            <a:r>
              <a:rPr lang="nl-NL" sz="2600" dirty="0"/>
              <a:t>veroorzaakt veel minder weerstand dan een turbulente stroming</a:t>
            </a:r>
            <a:r>
              <a:rPr lang="nl-NL" sz="2600" dirty="0" smtClean="0"/>
              <a:t>.</a:t>
            </a:r>
          </a:p>
          <a:p>
            <a:endParaRPr lang="nl-NL" sz="2600" dirty="0"/>
          </a:p>
          <a:p>
            <a:r>
              <a:rPr lang="nl-NL" sz="2600" dirty="0"/>
              <a:t>Een laminair profiel heeft de grootste dikte van de vleugel op zo'n 40 á 50% van de koorde (gemeten vanaf de voorkant van de vleugel)</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009093" cy="523220"/>
          </a:xfrm>
          <a:prstGeom prst="rect">
            <a:avLst/>
          </a:prstGeom>
          <a:noFill/>
          <a:ln w="9525">
            <a:noFill/>
            <a:miter lim="800000"/>
            <a:headEnd/>
            <a:tailEnd/>
          </a:ln>
        </p:spPr>
        <p:txBody>
          <a:bodyPr wrap="none">
            <a:spAutoFit/>
          </a:bodyPr>
          <a:lstStyle/>
          <a:p>
            <a:r>
              <a:rPr lang="nl-NL" sz="2800" dirty="0" smtClean="0">
                <a:solidFill>
                  <a:schemeClr val="bg1"/>
                </a:solidFill>
              </a:rPr>
              <a:t>5.1.3 De weerstand</a:t>
            </a:r>
            <a:endParaRPr lang="nl-NL" sz="2800" dirty="0">
              <a:solidFill>
                <a:schemeClr val="bg1"/>
              </a:solidFill>
            </a:endParaRPr>
          </a:p>
        </p:txBody>
      </p:sp>
      <p:pic>
        <p:nvPicPr>
          <p:cNvPr id="23562" name="Picture 10" descr="http://www.zweefvliegopleiding.nl/images/beginselen/grenslaag-omslagpu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821507"/>
            <a:ext cx="6037243" cy="3239987"/>
          </a:xfrm>
          <a:prstGeom prst="rect">
            <a:avLst/>
          </a:prstGeom>
          <a:noFill/>
          <a:extLst>
            <a:ext uri="{909E8E84-426E-40dd-AFC4-6F175D3DCCD1}">
              <a14:hiddenFill xmlns:a14="http://schemas.microsoft.com/office/drawing/2010/main">
                <a:solidFill>
                  <a:srgbClr val="FFFFFF"/>
                </a:solidFill>
              </a14:hiddenFill>
            </a:ext>
          </a:extLst>
        </p:spPr>
      </p:pic>
      <p:pic>
        <p:nvPicPr>
          <p:cNvPr id="23564" name="Picture 12" descr="http://www.zweefvliegopleiding.nl/images/beginselen/laminair-profie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324" y="4519472"/>
            <a:ext cx="6037244" cy="2183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4359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5148064" y="2619901"/>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8851463" y="2216995"/>
            <a:ext cx="3522173" cy="369332"/>
          </a:xfrm>
          <a:prstGeom prst="rect">
            <a:avLst/>
          </a:prstGeom>
          <a:noFill/>
          <a:ln w="9525">
            <a:noFill/>
            <a:miter lim="800000"/>
            <a:headEnd/>
            <a:tailEnd/>
          </a:ln>
        </p:spPr>
        <p:txBody>
          <a:bodyPr wrap="square">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009093" cy="523220"/>
          </a:xfrm>
          <a:prstGeom prst="rect">
            <a:avLst/>
          </a:prstGeom>
          <a:noFill/>
          <a:ln w="9525">
            <a:noFill/>
            <a:miter lim="800000"/>
            <a:headEnd/>
            <a:tailEnd/>
          </a:ln>
        </p:spPr>
        <p:txBody>
          <a:bodyPr wrap="none">
            <a:spAutoFit/>
          </a:bodyPr>
          <a:lstStyle/>
          <a:p>
            <a:r>
              <a:rPr lang="nl-NL" sz="2800" dirty="0" smtClean="0">
                <a:solidFill>
                  <a:schemeClr val="bg1"/>
                </a:solidFill>
              </a:rPr>
              <a:t>5.1.3 De weerstand</a:t>
            </a:r>
            <a:endParaRPr lang="nl-NL" sz="2800" dirty="0">
              <a:solidFill>
                <a:schemeClr val="bg1"/>
              </a:solidFill>
            </a:endParaRPr>
          </a:p>
        </p:txBody>
      </p:sp>
      <p:sp>
        <p:nvSpPr>
          <p:cNvPr id="2" name="Rechthoek 1"/>
          <p:cNvSpPr/>
          <p:nvPr/>
        </p:nvSpPr>
        <p:spPr>
          <a:xfrm>
            <a:off x="5004048" y="3048050"/>
            <a:ext cx="4031662" cy="3693318"/>
          </a:xfrm>
          <a:prstGeom prst="rect">
            <a:avLst/>
          </a:prstGeom>
        </p:spPr>
        <p:txBody>
          <a:bodyPr wrap="square">
            <a:spAutoFit/>
          </a:bodyPr>
          <a:lstStyle/>
          <a:p>
            <a:pPr marL="457200" indent="-457200">
              <a:buClr>
                <a:srgbClr val="FF0000"/>
              </a:buClr>
              <a:buFont typeface="Wingdings" panose="05000000000000000000" pitchFamily="2" charset="2"/>
              <a:buChar char="Ø"/>
            </a:pPr>
            <a:r>
              <a:rPr lang="nl-NL" sz="2600" dirty="0" smtClean="0"/>
              <a:t>Een </a:t>
            </a:r>
            <a:r>
              <a:rPr lang="nl-NL" sz="2600" dirty="0" smtClean="0">
                <a:solidFill>
                  <a:srgbClr val="C00000"/>
                </a:solidFill>
              </a:rPr>
              <a:t>korrelhoogte</a:t>
            </a:r>
            <a:r>
              <a:rPr lang="nl-NL" sz="2600" dirty="0" smtClean="0"/>
              <a:t> kleiner dan </a:t>
            </a:r>
            <a:r>
              <a:rPr lang="nl-NL" sz="2600" dirty="0"/>
              <a:t>0,02 </a:t>
            </a:r>
            <a:r>
              <a:rPr lang="nl-NL" sz="2600" dirty="0" smtClean="0"/>
              <a:t>mm</a:t>
            </a:r>
            <a:r>
              <a:rPr lang="nl-NL" sz="2600" b="1" dirty="0" smtClean="0"/>
              <a:t> </a:t>
            </a:r>
            <a:r>
              <a:rPr lang="nl-NL" sz="2600" dirty="0" smtClean="0"/>
              <a:t>beïnvloedt het </a:t>
            </a:r>
            <a:r>
              <a:rPr lang="nl-NL" sz="2600" dirty="0">
                <a:solidFill>
                  <a:srgbClr val="C00000"/>
                </a:solidFill>
              </a:rPr>
              <a:t>omslagpunt</a:t>
            </a:r>
            <a:r>
              <a:rPr lang="nl-NL" sz="2600" dirty="0"/>
              <a:t> </a:t>
            </a:r>
            <a:r>
              <a:rPr lang="nl-NL" sz="2600" dirty="0" smtClean="0"/>
              <a:t>niet.</a:t>
            </a:r>
          </a:p>
          <a:p>
            <a:pPr marL="457200" indent="-457200">
              <a:buClr>
                <a:srgbClr val="FF0000"/>
              </a:buClr>
              <a:buFont typeface="Wingdings" panose="05000000000000000000" pitchFamily="2" charset="2"/>
              <a:buChar char="Ø"/>
            </a:pPr>
            <a:r>
              <a:rPr lang="nl-NL" sz="2600" dirty="0" smtClean="0"/>
              <a:t>Muggen</a:t>
            </a:r>
            <a:r>
              <a:rPr lang="nl-NL" sz="2600" dirty="0"/>
              <a:t>, afplaktape, regendruppels en vuil beïnvloeden het omslagpunt </a:t>
            </a:r>
            <a:r>
              <a:rPr lang="nl-NL" sz="2600" dirty="0" smtClean="0"/>
              <a:t>wel.</a:t>
            </a:r>
          </a:p>
          <a:p>
            <a:pPr marL="457200" indent="-457200">
              <a:buClr>
                <a:srgbClr val="FF0000"/>
              </a:buClr>
              <a:buFont typeface="Wingdings" panose="05000000000000000000" pitchFamily="2" charset="2"/>
              <a:buChar char="Ø"/>
            </a:pPr>
            <a:r>
              <a:rPr lang="nl-NL" sz="2600" dirty="0" smtClean="0"/>
              <a:t>Meeste </a:t>
            </a:r>
            <a:r>
              <a:rPr lang="nl-NL" sz="2600" dirty="0"/>
              <a:t>invloed op </a:t>
            </a:r>
            <a:r>
              <a:rPr lang="nl-NL" sz="2600" dirty="0" smtClean="0"/>
              <a:t>voorrand vleugel.</a:t>
            </a:r>
            <a:endParaRPr lang="nl-NL" sz="2600" dirty="0"/>
          </a:p>
        </p:txBody>
      </p:sp>
      <p:pic>
        <p:nvPicPr>
          <p:cNvPr id="1026" name="Picture 2" descr="http://www.zweefvliegopleiding.nl/images/beginselen/grenslaag-turbule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4680013"/>
            <a:ext cx="4875247" cy="20882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zweefvliegopleiding.nl/images/beginselen/bugwiper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777057"/>
            <a:ext cx="4880073" cy="3660055"/>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p:cNvPicPr>
            <a:picLocks noChangeAspect="1"/>
          </p:cNvPicPr>
          <p:nvPr/>
        </p:nvPicPr>
        <p:blipFill>
          <a:blip r:embed="rId6"/>
          <a:stretch>
            <a:fillRect/>
          </a:stretch>
        </p:blipFill>
        <p:spPr>
          <a:xfrm>
            <a:off x="3563888" y="764704"/>
            <a:ext cx="5538192" cy="2141434"/>
          </a:xfrm>
          <a:prstGeom prst="rect">
            <a:avLst/>
          </a:prstGeom>
        </p:spPr>
      </p:pic>
    </p:spTree>
    <p:extLst>
      <p:ext uri="{BB962C8B-B14F-4D97-AF65-F5344CB8AC3E}">
        <p14:creationId xmlns:p14="http://schemas.microsoft.com/office/powerpoint/2010/main" val="138275754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dianummer 5"/>
          <p:cNvSpPr>
            <a:spLocks noGrp="1"/>
          </p:cNvSpPr>
          <p:nvPr>
            <p:ph type="sldNum" sz="quarter" idx="12"/>
          </p:nvPr>
        </p:nvSpPr>
        <p:spPr/>
        <p:txBody>
          <a:bodyPr/>
          <a:lstStyle/>
          <a:p>
            <a:fld id="{71F2AC2F-2EDD-7840-9A75-76F287862C9D}" type="slidenum">
              <a:rPr lang="nl-NL"/>
              <a:pPr/>
              <a:t>64</a:t>
            </a:fld>
            <a:endParaRPr lang="nl-NL"/>
          </a:p>
        </p:txBody>
      </p:sp>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pPr fontAlgn="auto">
              <a:spcBef>
                <a:spcPts val="0"/>
              </a:spcBef>
              <a:spcAft>
                <a:spcPts val="0"/>
              </a:spcAft>
              <a:defRPr/>
            </a:pPr>
            <a:endParaRPr lang="nl-NL">
              <a:latin typeface="+mn-lt"/>
              <a:ea typeface="+mn-ea"/>
              <a:cs typeface="+mn-cs"/>
            </a:endParaRPr>
          </a:p>
        </p:txBody>
      </p:sp>
      <p:sp>
        <p:nvSpPr>
          <p:cNvPr id="251907" name="Rectangle 3"/>
          <p:cNvSpPr>
            <a:spLocks noChangeArrowheads="1"/>
          </p:cNvSpPr>
          <p:nvPr/>
        </p:nvSpPr>
        <p:spPr bwMode="auto">
          <a:xfrm>
            <a:off x="2411413" y="27082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sp>
        <p:nvSpPr>
          <p:cNvPr id="251908" name="Rectangle 4"/>
          <p:cNvSpPr>
            <a:spLocks noChangeArrowheads="1"/>
          </p:cNvSpPr>
          <p:nvPr/>
        </p:nvSpPr>
        <p:spPr bwMode="auto">
          <a:xfrm>
            <a:off x="2627313" y="2565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sp>
        <p:nvSpPr>
          <p:cNvPr id="251909" name="Rectangle 5"/>
          <p:cNvSpPr>
            <a:spLocks noChangeArrowheads="1"/>
          </p:cNvSpPr>
          <p:nvPr/>
        </p:nvSpPr>
        <p:spPr bwMode="auto">
          <a:xfrm>
            <a:off x="2409825" y="2109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pic>
        <p:nvPicPr>
          <p:cNvPr id="251910" name="Picture 7" descr="LOGO PEG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75"/>
            <a:ext cx="1547813"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11" name="Text Box 9"/>
          <p:cNvSpPr txBox="1">
            <a:spLocks noChangeArrowheads="1"/>
          </p:cNvSpPr>
          <p:nvPr/>
        </p:nvSpPr>
        <p:spPr bwMode="auto">
          <a:xfrm>
            <a:off x="4767263" y="684213"/>
            <a:ext cx="44846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a:t> </a:t>
            </a:r>
          </a:p>
        </p:txBody>
      </p:sp>
      <p:pic>
        <p:nvPicPr>
          <p:cNvPr id="251912"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50" y="11113"/>
            <a:ext cx="68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13" name="Rechthoek 1"/>
          <p:cNvSpPr>
            <a:spLocks noChangeArrowheads="1"/>
          </p:cNvSpPr>
          <p:nvPr/>
        </p:nvSpPr>
        <p:spPr bwMode="auto">
          <a:xfrm>
            <a:off x="223838" y="831850"/>
            <a:ext cx="874871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FF0000"/>
              </a:buClr>
              <a:buFont typeface="Wingdings" charset="0"/>
              <a:buChar char="Ø"/>
            </a:pPr>
            <a:r>
              <a:rPr lang="nl-NL" sz="2800" dirty="0">
                <a:latin typeface="Calibri" charset="0"/>
              </a:rPr>
              <a:t> </a:t>
            </a:r>
            <a:r>
              <a:rPr lang="nl-NL" sz="2800" b="1" dirty="0">
                <a:solidFill>
                  <a:srgbClr val="A50021"/>
                </a:solidFill>
                <a:latin typeface="Calibri" charset="0"/>
              </a:rPr>
              <a:t>Interferentieweerstand</a:t>
            </a:r>
            <a:r>
              <a:rPr lang="nl-NL" sz="2800" dirty="0">
                <a:latin typeface="Calibri" charset="0"/>
              </a:rPr>
              <a:t> ontstaat doordat aansluitende delen van het vliegtuig een negatieve invloed op elkaar uitoefenen. Bijvoorbeeld de vleugel-romp overgang waar gemakkelijk een wervel ontstaat. Dat </a:t>
            </a:r>
            <a:r>
              <a:rPr lang="nl-NL" sz="2800" dirty="0" smtClean="0">
                <a:latin typeface="Calibri" charset="0"/>
              </a:rPr>
              <a:t>geeft </a:t>
            </a:r>
            <a:r>
              <a:rPr lang="nl-NL" sz="2800" dirty="0">
                <a:latin typeface="Calibri" charset="0"/>
              </a:rPr>
              <a:t>weerstand.</a:t>
            </a:r>
          </a:p>
        </p:txBody>
      </p:sp>
      <p:pic>
        <p:nvPicPr>
          <p:cNvPr id="251916" name="Picture 12" descr="wing_fuselage_interferen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2789238"/>
            <a:ext cx="6105525" cy="3663950"/>
          </a:xfrm>
          <a:prstGeom prst="rect">
            <a:avLst/>
          </a:prstGeom>
          <a:noFill/>
          <a:extLst>
            <a:ext uri="{909E8E84-426E-40dd-AFC4-6F175D3DCCD1}">
              <a14:hiddenFill xmlns:a14="http://schemas.microsoft.com/office/drawing/2010/main">
                <a:solidFill>
                  <a:srgbClr val="FFFFFF"/>
                </a:solidFill>
              </a14:hiddenFill>
            </a:ext>
          </a:extLst>
        </p:spPr>
      </p:pic>
      <p:pic>
        <p:nvPicPr>
          <p:cNvPr id="251917" name="Picture 13" descr="Aero4U-w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750" y="333375"/>
            <a:ext cx="719138" cy="2667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6"/>
          <p:cNvSpPr txBox="1">
            <a:spLocks noChangeArrowheads="1"/>
          </p:cNvSpPr>
          <p:nvPr/>
        </p:nvSpPr>
        <p:spPr bwMode="auto">
          <a:xfrm>
            <a:off x="2771800" y="39574"/>
            <a:ext cx="3009093" cy="523220"/>
          </a:xfrm>
          <a:prstGeom prst="rect">
            <a:avLst/>
          </a:prstGeom>
          <a:noFill/>
          <a:ln w="9525">
            <a:noFill/>
            <a:miter lim="800000"/>
            <a:headEnd/>
            <a:tailEnd/>
          </a:ln>
        </p:spPr>
        <p:txBody>
          <a:bodyPr wrap="none">
            <a:spAutoFit/>
          </a:bodyPr>
          <a:lstStyle/>
          <a:p>
            <a:r>
              <a:rPr lang="nl-NL" sz="2800" dirty="0" smtClean="0">
                <a:solidFill>
                  <a:schemeClr val="bg1"/>
                </a:solidFill>
              </a:rPr>
              <a:t>5.1.3 De weerstand</a:t>
            </a:r>
            <a:endParaRPr lang="nl-NL" sz="2800" dirty="0">
              <a:solidFill>
                <a:schemeClr val="bg1"/>
              </a:solidFill>
            </a:endParaRPr>
          </a:p>
        </p:txBody>
      </p:sp>
    </p:spTree>
    <p:extLst>
      <p:ext uri="{BB962C8B-B14F-4D97-AF65-F5344CB8AC3E}">
        <p14:creationId xmlns:p14="http://schemas.microsoft.com/office/powerpoint/2010/main" val="184146092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009093" cy="523220"/>
          </a:xfrm>
          <a:prstGeom prst="rect">
            <a:avLst/>
          </a:prstGeom>
          <a:noFill/>
          <a:ln w="9525">
            <a:noFill/>
            <a:miter lim="800000"/>
            <a:headEnd/>
            <a:tailEnd/>
          </a:ln>
        </p:spPr>
        <p:txBody>
          <a:bodyPr wrap="none">
            <a:spAutoFit/>
          </a:bodyPr>
          <a:lstStyle/>
          <a:p>
            <a:r>
              <a:rPr lang="nl-NL" sz="2800" dirty="0" smtClean="0">
                <a:solidFill>
                  <a:schemeClr val="bg1"/>
                </a:solidFill>
              </a:rPr>
              <a:t>5.1.3 De weerstand</a:t>
            </a:r>
            <a:endParaRPr lang="nl-NL" sz="2800" dirty="0">
              <a:solidFill>
                <a:schemeClr val="bg1"/>
              </a:solidFill>
            </a:endParaRPr>
          </a:p>
        </p:txBody>
      </p:sp>
      <p:sp>
        <p:nvSpPr>
          <p:cNvPr id="2" name="Rechthoek 1"/>
          <p:cNvSpPr/>
          <p:nvPr/>
        </p:nvSpPr>
        <p:spPr>
          <a:xfrm>
            <a:off x="171975" y="2581153"/>
            <a:ext cx="5796136" cy="492443"/>
          </a:xfrm>
          <a:prstGeom prst="rect">
            <a:avLst/>
          </a:prstGeom>
        </p:spPr>
        <p:txBody>
          <a:bodyPr wrap="square">
            <a:spAutoFit/>
          </a:bodyPr>
          <a:lstStyle/>
          <a:p>
            <a:pPr marL="457200" indent="-457200">
              <a:buClr>
                <a:srgbClr val="FF0000"/>
              </a:buClr>
              <a:buFont typeface="Wingdings" panose="05000000000000000000" pitchFamily="2" charset="2"/>
              <a:buChar char="Ø"/>
            </a:pPr>
            <a:r>
              <a:rPr lang="nl-NL" sz="2600" dirty="0" smtClean="0">
                <a:solidFill>
                  <a:srgbClr val="C00000"/>
                </a:solidFill>
              </a:rPr>
              <a:t>Geïnduceerde weerstand</a:t>
            </a:r>
            <a:endParaRPr lang="nl-NL" sz="2600" dirty="0">
              <a:solidFill>
                <a:srgbClr val="C00000"/>
              </a:solidFill>
            </a:endParaRPr>
          </a:p>
        </p:txBody>
      </p:sp>
      <p:pic>
        <p:nvPicPr>
          <p:cNvPr id="2052" name="Picture 4" descr="http://www.zweefvliegopleiding.nl/images/beginselen/geinduceerde-weerstand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369" y="3093866"/>
            <a:ext cx="6468711" cy="3719510"/>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p:cNvSpPr/>
          <p:nvPr/>
        </p:nvSpPr>
        <p:spPr>
          <a:xfrm>
            <a:off x="6687080" y="692696"/>
            <a:ext cx="2433372" cy="3293209"/>
          </a:xfrm>
          <a:prstGeom prst="rect">
            <a:avLst/>
          </a:prstGeom>
        </p:spPr>
        <p:txBody>
          <a:bodyPr wrap="square">
            <a:spAutoFit/>
          </a:bodyPr>
          <a:lstStyle/>
          <a:p>
            <a:pPr>
              <a:buClr>
                <a:srgbClr val="A50021"/>
              </a:buClr>
              <a:buFont typeface="Wingdings" charset="0"/>
              <a:buChar char="Ø"/>
            </a:pPr>
            <a:r>
              <a:rPr lang="nl-NL" sz="2600" dirty="0">
                <a:latin typeface="Calibri" charset="0"/>
              </a:rPr>
              <a:t>Geïnduceerde weerstand is de tol die we voor het produceren van lift moeten betalen (</a:t>
            </a:r>
            <a:r>
              <a:rPr lang="nl-NL" sz="2600" dirty="0">
                <a:solidFill>
                  <a:srgbClr val="C00000"/>
                </a:solidFill>
                <a:latin typeface="Calibri" charset="0"/>
              </a:rPr>
              <a:t>lift </a:t>
            </a:r>
            <a:r>
              <a:rPr lang="nl-NL" sz="2600" dirty="0" err="1">
                <a:solidFill>
                  <a:srgbClr val="C00000"/>
                </a:solidFill>
                <a:latin typeface="Calibri" charset="0"/>
              </a:rPr>
              <a:t>induced</a:t>
            </a:r>
            <a:r>
              <a:rPr lang="nl-NL" sz="2600" dirty="0">
                <a:solidFill>
                  <a:srgbClr val="C00000"/>
                </a:solidFill>
                <a:latin typeface="Calibri" charset="0"/>
              </a:rPr>
              <a:t> </a:t>
            </a:r>
            <a:r>
              <a:rPr lang="nl-NL" sz="2600" dirty="0" err="1">
                <a:solidFill>
                  <a:srgbClr val="C00000"/>
                </a:solidFill>
                <a:latin typeface="Calibri" charset="0"/>
              </a:rPr>
              <a:t>drag</a:t>
            </a:r>
            <a:r>
              <a:rPr lang="nl-NL" sz="2600" dirty="0">
                <a:latin typeface="Calibri" charset="0"/>
              </a:rPr>
              <a:t>)</a:t>
            </a:r>
            <a:r>
              <a:rPr lang="nl-NL" sz="2600" dirty="0" smtClean="0">
                <a:latin typeface="Calibri" charset="0"/>
              </a:rPr>
              <a:t>.</a:t>
            </a:r>
          </a:p>
          <a:p>
            <a:pPr>
              <a:buClr>
                <a:srgbClr val="A50021"/>
              </a:buClr>
            </a:pPr>
            <a:endParaRPr lang="nl-NL" sz="2600" dirty="0">
              <a:latin typeface="Calibri" charset="0"/>
            </a:endParaRPr>
          </a:p>
        </p:txBody>
      </p:sp>
      <p:pic>
        <p:nvPicPr>
          <p:cNvPr id="14" name="Picture 4" descr="http://www.zweefvliegopleiding.nl/images/beginselen/geinduceerde-weerstand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836613"/>
            <a:ext cx="6478587"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hoek 3"/>
          <p:cNvSpPr/>
          <p:nvPr/>
        </p:nvSpPr>
        <p:spPr>
          <a:xfrm>
            <a:off x="6732240" y="4005064"/>
            <a:ext cx="2411760" cy="2492990"/>
          </a:xfrm>
          <a:prstGeom prst="rect">
            <a:avLst/>
          </a:prstGeom>
        </p:spPr>
        <p:txBody>
          <a:bodyPr wrap="square">
            <a:spAutoFit/>
          </a:bodyPr>
          <a:lstStyle/>
          <a:p>
            <a:pPr>
              <a:buClr>
                <a:srgbClr val="A50021"/>
              </a:buClr>
              <a:buFont typeface="Wingdings" charset="0"/>
              <a:buChar char="Ø"/>
            </a:pPr>
            <a:r>
              <a:rPr lang="nl-NL" sz="2600" dirty="0">
                <a:latin typeface="Calibri" charset="0"/>
              </a:rPr>
              <a:t>De geïnduceerde weerstand neemt toe met C</a:t>
            </a:r>
            <a:r>
              <a:rPr lang="nl-NL" sz="2600" baseline="-25000" dirty="0">
                <a:latin typeface="Calibri" charset="0"/>
              </a:rPr>
              <a:t>L</a:t>
            </a:r>
            <a:r>
              <a:rPr lang="nl-NL" sz="2600" dirty="0">
                <a:latin typeface="Calibri" charset="0"/>
              </a:rPr>
              <a:t> in het </a:t>
            </a:r>
            <a:r>
              <a:rPr lang="nl-NL" sz="2600" dirty="0">
                <a:solidFill>
                  <a:srgbClr val="A50021"/>
                </a:solidFill>
                <a:latin typeface="Calibri" charset="0"/>
              </a:rPr>
              <a:t>kwadraat</a:t>
            </a:r>
            <a:r>
              <a:rPr lang="nl-NL" sz="2600" dirty="0">
                <a:latin typeface="Calibri" charset="0"/>
              </a:rPr>
              <a:t>!</a:t>
            </a:r>
          </a:p>
        </p:txBody>
      </p:sp>
    </p:spTree>
    <p:extLst>
      <p:ext uri="{BB962C8B-B14F-4D97-AF65-F5344CB8AC3E}">
        <p14:creationId xmlns:p14="http://schemas.microsoft.com/office/powerpoint/2010/main" val="424725247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009093" cy="523220"/>
          </a:xfrm>
          <a:prstGeom prst="rect">
            <a:avLst/>
          </a:prstGeom>
          <a:noFill/>
          <a:ln w="9525">
            <a:noFill/>
            <a:miter lim="800000"/>
            <a:headEnd/>
            <a:tailEnd/>
          </a:ln>
        </p:spPr>
        <p:txBody>
          <a:bodyPr wrap="none">
            <a:spAutoFit/>
          </a:bodyPr>
          <a:lstStyle/>
          <a:p>
            <a:r>
              <a:rPr lang="nl-NL" sz="2800" dirty="0" smtClean="0">
                <a:solidFill>
                  <a:schemeClr val="bg1"/>
                </a:solidFill>
              </a:rPr>
              <a:t>5.1.3 De weerstand</a:t>
            </a:r>
            <a:endParaRPr lang="nl-NL" sz="2800" dirty="0">
              <a:solidFill>
                <a:schemeClr val="bg1"/>
              </a:solidFill>
            </a:endParaRPr>
          </a:p>
        </p:txBody>
      </p:sp>
      <p:sp>
        <p:nvSpPr>
          <p:cNvPr id="2" name="Rechthoek 1"/>
          <p:cNvSpPr/>
          <p:nvPr/>
        </p:nvSpPr>
        <p:spPr>
          <a:xfrm>
            <a:off x="6696744" y="12153581"/>
            <a:ext cx="2483768" cy="492443"/>
          </a:xfrm>
          <a:prstGeom prst="rect">
            <a:avLst/>
          </a:prstGeom>
        </p:spPr>
        <p:txBody>
          <a:bodyPr wrap="square">
            <a:spAutoFit/>
          </a:bodyPr>
          <a:lstStyle/>
          <a:p>
            <a:pPr marL="457200" indent="-457200">
              <a:buClr>
                <a:srgbClr val="FF0000"/>
              </a:buClr>
              <a:buFont typeface="Wingdings" panose="05000000000000000000" pitchFamily="2" charset="2"/>
              <a:buChar char="Ø"/>
            </a:pPr>
            <a:r>
              <a:rPr lang="nl-NL" sz="2600" dirty="0" smtClean="0"/>
              <a:t>Door</a:t>
            </a:r>
            <a:endParaRPr lang="nl-NL" sz="2600" dirty="0"/>
          </a:p>
        </p:txBody>
      </p:sp>
      <p:pic>
        <p:nvPicPr>
          <p:cNvPr id="3074" name="Picture 2" descr="http://www.zweefvliegopleiding.nl/images/beginselen/vortex-wikipedia-bron-nas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705965"/>
            <a:ext cx="5715000" cy="46672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zweefvliegopleiding.nl/images/beginselen/geinduceerde-weerstand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5470305"/>
            <a:ext cx="5715000" cy="1381126"/>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p:cNvSpPr/>
          <p:nvPr/>
        </p:nvSpPr>
        <p:spPr>
          <a:xfrm>
            <a:off x="5822505" y="700088"/>
            <a:ext cx="3321496" cy="3416320"/>
          </a:xfrm>
          <a:prstGeom prst="rect">
            <a:avLst/>
          </a:prstGeom>
        </p:spPr>
        <p:txBody>
          <a:bodyPr wrap="square">
            <a:spAutoFit/>
          </a:bodyPr>
          <a:lstStyle/>
          <a:p>
            <a:r>
              <a:rPr lang="nl-NL" sz="2400" dirty="0" smtClean="0"/>
              <a:t>De </a:t>
            </a:r>
            <a:r>
              <a:rPr lang="nl-NL" sz="2400" dirty="0"/>
              <a:t>geïnduceerde weerstand </a:t>
            </a:r>
            <a:r>
              <a:rPr lang="nl-NL" sz="2400" b="1" dirty="0" smtClean="0">
                <a:solidFill>
                  <a:srgbClr val="C00000"/>
                </a:solidFill>
              </a:rPr>
              <a:t>verlagen</a:t>
            </a:r>
            <a:r>
              <a:rPr lang="nl-NL" sz="2400" dirty="0" smtClean="0"/>
              <a:t> </a:t>
            </a:r>
            <a:r>
              <a:rPr lang="nl-NL" sz="2400" dirty="0"/>
              <a:t>door:</a:t>
            </a:r>
          </a:p>
          <a:p>
            <a:pPr marL="285750" indent="-285750">
              <a:buClr>
                <a:srgbClr val="FF0000"/>
              </a:buClr>
              <a:buFont typeface="Wingdings" panose="05000000000000000000" pitchFamily="2" charset="2"/>
              <a:buChar char="Ø"/>
            </a:pPr>
            <a:r>
              <a:rPr lang="nl-NL" sz="2400" dirty="0"/>
              <a:t>een grotere spanwijdte </a:t>
            </a:r>
          </a:p>
          <a:p>
            <a:pPr marL="285750" indent="-285750">
              <a:buClr>
                <a:srgbClr val="FF0000"/>
              </a:buClr>
              <a:buFont typeface="Wingdings" panose="05000000000000000000" pitchFamily="2" charset="2"/>
              <a:buChar char="Ø"/>
            </a:pPr>
            <a:r>
              <a:rPr lang="nl-NL" sz="2400" dirty="0"/>
              <a:t>het gebruik van winglets</a:t>
            </a:r>
          </a:p>
          <a:p>
            <a:pPr marL="285750" indent="-285750">
              <a:buClr>
                <a:srgbClr val="FF0000"/>
              </a:buClr>
              <a:buFont typeface="Wingdings" panose="05000000000000000000" pitchFamily="2" charset="2"/>
              <a:buChar char="Ø"/>
            </a:pPr>
            <a:r>
              <a:rPr lang="nl-NL" sz="2400" dirty="0"/>
              <a:t>een grote vleugelslankheid</a:t>
            </a:r>
          </a:p>
        </p:txBody>
      </p:sp>
      <p:sp>
        <p:nvSpPr>
          <p:cNvPr id="4" name="Rechthoek 3"/>
          <p:cNvSpPr/>
          <p:nvPr/>
        </p:nvSpPr>
        <p:spPr>
          <a:xfrm>
            <a:off x="5822504" y="4132283"/>
            <a:ext cx="3321496" cy="2677656"/>
          </a:xfrm>
          <a:prstGeom prst="rect">
            <a:avLst/>
          </a:prstGeom>
        </p:spPr>
        <p:txBody>
          <a:bodyPr wrap="square">
            <a:spAutoFit/>
          </a:bodyPr>
          <a:lstStyle/>
          <a:p>
            <a:r>
              <a:rPr lang="nl-NL" sz="2400" dirty="0" smtClean="0">
                <a:solidFill>
                  <a:srgbClr val="000000"/>
                </a:solidFill>
                <a:latin typeface="Arial" panose="020B0604020202020204" pitchFamily="34" charset="0"/>
              </a:rPr>
              <a:t>Geïnduceerde </a:t>
            </a:r>
            <a:r>
              <a:rPr lang="nl-NL" sz="2400" dirty="0">
                <a:solidFill>
                  <a:srgbClr val="000000"/>
                </a:solidFill>
                <a:latin typeface="Arial" panose="020B0604020202020204" pitchFamily="34" charset="0"/>
              </a:rPr>
              <a:t>weerstand is </a:t>
            </a:r>
            <a:r>
              <a:rPr lang="nl-NL" sz="2400" b="1" dirty="0">
                <a:solidFill>
                  <a:srgbClr val="C00000"/>
                </a:solidFill>
                <a:latin typeface="Arial" panose="020B0604020202020204" pitchFamily="34" charset="0"/>
              </a:rPr>
              <a:t>klein</a:t>
            </a:r>
            <a:r>
              <a:rPr lang="nl-NL" sz="2400" dirty="0">
                <a:solidFill>
                  <a:srgbClr val="000000"/>
                </a:solidFill>
                <a:latin typeface="Arial" panose="020B0604020202020204" pitchFamily="34" charset="0"/>
              </a:rPr>
              <a:t> </a:t>
            </a:r>
            <a:r>
              <a:rPr lang="nl-NL" sz="2400" dirty="0" smtClean="0">
                <a:solidFill>
                  <a:srgbClr val="000000"/>
                </a:solidFill>
                <a:latin typeface="Arial" panose="020B0604020202020204" pitchFamily="34" charset="0"/>
              </a:rPr>
              <a:t>als:</a:t>
            </a:r>
            <a:endParaRPr lang="nl-NL" sz="2400" dirty="0">
              <a:solidFill>
                <a:srgbClr val="000000"/>
              </a:solidFill>
              <a:latin typeface="Arial" panose="020B0604020202020204" pitchFamily="34" charset="0"/>
            </a:endParaRPr>
          </a:p>
          <a:p>
            <a:pPr>
              <a:buClr>
                <a:srgbClr val="FF0000"/>
              </a:buClr>
              <a:buFont typeface="+mj-lt"/>
              <a:buAutoNum type="arabicPeriod"/>
            </a:pPr>
            <a:r>
              <a:rPr lang="nl-NL" sz="2400" dirty="0" smtClean="0">
                <a:solidFill>
                  <a:srgbClr val="000000"/>
                </a:solidFill>
                <a:latin typeface="Arial" panose="020B0604020202020204" pitchFamily="34" charset="0"/>
              </a:rPr>
              <a:t> Draagkracht </a:t>
            </a:r>
            <a:r>
              <a:rPr lang="nl-NL" sz="2400" dirty="0">
                <a:solidFill>
                  <a:srgbClr val="000000"/>
                </a:solidFill>
                <a:latin typeface="Arial" panose="020B0604020202020204" pitchFamily="34" charset="0"/>
              </a:rPr>
              <a:t>verdeling </a:t>
            </a:r>
            <a:r>
              <a:rPr lang="nl-NL" sz="2400" dirty="0" smtClean="0">
                <a:solidFill>
                  <a:srgbClr val="000000"/>
                </a:solidFill>
                <a:latin typeface="Arial" panose="020B0604020202020204" pitchFamily="34" charset="0"/>
              </a:rPr>
              <a:t>ellipsvormig. </a:t>
            </a:r>
          </a:p>
          <a:p>
            <a:pPr>
              <a:buClr>
                <a:srgbClr val="FF0000"/>
              </a:buClr>
              <a:buFont typeface="+mj-lt"/>
              <a:buAutoNum type="arabicPeriod"/>
            </a:pPr>
            <a:r>
              <a:rPr lang="nl-NL" sz="2400" dirty="0" smtClean="0">
                <a:solidFill>
                  <a:srgbClr val="000000"/>
                </a:solidFill>
                <a:latin typeface="Arial" panose="020B0604020202020204" pitchFamily="34" charset="0"/>
              </a:rPr>
              <a:t> </a:t>
            </a:r>
            <a:r>
              <a:rPr lang="nl-NL" sz="2400" dirty="0">
                <a:solidFill>
                  <a:srgbClr val="000000"/>
                </a:solidFill>
                <a:latin typeface="Arial" panose="020B0604020202020204" pitchFamily="34" charset="0"/>
              </a:rPr>
              <a:t>V</a:t>
            </a:r>
            <a:r>
              <a:rPr lang="nl-NL" sz="2400" dirty="0" smtClean="0">
                <a:solidFill>
                  <a:srgbClr val="000000"/>
                </a:solidFill>
                <a:latin typeface="Arial" panose="020B0604020202020204" pitchFamily="34" charset="0"/>
              </a:rPr>
              <a:t>leugelslankheid groot.</a:t>
            </a:r>
          </a:p>
          <a:p>
            <a:pPr>
              <a:buClr>
                <a:srgbClr val="FF0000"/>
              </a:buClr>
              <a:buFont typeface="+mj-lt"/>
              <a:buAutoNum type="arabicPeriod"/>
            </a:pPr>
            <a:r>
              <a:rPr lang="nl-NL" sz="2400" dirty="0">
                <a:solidFill>
                  <a:srgbClr val="000000"/>
                </a:solidFill>
                <a:latin typeface="Arial" panose="020B0604020202020204" pitchFamily="34" charset="0"/>
              </a:rPr>
              <a:t> </a:t>
            </a:r>
            <a:r>
              <a:rPr lang="nl-NL" sz="2400" dirty="0" smtClean="0">
                <a:solidFill>
                  <a:srgbClr val="000000"/>
                </a:solidFill>
                <a:latin typeface="Arial" panose="020B0604020202020204" pitchFamily="34" charset="0"/>
              </a:rPr>
              <a:t>Invalshoek klein.</a:t>
            </a:r>
            <a:endParaRPr lang="nl-NL" sz="240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2280173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009093" cy="523220"/>
          </a:xfrm>
          <a:prstGeom prst="rect">
            <a:avLst/>
          </a:prstGeom>
          <a:noFill/>
          <a:ln w="9525">
            <a:noFill/>
            <a:miter lim="800000"/>
            <a:headEnd/>
            <a:tailEnd/>
          </a:ln>
        </p:spPr>
        <p:txBody>
          <a:bodyPr wrap="none">
            <a:spAutoFit/>
          </a:bodyPr>
          <a:lstStyle/>
          <a:p>
            <a:r>
              <a:rPr lang="nl-NL" sz="2800" dirty="0" smtClean="0">
                <a:solidFill>
                  <a:schemeClr val="bg1"/>
                </a:solidFill>
              </a:rPr>
              <a:t>5.1.3 De weerstand</a:t>
            </a:r>
            <a:endParaRPr lang="nl-NL" sz="2800" dirty="0">
              <a:solidFill>
                <a:schemeClr val="bg1"/>
              </a:solidFill>
            </a:endParaRPr>
          </a:p>
        </p:txBody>
      </p:sp>
      <p:pic>
        <p:nvPicPr>
          <p:cNvPr id="4098" name="Picture 2" descr="http://www.zweefvliegopleiding.nl/images/beginselen/weerstandsvorm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625" y="1109539"/>
            <a:ext cx="7838394" cy="5055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03814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Tijdelijke aanduiding voor dianummer 5"/>
          <p:cNvSpPr>
            <a:spLocks noGrp="1"/>
          </p:cNvSpPr>
          <p:nvPr>
            <p:ph type="sldNum" sz="quarter" idx="12"/>
          </p:nvPr>
        </p:nvSpPr>
        <p:spPr/>
        <p:txBody>
          <a:bodyPr/>
          <a:lstStyle/>
          <a:p>
            <a:fld id="{89F1CB66-2410-7647-BB19-805BE5C52161}" type="slidenum">
              <a:rPr lang="nl-NL"/>
              <a:pPr/>
              <a:t>68</a:t>
            </a:fld>
            <a:endParaRPr lang="nl-NL"/>
          </a:p>
        </p:txBody>
      </p:sp>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pPr fontAlgn="auto">
              <a:spcBef>
                <a:spcPts val="0"/>
              </a:spcBef>
              <a:spcAft>
                <a:spcPts val="0"/>
              </a:spcAft>
              <a:defRPr/>
            </a:pPr>
            <a:endParaRPr lang="nl-NL">
              <a:latin typeface="+mn-lt"/>
              <a:ea typeface="+mn-ea"/>
              <a:cs typeface="+mn-cs"/>
            </a:endParaRPr>
          </a:p>
        </p:txBody>
      </p:sp>
      <p:sp>
        <p:nvSpPr>
          <p:cNvPr id="306179" name="Rectangle 3"/>
          <p:cNvSpPr>
            <a:spLocks noChangeArrowheads="1"/>
          </p:cNvSpPr>
          <p:nvPr/>
        </p:nvSpPr>
        <p:spPr bwMode="auto">
          <a:xfrm>
            <a:off x="2411413" y="27082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sp>
        <p:nvSpPr>
          <p:cNvPr id="306180" name="Rectangle 4"/>
          <p:cNvSpPr>
            <a:spLocks noChangeArrowheads="1"/>
          </p:cNvSpPr>
          <p:nvPr/>
        </p:nvSpPr>
        <p:spPr bwMode="auto">
          <a:xfrm>
            <a:off x="2627313" y="2565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sp>
        <p:nvSpPr>
          <p:cNvPr id="306181" name="Rectangle 5"/>
          <p:cNvSpPr>
            <a:spLocks noChangeArrowheads="1"/>
          </p:cNvSpPr>
          <p:nvPr/>
        </p:nvSpPr>
        <p:spPr bwMode="auto">
          <a:xfrm>
            <a:off x="2409825" y="2109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pic>
        <p:nvPicPr>
          <p:cNvPr id="306182" name="Picture 7" descr="LOGO PEG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75"/>
            <a:ext cx="1547813"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83" name="Text Box 9"/>
          <p:cNvSpPr txBox="1">
            <a:spLocks noChangeArrowheads="1"/>
          </p:cNvSpPr>
          <p:nvPr/>
        </p:nvSpPr>
        <p:spPr bwMode="auto">
          <a:xfrm>
            <a:off x="4767263" y="684213"/>
            <a:ext cx="44846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a:t> </a:t>
            </a:r>
          </a:p>
        </p:txBody>
      </p:sp>
      <p:pic>
        <p:nvPicPr>
          <p:cNvPr id="306184"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50" y="11113"/>
            <a:ext cx="68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kstvak 11"/>
          <p:cNvSpPr txBox="1"/>
          <p:nvPr/>
        </p:nvSpPr>
        <p:spPr>
          <a:xfrm>
            <a:off x="5003800" y="765175"/>
            <a:ext cx="4319588" cy="5568950"/>
          </a:xfrm>
          <a:prstGeom prst="rect">
            <a:avLst/>
          </a:prstGeom>
          <a:noFill/>
        </p:spPr>
        <p:txBody>
          <a:bodyPr>
            <a:spAutoFit/>
          </a:bodyPr>
          <a:lstStyle>
            <a:lvl1pPr marL="342900" indent="-342900">
              <a:defRPr>
                <a:solidFill>
                  <a:schemeClr val="tx1"/>
                </a:solidFill>
                <a:latin typeface="Calibri" charset="0"/>
                <a:ea typeface="ＭＳ Ｐゴシック" charset="0"/>
                <a:cs typeface="Arial" charset="0"/>
              </a:defRPr>
            </a:lvl1pPr>
            <a:lvl2pPr marL="800100" indent="-342900">
              <a:defRPr>
                <a:solidFill>
                  <a:schemeClr val="tx1"/>
                </a:solidFill>
                <a:latin typeface="Calibri" charset="0"/>
                <a:ea typeface="Arial" charset="0"/>
                <a:cs typeface="Arial" charset="0"/>
              </a:defRPr>
            </a:lvl2pPr>
            <a:lvl3pPr marL="1257300" indent="-342900">
              <a:defRPr>
                <a:solidFill>
                  <a:schemeClr val="tx1"/>
                </a:solidFill>
                <a:latin typeface="Calibri" charset="0"/>
                <a:ea typeface="Arial" charset="0"/>
                <a:cs typeface="Arial" charset="0"/>
              </a:defRPr>
            </a:lvl3pPr>
            <a:lvl4pPr marL="1714500" indent="-342900">
              <a:defRPr>
                <a:solidFill>
                  <a:schemeClr val="tx1"/>
                </a:solidFill>
                <a:latin typeface="Calibri" charset="0"/>
                <a:ea typeface="Arial" charset="0"/>
                <a:cs typeface="Arial" charset="0"/>
              </a:defRPr>
            </a:lvl4pPr>
            <a:lvl5pPr marL="2171700" indent="-342900">
              <a:defRPr>
                <a:solidFill>
                  <a:schemeClr val="tx1"/>
                </a:solidFill>
                <a:latin typeface="Calibri" charset="0"/>
                <a:ea typeface="Arial" charset="0"/>
                <a:cs typeface="Arial" charset="0"/>
              </a:defRPr>
            </a:lvl5pPr>
            <a:lvl6pPr marL="2628900" indent="-342900" fontAlgn="base">
              <a:spcBef>
                <a:spcPct val="0"/>
              </a:spcBef>
              <a:spcAft>
                <a:spcPct val="0"/>
              </a:spcAft>
              <a:defRPr>
                <a:solidFill>
                  <a:schemeClr val="tx1"/>
                </a:solidFill>
                <a:latin typeface="Calibri" charset="0"/>
                <a:ea typeface="Arial" charset="0"/>
                <a:cs typeface="Arial" charset="0"/>
              </a:defRPr>
            </a:lvl6pPr>
            <a:lvl7pPr marL="3086100" indent="-342900" fontAlgn="base">
              <a:spcBef>
                <a:spcPct val="0"/>
              </a:spcBef>
              <a:spcAft>
                <a:spcPct val="0"/>
              </a:spcAft>
              <a:defRPr>
                <a:solidFill>
                  <a:schemeClr val="tx1"/>
                </a:solidFill>
                <a:latin typeface="Calibri" charset="0"/>
                <a:ea typeface="Arial" charset="0"/>
                <a:cs typeface="Arial" charset="0"/>
              </a:defRPr>
            </a:lvl7pPr>
            <a:lvl8pPr marL="3543300" indent="-342900" fontAlgn="base">
              <a:spcBef>
                <a:spcPct val="0"/>
              </a:spcBef>
              <a:spcAft>
                <a:spcPct val="0"/>
              </a:spcAft>
              <a:defRPr>
                <a:solidFill>
                  <a:schemeClr val="tx1"/>
                </a:solidFill>
                <a:latin typeface="Calibri" charset="0"/>
                <a:ea typeface="Arial" charset="0"/>
                <a:cs typeface="Arial" charset="0"/>
              </a:defRPr>
            </a:lvl8pPr>
            <a:lvl9pPr marL="4000500" indent="-342900" fontAlgn="base">
              <a:spcBef>
                <a:spcPct val="0"/>
              </a:spcBef>
              <a:spcAft>
                <a:spcPct val="0"/>
              </a:spcAft>
              <a:defRPr>
                <a:solidFill>
                  <a:schemeClr val="tx1"/>
                </a:solidFill>
                <a:latin typeface="Calibri" charset="0"/>
                <a:ea typeface="Arial" charset="0"/>
                <a:cs typeface="Arial" charset="0"/>
              </a:defRPr>
            </a:lvl9pPr>
          </a:lstStyle>
          <a:p>
            <a:r>
              <a:rPr lang="nl-NL" sz="2400"/>
              <a:t>Tijdens een vlucht werken vier krachten op een vliegtuig:</a:t>
            </a:r>
          </a:p>
          <a:p>
            <a:pPr>
              <a:buClr>
                <a:schemeClr val="tx1"/>
              </a:buClr>
              <a:buFont typeface="Calibri" charset="0"/>
              <a:buAutoNum type="arabicPeriod"/>
            </a:pPr>
            <a:r>
              <a:rPr lang="nl-NL" sz="2400"/>
              <a:t>de </a:t>
            </a:r>
            <a:r>
              <a:rPr lang="nl-NL" sz="2400">
                <a:solidFill>
                  <a:srgbClr val="FF0000"/>
                </a:solidFill>
              </a:rPr>
              <a:t>draagkracht</a:t>
            </a:r>
            <a:r>
              <a:rPr lang="nl-NL" sz="2400"/>
              <a:t> (Engels: lift) die het vliegtuig in de lucht houdt</a:t>
            </a:r>
          </a:p>
          <a:p>
            <a:pPr>
              <a:buClr>
                <a:schemeClr val="tx1"/>
              </a:buClr>
              <a:buFont typeface="Calibri" charset="0"/>
              <a:buAutoNum type="arabicPeriod"/>
            </a:pPr>
            <a:r>
              <a:rPr lang="nl-NL" sz="2400"/>
              <a:t>de </a:t>
            </a:r>
            <a:r>
              <a:rPr lang="nl-NL" sz="2400">
                <a:solidFill>
                  <a:srgbClr val="FF0000"/>
                </a:solidFill>
              </a:rPr>
              <a:t>zwaartekracht</a:t>
            </a:r>
            <a:r>
              <a:rPr lang="nl-NL" sz="2400"/>
              <a:t>: de aantrekkingskracht van de aarde</a:t>
            </a:r>
          </a:p>
          <a:p>
            <a:pPr>
              <a:buClr>
                <a:schemeClr val="tx1"/>
              </a:buClr>
              <a:buFont typeface="Calibri" charset="0"/>
              <a:buAutoNum type="arabicPeriod"/>
            </a:pPr>
            <a:r>
              <a:rPr lang="nl-NL" sz="2400">
                <a:solidFill>
                  <a:srgbClr val="FF0000"/>
                </a:solidFill>
              </a:rPr>
              <a:t>voortstuwingskrachten</a:t>
            </a:r>
            <a:r>
              <a:rPr lang="nl-NL" sz="2400"/>
              <a:t>: de kracht van bijvoorbeeld de propeller of de sleepkabel</a:t>
            </a:r>
          </a:p>
          <a:p>
            <a:pPr>
              <a:buClr>
                <a:schemeClr val="tx1"/>
              </a:buClr>
              <a:buFont typeface="Calibri" charset="0"/>
              <a:buAutoNum type="arabicPeriod"/>
            </a:pPr>
            <a:r>
              <a:rPr lang="nl-NL" sz="2400"/>
              <a:t>de </a:t>
            </a:r>
            <a:r>
              <a:rPr lang="nl-NL" sz="2400">
                <a:solidFill>
                  <a:srgbClr val="FF0000"/>
                </a:solidFill>
              </a:rPr>
              <a:t>weerstand</a:t>
            </a:r>
            <a:r>
              <a:rPr lang="nl-NL" sz="2400"/>
              <a:t> (Engels: drag)</a:t>
            </a:r>
          </a:p>
          <a:p>
            <a:pPr>
              <a:buClr>
                <a:schemeClr val="tx1"/>
              </a:buClr>
              <a:buFont typeface="Calibri" charset="0"/>
              <a:buAutoNum type="arabicPeriod"/>
            </a:pPr>
            <a:endParaRPr lang="nl-NL" sz="2400"/>
          </a:p>
          <a:p>
            <a:pPr>
              <a:buFont typeface="Calibri" charset="0"/>
              <a:buNone/>
            </a:pPr>
            <a:r>
              <a:rPr lang="nl-NL" sz="2400"/>
              <a:t>L + W = R (resulterende </a:t>
            </a:r>
            <a:r>
              <a:rPr lang="nl-NL" sz="2400" b="1">
                <a:solidFill>
                  <a:schemeClr val="accent2"/>
                </a:solidFill>
              </a:rPr>
              <a:t>lucht</a:t>
            </a:r>
            <a:r>
              <a:rPr lang="nl-NL" sz="2400"/>
              <a:t>kracht</a:t>
            </a:r>
          </a:p>
        </p:txBody>
      </p:sp>
      <p:pic>
        <p:nvPicPr>
          <p:cNvPr id="306187" name="Picture 2" descr="http://www.zweefvliegopleiding.nl/images/beginselen/twin-P=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5" y="771525"/>
            <a:ext cx="4840288"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6189" name="Picture 13" descr="Aero4U-w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750" y="333375"/>
            <a:ext cx="719138" cy="2667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6"/>
          <p:cNvSpPr txBox="1">
            <a:spLocks noChangeArrowheads="1"/>
          </p:cNvSpPr>
          <p:nvPr/>
        </p:nvSpPr>
        <p:spPr bwMode="auto">
          <a:xfrm>
            <a:off x="2771800" y="39574"/>
            <a:ext cx="3006208" cy="523220"/>
          </a:xfrm>
          <a:prstGeom prst="rect">
            <a:avLst/>
          </a:prstGeom>
          <a:noFill/>
          <a:ln w="9525">
            <a:noFill/>
            <a:miter lim="800000"/>
            <a:headEnd/>
            <a:tailEnd/>
          </a:ln>
        </p:spPr>
        <p:txBody>
          <a:bodyPr wrap="none">
            <a:spAutoFit/>
          </a:bodyPr>
          <a:lstStyle/>
          <a:p>
            <a:r>
              <a:rPr lang="nl-NL" sz="2800" dirty="0" smtClean="0">
                <a:solidFill>
                  <a:schemeClr val="bg1"/>
                </a:solidFill>
              </a:rPr>
              <a:t>5.2 Vliegmechanica</a:t>
            </a:r>
            <a:endParaRPr lang="nl-NL" sz="2800" dirty="0">
              <a:solidFill>
                <a:schemeClr val="bg1"/>
              </a:solidFill>
            </a:endParaRPr>
          </a:p>
        </p:txBody>
      </p:sp>
    </p:spTree>
    <p:extLst>
      <p:ext uri="{BB962C8B-B14F-4D97-AF65-F5344CB8AC3E}">
        <p14:creationId xmlns:p14="http://schemas.microsoft.com/office/powerpoint/2010/main" val="24108453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Tijdelijke aanduiding voor dianummer 5"/>
          <p:cNvSpPr>
            <a:spLocks noGrp="1"/>
          </p:cNvSpPr>
          <p:nvPr>
            <p:ph type="sldNum" sz="quarter" idx="12"/>
          </p:nvPr>
        </p:nvSpPr>
        <p:spPr/>
        <p:txBody>
          <a:bodyPr/>
          <a:lstStyle/>
          <a:p>
            <a:fld id="{89F1CB66-2410-7647-BB19-805BE5C52161}" type="slidenum">
              <a:rPr lang="nl-NL"/>
              <a:pPr/>
              <a:t>69</a:t>
            </a:fld>
            <a:endParaRPr lang="nl-NL"/>
          </a:p>
        </p:txBody>
      </p:sp>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pPr fontAlgn="auto">
              <a:spcBef>
                <a:spcPts val="0"/>
              </a:spcBef>
              <a:spcAft>
                <a:spcPts val="0"/>
              </a:spcAft>
              <a:defRPr/>
            </a:pPr>
            <a:endParaRPr lang="nl-NL">
              <a:latin typeface="+mn-lt"/>
              <a:ea typeface="+mn-ea"/>
              <a:cs typeface="+mn-cs"/>
            </a:endParaRPr>
          </a:p>
        </p:txBody>
      </p:sp>
      <p:sp>
        <p:nvSpPr>
          <p:cNvPr id="306179" name="Rectangle 3"/>
          <p:cNvSpPr>
            <a:spLocks noChangeArrowheads="1"/>
          </p:cNvSpPr>
          <p:nvPr/>
        </p:nvSpPr>
        <p:spPr bwMode="auto">
          <a:xfrm>
            <a:off x="2411413" y="27082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sp>
        <p:nvSpPr>
          <p:cNvPr id="306180" name="Rectangle 4"/>
          <p:cNvSpPr>
            <a:spLocks noChangeArrowheads="1"/>
          </p:cNvSpPr>
          <p:nvPr/>
        </p:nvSpPr>
        <p:spPr bwMode="auto">
          <a:xfrm>
            <a:off x="2627313" y="2565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sp>
        <p:nvSpPr>
          <p:cNvPr id="306181" name="Rectangle 5"/>
          <p:cNvSpPr>
            <a:spLocks noChangeArrowheads="1"/>
          </p:cNvSpPr>
          <p:nvPr/>
        </p:nvSpPr>
        <p:spPr bwMode="auto">
          <a:xfrm>
            <a:off x="2409825" y="2109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pic>
        <p:nvPicPr>
          <p:cNvPr id="306182" name="Picture 7" descr="LOGO PEG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75"/>
            <a:ext cx="1547813"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83" name="Text Box 9"/>
          <p:cNvSpPr txBox="1">
            <a:spLocks noChangeArrowheads="1"/>
          </p:cNvSpPr>
          <p:nvPr/>
        </p:nvSpPr>
        <p:spPr bwMode="auto">
          <a:xfrm>
            <a:off x="4767263" y="684213"/>
            <a:ext cx="44846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a:t> </a:t>
            </a:r>
          </a:p>
        </p:txBody>
      </p:sp>
      <p:pic>
        <p:nvPicPr>
          <p:cNvPr id="306184"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50" y="11113"/>
            <a:ext cx="68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kstvak 11"/>
          <p:cNvSpPr txBox="1"/>
          <p:nvPr/>
        </p:nvSpPr>
        <p:spPr>
          <a:xfrm>
            <a:off x="5003800" y="765175"/>
            <a:ext cx="4319588" cy="5568950"/>
          </a:xfrm>
          <a:prstGeom prst="rect">
            <a:avLst/>
          </a:prstGeom>
          <a:noFill/>
        </p:spPr>
        <p:txBody>
          <a:bodyPr>
            <a:spAutoFit/>
          </a:bodyPr>
          <a:lstStyle>
            <a:lvl1pPr marL="342900" indent="-342900">
              <a:defRPr>
                <a:solidFill>
                  <a:schemeClr val="tx1"/>
                </a:solidFill>
                <a:latin typeface="Calibri" charset="0"/>
                <a:ea typeface="ＭＳ Ｐゴシック" charset="0"/>
                <a:cs typeface="Arial" charset="0"/>
              </a:defRPr>
            </a:lvl1pPr>
            <a:lvl2pPr marL="800100" indent="-342900">
              <a:defRPr>
                <a:solidFill>
                  <a:schemeClr val="tx1"/>
                </a:solidFill>
                <a:latin typeface="Calibri" charset="0"/>
                <a:ea typeface="Arial" charset="0"/>
                <a:cs typeface="Arial" charset="0"/>
              </a:defRPr>
            </a:lvl2pPr>
            <a:lvl3pPr marL="1257300" indent="-342900">
              <a:defRPr>
                <a:solidFill>
                  <a:schemeClr val="tx1"/>
                </a:solidFill>
                <a:latin typeface="Calibri" charset="0"/>
                <a:ea typeface="Arial" charset="0"/>
                <a:cs typeface="Arial" charset="0"/>
              </a:defRPr>
            </a:lvl3pPr>
            <a:lvl4pPr marL="1714500" indent="-342900">
              <a:defRPr>
                <a:solidFill>
                  <a:schemeClr val="tx1"/>
                </a:solidFill>
                <a:latin typeface="Calibri" charset="0"/>
                <a:ea typeface="Arial" charset="0"/>
                <a:cs typeface="Arial" charset="0"/>
              </a:defRPr>
            </a:lvl4pPr>
            <a:lvl5pPr marL="2171700" indent="-342900">
              <a:defRPr>
                <a:solidFill>
                  <a:schemeClr val="tx1"/>
                </a:solidFill>
                <a:latin typeface="Calibri" charset="0"/>
                <a:ea typeface="Arial" charset="0"/>
                <a:cs typeface="Arial" charset="0"/>
              </a:defRPr>
            </a:lvl5pPr>
            <a:lvl6pPr marL="2628900" indent="-342900" fontAlgn="base">
              <a:spcBef>
                <a:spcPct val="0"/>
              </a:spcBef>
              <a:spcAft>
                <a:spcPct val="0"/>
              </a:spcAft>
              <a:defRPr>
                <a:solidFill>
                  <a:schemeClr val="tx1"/>
                </a:solidFill>
                <a:latin typeface="Calibri" charset="0"/>
                <a:ea typeface="Arial" charset="0"/>
                <a:cs typeface="Arial" charset="0"/>
              </a:defRPr>
            </a:lvl6pPr>
            <a:lvl7pPr marL="3086100" indent="-342900" fontAlgn="base">
              <a:spcBef>
                <a:spcPct val="0"/>
              </a:spcBef>
              <a:spcAft>
                <a:spcPct val="0"/>
              </a:spcAft>
              <a:defRPr>
                <a:solidFill>
                  <a:schemeClr val="tx1"/>
                </a:solidFill>
                <a:latin typeface="Calibri" charset="0"/>
                <a:ea typeface="Arial" charset="0"/>
                <a:cs typeface="Arial" charset="0"/>
              </a:defRPr>
            </a:lvl7pPr>
            <a:lvl8pPr marL="3543300" indent="-342900" fontAlgn="base">
              <a:spcBef>
                <a:spcPct val="0"/>
              </a:spcBef>
              <a:spcAft>
                <a:spcPct val="0"/>
              </a:spcAft>
              <a:defRPr>
                <a:solidFill>
                  <a:schemeClr val="tx1"/>
                </a:solidFill>
                <a:latin typeface="Calibri" charset="0"/>
                <a:ea typeface="Arial" charset="0"/>
                <a:cs typeface="Arial" charset="0"/>
              </a:defRPr>
            </a:lvl8pPr>
            <a:lvl9pPr marL="4000500" indent="-342900" fontAlgn="base">
              <a:spcBef>
                <a:spcPct val="0"/>
              </a:spcBef>
              <a:spcAft>
                <a:spcPct val="0"/>
              </a:spcAft>
              <a:defRPr>
                <a:solidFill>
                  <a:schemeClr val="tx1"/>
                </a:solidFill>
                <a:latin typeface="Calibri" charset="0"/>
                <a:ea typeface="Arial" charset="0"/>
                <a:cs typeface="Arial" charset="0"/>
              </a:defRPr>
            </a:lvl9pPr>
          </a:lstStyle>
          <a:p>
            <a:r>
              <a:rPr lang="nl-NL" sz="2400"/>
              <a:t>Tijdens een vlucht werken vier krachten op een vliegtuig:</a:t>
            </a:r>
          </a:p>
          <a:p>
            <a:pPr>
              <a:buClr>
                <a:schemeClr val="tx1"/>
              </a:buClr>
              <a:buFont typeface="Calibri" charset="0"/>
              <a:buAutoNum type="arabicPeriod"/>
            </a:pPr>
            <a:r>
              <a:rPr lang="nl-NL" sz="2400"/>
              <a:t>de </a:t>
            </a:r>
            <a:r>
              <a:rPr lang="nl-NL" sz="2400">
                <a:solidFill>
                  <a:srgbClr val="FF0000"/>
                </a:solidFill>
              </a:rPr>
              <a:t>draagkracht</a:t>
            </a:r>
            <a:r>
              <a:rPr lang="nl-NL" sz="2400"/>
              <a:t> (Engels: lift) die het vliegtuig in de lucht houdt</a:t>
            </a:r>
          </a:p>
          <a:p>
            <a:pPr>
              <a:buClr>
                <a:schemeClr val="tx1"/>
              </a:buClr>
              <a:buFont typeface="Calibri" charset="0"/>
              <a:buAutoNum type="arabicPeriod"/>
            </a:pPr>
            <a:r>
              <a:rPr lang="nl-NL" sz="2400"/>
              <a:t>de </a:t>
            </a:r>
            <a:r>
              <a:rPr lang="nl-NL" sz="2400">
                <a:solidFill>
                  <a:srgbClr val="FF0000"/>
                </a:solidFill>
              </a:rPr>
              <a:t>zwaartekracht</a:t>
            </a:r>
            <a:r>
              <a:rPr lang="nl-NL" sz="2400"/>
              <a:t>: de aantrekkingskracht van de aarde</a:t>
            </a:r>
          </a:p>
          <a:p>
            <a:pPr>
              <a:buClr>
                <a:schemeClr val="tx1"/>
              </a:buClr>
              <a:buFont typeface="Calibri" charset="0"/>
              <a:buAutoNum type="arabicPeriod"/>
            </a:pPr>
            <a:r>
              <a:rPr lang="nl-NL" sz="2400">
                <a:solidFill>
                  <a:srgbClr val="FF0000"/>
                </a:solidFill>
              </a:rPr>
              <a:t>voortstuwingskrachten</a:t>
            </a:r>
            <a:r>
              <a:rPr lang="nl-NL" sz="2400"/>
              <a:t>: de kracht van bijvoorbeeld de propeller of de sleepkabel</a:t>
            </a:r>
          </a:p>
          <a:p>
            <a:pPr>
              <a:buClr>
                <a:schemeClr val="tx1"/>
              </a:buClr>
              <a:buFont typeface="Calibri" charset="0"/>
              <a:buAutoNum type="arabicPeriod"/>
            </a:pPr>
            <a:r>
              <a:rPr lang="nl-NL" sz="2400"/>
              <a:t>de </a:t>
            </a:r>
            <a:r>
              <a:rPr lang="nl-NL" sz="2400">
                <a:solidFill>
                  <a:srgbClr val="FF0000"/>
                </a:solidFill>
              </a:rPr>
              <a:t>weerstand</a:t>
            </a:r>
            <a:r>
              <a:rPr lang="nl-NL" sz="2400"/>
              <a:t> (Engels: drag)</a:t>
            </a:r>
          </a:p>
          <a:p>
            <a:pPr>
              <a:buClr>
                <a:schemeClr val="tx1"/>
              </a:buClr>
              <a:buFont typeface="Calibri" charset="0"/>
              <a:buAutoNum type="arabicPeriod"/>
            </a:pPr>
            <a:endParaRPr lang="nl-NL" sz="2400"/>
          </a:p>
          <a:p>
            <a:pPr>
              <a:buFont typeface="Calibri" charset="0"/>
              <a:buNone/>
            </a:pPr>
            <a:r>
              <a:rPr lang="nl-NL" sz="2400"/>
              <a:t>L + W = R (resulterende </a:t>
            </a:r>
            <a:r>
              <a:rPr lang="nl-NL" sz="2400" b="1">
                <a:solidFill>
                  <a:schemeClr val="accent2"/>
                </a:solidFill>
              </a:rPr>
              <a:t>lucht</a:t>
            </a:r>
            <a:r>
              <a:rPr lang="nl-NL" sz="2400"/>
              <a:t>kracht</a:t>
            </a:r>
          </a:p>
        </p:txBody>
      </p:sp>
      <p:pic>
        <p:nvPicPr>
          <p:cNvPr id="306187" name="Picture 2" descr="http://www.zweefvliegopleiding.nl/images/beginselen/twin-P=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5" y="771525"/>
            <a:ext cx="4840288"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6189" name="Picture 13" descr="Aero4U-w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750" y="333375"/>
            <a:ext cx="719138" cy="2667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6"/>
          <p:cNvSpPr txBox="1">
            <a:spLocks noChangeArrowheads="1"/>
          </p:cNvSpPr>
          <p:nvPr/>
        </p:nvSpPr>
        <p:spPr bwMode="auto">
          <a:xfrm>
            <a:off x="2771800" y="39574"/>
            <a:ext cx="3006208" cy="523220"/>
          </a:xfrm>
          <a:prstGeom prst="rect">
            <a:avLst/>
          </a:prstGeom>
          <a:noFill/>
          <a:ln w="9525">
            <a:noFill/>
            <a:miter lim="800000"/>
            <a:headEnd/>
            <a:tailEnd/>
          </a:ln>
        </p:spPr>
        <p:txBody>
          <a:bodyPr wrap="none">
            <a:spAutoFit/>
          </a:bodyPr>
          <a:lstStyle/>
          <a:p>
            <a:r>
              <a:rPr lang="nl-NL" sz="2800" dirty="0" smtClean="0">
                <a:solidFill>
                  <a:schemeClr val="bg1"/>
                </a:solidFill>
              </a:rPr>
              <a:t>5.2 Vliegmechanica</a:t>
            </a:r>
            <a:endParaRPr lang="nl-NL" sz="2800" dirty="0">
              <a:solidFill>
                <a:schemeClr val="bg1"/>
              </a:solidFill>
            </a:endParaRPr>
          </a:p>
        </p:txBody>
      </p:sp>
    </p:spTree>
    <p:extLst>
      <p:ext uri="{BB962C8B-B14F-4D97-AF65-F5344CB8AC3E}">
        <p14:creationId xmlns:p14="http://schemas.microsoft.com/office/powerpoint/2010/main" val="24108453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dianummer 5"/>
          <p:cNvSpPr>
            <a:spLocks noGrp="1"/>
          </p:cNvSpPr>
          <p:nvPr>
            <p:ph type="sldNum" sz="quarter" idx="12"/>
          </p:nvPr>
        </p:nvSpPr>
        <p:spPr/>
        <p:txBody>
          <a:bodyPr/>
          <a:lstStyle/>
          <a:p>
            <a:fld id="{BCF49E00-5F30-D745-A6E1-7EB7285AB45E}" type="slidenum">
              <a:rPr lang="nl-NL"/>
              <a:pPr/>
              <a:t>7</a:t>
            </a:fld>
            <a:endParaRPr lang="nl-NL"/>
          </a:p>
        </p:txBody>
      </p:sp>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pPr fontAlgn="auto">
              <a:spcBef>
                <a:spcPts val="0"/>
              </a:spcBef>
              <a:spcAft>
                <a:spcPts val="0"/>
              </a:spcAft>
              <a:defRPr/>
            </a:pPr>
            <a:endParaRPr lang="nl-NL">
              <a:latin typeface="+mn-lt"/>
              <a:ea typeface="+mn-ea"/>
              <a:cs typeface="+mn-cs"/>
            </a:endParaRPr>
          </a:p>
        </p:txBody>
      </p:sp>
      <p:sp>
        <p:nvSpPr>
          <p:cNvPr id="20483" name="Rectangle 4"/>
          <p:cNvSpPr>
            <a:spLocks noChangeArrowheads="1"/>
          </p:cNvSpPr>
          <p:nvPr/>
        </p:nvSpPr>
        <p:spPr bwMode="auto">
          <a:xfrm>
            <a:off x="2627313" y="2565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sp>
        <p:nvSpPr>
          <p:cNvPr id="20484" name="Rectangle 5"/>
          <p:cNvSpPr>
            <a:spLocks noChangeArrowheads="1"/>
          </p:cNvSpPr>
          <p:nvPr/>
        </p:nvSpPr>
        <p:spPr bwMode="auto">
          <a:xfrm>
            <a:off x="2409825" y="2109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pic>
        <p:nvPicPr>
          <p:cNvPr id="20485" name="Picture 7" descr="LOGO PEG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75"/>
            <a:ext cx="1547813"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 Box 9"/>
          <p:cNvSpPr txBox="1">
            <a:spLocks noChangeArrowheads="1"/>
          </p:cNvSpPr>
          <p:nvPr/>
        </p:nvSpPr>
        <p:spPr bwMode="auto">
          <a:xfrm>
            <a:off x="4767263" y="684213"/>
            <a:ext cx="44846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a:t> </a:t>
            </a:r>
          </a:p>
        </p:txBody>
      </p:sp>
      <p:pic>
        <p:nvPicPr>
          <p:cNvPr id="20487"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50" y="11113"/>
            <a:ext cx="68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kstvak 11"/>
          <p:cNvSpPr txBox="1"/>
          <p:nvPr/>
        </p:nvSpPr>
        <p:spPr>
          <a:xfrm>
            <a:off x="179388" y="4581525"/>
            <a:ext cx="8856662" cy="2227263"/>
          </a:xfrm>
          <a:prstGeom prst="rect">
            <a:avLst/>
          </a:prstGeom>
          <a:noFill/>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buClr>
                <a:srgbClr val="FF0000"/>
              </a:buClr>
            </a:pPr>
            <a:r>
              <a:rPr lang="nl-NL" sz="2800"/>
              <a:t>Krachten worden met pijlen weergegeven</a:t>
            </a:r>
          </a:p>
          <a:p>
            <a:pPr>
              <a:buClr>
                <a:srgbClr val="FF0000"/>
              </a:buClr>
              <a:buFont typeface="Wingdings" charset="0"/>
              <a:buChar char="Ø"/>
            </a:pPr>
            <a:r>
              <a:rPr lang="nl-NL" sz="2800"/>
              <a:t> De lengte van de pijl geeft de </a:t>
            </a:r>
            <a:r>
              <a:rPr lang="nl-NL" sz="2800">
                <a:solidFill>
                  <a:srgbClr val="953735"/>
                </a:solidFill>
              </a:rPr>
              <a:t>grootte</a:t>
            </a:r>
            <a:r>
              <a:rPr lang="nl-NL" sz="2800"/>
              <a:t> van de kracht aan,</a:t>
            </a:r>
          </a:p>
          <a:p>
            <a:pPr>
              <a:buClr>
                <a:srgbClr val="FF0000"/>
              </a:buClr>
              <a:buFont typeface="Wingdings" charset="0"/>
              <a:buChar char="Ø"/>
            </a:pPr>
            <a:r>
              <a:rPr lang="nl-NL" sz="2800"/>
              <a:t> De stand van de pijl geeft de </a:t>
            </a:r>
            <a:r>
              <a:rPr lang="nl-NL" sz="2800">
                <a:solidFill>
                  <a:srgbClr val="953735"/>
                </a:solidFill>
              </a:rPr>
              <a:t>richting </a:t>
            </a:r>
            <a:r>
              <a:rPr lang="nl-NL" sz="2800"/>
              <a:t>aan </a:t>
            </a:r>
          </a:p>
          <a:p>
            <a:pPr>
              <a:buClr>
                <a:srgbClr val="FF0000"/>
              </a:buClr>
              <a:buFont typeface="Wingdings" charset="0"/>
              <a:buChar char="Ø"/>
            </a:pPr>
            <a:r>
              <a:rPr lang="nl-NL" sz="2800"/>
              <a:t> De </a:t>
            </a:r>
            <a:r>
              <a:rPr lang="nl-NL" sz="2800">
                <a:solidFill>
                  <a:srgbClr val="953735"/>
                </a:solidFill>
              </a:rPr>
              <a:t>plaats</a:t>
            </a:r>
            <a:r>
              <a:rPr lang="nl-NL" sz="2800"/>
              <a:t> bepaalt de 'werklijn' waarlangs de kracht werkt.</a:t>
            </a:r>
          </a:p>
        </p:txBody>
      </p:sp>
      <p:pic>
        <p:nvPicPr>
          <p:cNvPr id="20494" name="Picture 14" descr="Kracht-definiti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196753"/>
            <a:ext cx="4765405" cy="3384375"/>
          </a:xfrm>
          <a:prstGeom prst="rect">
            <a:avLst/>
          </a:prstGeom>
          <a:noFill/>
          <a:extLst>
            <a:ext uri="{909E8E84-426E-40dd-AFC4-6F175D3DCCD1}">
              <a14:hiddenFill xmlns:a14="http://schemas.microsoft.com/office/drawing/2010/main">
                <a:solidFill>
                  <a:srgbClr val="FFFFFF"/>
                </a:solidFill>
              </a14:hiddenFill>
            </a:ext>
          </a:extLst>
        </p:spPr>
      </p:pic>
      <p:pic>
        <p:nvPicPr>
          <p:cNvPr id="20497" name="Picture 17" descr="Aero4U-w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750" y="333375"/>
            <a:ext cx="719138" cy="2667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6"/>
          <p:cNvSpPr txBox="1">
            <a:spLocks noChangeArrowheads="1"/>
          </p:cNvSpPr>
          <p:nvPr/>
        </p:nvSpPr>
        <p:spPr bwMode="auto">
          <a:xfrm>
            <a:off x="179512" y="692696"/>
            <a:ext cx="37599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smtClean="0">
                <a:solidFill>
                  <a:schemeClr val="bg1"/>
                </a:solidFill>
              </a:rPr>
              <a:t>Een paar basisbegrippen</a:t>
            </a:r>
            <a:endParaRPr lang="nl-NL" sz="2800" dirty="0">
              <a:solidFill>
                <a:schemeClr val="bg1"/>
              </a:solidFill>
            </a:endParaRPr>
          </a:p>
        </p:txBody>
      </p:sp>
      <p:pic>
        <p:nvPicPr>
          <p:cNvPr id="15" name="Afbeelding 14"/>
          <p:cNvPicPr>
            <a:picLocks noChangeAspect="1"/>
          </p:cNvPicPr>
          <p:nvPr/>
        </p:nvPicPr>
        <p:blipFill>
          <a:blip r:embed="rId7"/>
          <a:stretch>
            <a:fillRect/>
          </a:stretch>
        </p:blipFill>
        <p:spPr>
          <a:xfrm>
            <a:off x="5138942" y="1196752"/>
            <a:ext cx="3897554" cy="3384376"/>
          </a:xfrm>
          <a:prstGeom prst="rect">
            <a:avLst/>
          </a:prstGeom>
        </p:spPr>
      </p:pic>
      <p:sp>
        <p:nvSpPr>
          <p:cNvPr id="16" name="Text Box 6"/>
          <p:cNvSpPr txBox="1">
            <a:spLocks noChangeArrowheads="1"/>
          </p:cNvSpPr>
          <p:nvPr/>
        </p:nvSpPr>
        <p:spPr bwMode="auto">
          <a:xfrm>
            <a:off x="2267744" y="97468"/>
            <a:ext cx="4903586" cy="523220"/>
          </a:xfrm>
          <a:prstGeom prst="rect">
            <a:avLst/>
          </a:prstGeom>
          <a:noFill/>
          <a:ln w="9525">
            <a:noFill/>
            <a:miter lim="800000"/>
            <a:headEnd/>
            <a:tailEnd/>
          </a:ln>
        </p:spPr>
        <p:txBody>
          <a:bodyPr wrap="none">
            <a:spAutoFit/>
          </a:bodyPr>
          <a:lstStyle/>
          <a:p>
            <a:r>
              <a:rPr lang="nl-NL" sz="2800" dirty="0" smtClean="0">
                <a:solidFill>
                  <a:schemeClr val="bg1"/>
                </a:solidFill>
              </a:rPr>
              <a:t>Beginselen van het zweefvliegen</a:t>
            </a:r>
            <a:endParaRPr lang="nl-NL" sz="2800" dirty="0">
              <a:solidFill>
                <a:schemeClr val="bg1"/>
              </a:solidFill>
            </a:endParaRPr>
          </a:p>
        </p:txBody>
      </p:sp>
    </p:spTree>
    <p:extLst>
      <p:ext uri="{BB962C8B-B14F-4D97-AF65-F5344CB8AC3E}">
        <p14:creationId xmlns:p14="http://schemas.microsoft.com/office/powerpoint/2010/main" val="35624536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dianummer 5"/>
          <p:cNvSpPr>
            <a:spLocks noGrp="1"/>
          </p:cNvSpPr>
          <p:nvPr>
            <p:ph type="sldNum" sz="quarter" idx="12"/>
          </p:nvPr>
        </p:nvSpPr>
        <p:spPr/>
        <p:txBody>
          <a:bodyPr/>
          <a:lstStyle/>
          <a:p>
            <a:fld id="{5EFD4441-029F-F74E-8277-EA60BAE516F2}" type="slidenum">
              <a:rPr lang="nl-NL"/>
              <a:pPr/>
              <a:t>70</a:t>
            </a:fld>
            <a:endParaRPr lang="nl-NL"/>
          </a:p>
        </p:txBody>
      </p:sp>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pPr fontAlgn="auto">
              <a:spcBef>
                <a:spcPts val="0"/>
              </a:spcBef>
              <a:spcAft>
                <a:spcPts val="0"/>
              </a:spcAft>
              <a:defRPr/>
            </a:pPr>
            <a:endParaRPr lang="nl-NL">
              <a:latin typeface="+mn-lt"/>
              <a:ea typeface="+mn-ea"/>
              <a:cs typeface="+mn-cs"/>
            </a:endParaRPr>
          </a:p>
        </p:txBody>
      </p:sp>
      <p:sp>
        <p:nvSpPr>
          <p:cNvPr id="78851" name="Rectangle 4"/>
          <p:cNvSpPr>
            <a:spLocks noChangeArrowheads="1"/>
          </p:cNvSpPr>
          <p:nvPr/>
        </p:nvSpPr>
        <p:spPr bwMode="auto">
          <a:xfrm>
            <a:off x="2627313" y="2565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pic>
        <p:nvPicPr>
          <p:cNvPr id="78853" name="Picture 7" descr="LOGO PEG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75"/>
            <a:ext cx="1547813"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Text Box 9"/>
          <p:cNvSpPr txBox="1">
            <a:spLocks noChangeArrowheads="1"/>
          </p:cNvSpPr>
          <p:nvPr/>
        </p:nvSpPr>
        <p:spPr bwMode="auto">
          <a:xfrm>
            <a:off x="4767263" y="684213"/>
            <a:ext cx="44846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a:t> </a:t>
            </a:r>
          </a:p>
        </p:txBody>
      </p:sp>
      <p:pic>
        <p:nvPicPr>
          <p:cNvPr id="78855"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50" y="11113"/>
            <a:ext cx="68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7" name="Rechthoek 1"/>
          <p:cNvSpPr>
            <a:spLocks noChangeArrowheads="1"/>
          </p:cNvSpPr>
          <p:nvPr/>
        </p:nvSpPr>
        <p:spPr bwMode="auto">
          <a:xfrm>
            <a:off x="-36513" y="4076700"/>
            <a:ext cx="9180513"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buClr>
                <a:srgbClr val="FF0000"/>
              </a:buClr>
              <a:buFont typeface="Wingdings" charset="0"/>
              <a:buChar char="Ø"/>
            </a:pPr>
            <a:r>
              <a:rPr lang="nl-NL" sz="2600">
                <a:latin typeface="Calibri" charset="0"/>
              </a:rPr>
              <a:t>Zonder voortstuwing zijn de totale luchtkracht R en het gewicht van het vliegtuig G gelijk en tegengesteld.</a:t>
            </a:r>
          </a:p>
          <a:p>
            <a:pPr marL="457200" indent="-457200">
              <a:buClr>
                <a:srgbClr val="FF0000"/>
              </a:buClr>
              <a:buFont typeface="Wingdings" charset="0"/>
              <a:buChar char="Ø"/>
            </a:pPr>
            <a:r>
              <a:rPr lang="nl-NL" sz="2600" b="1">
                <a:solidFill>
                  <a:srgbClr val="C00000"/>
                </a:solidFill>
                <a:latin typeface="Calibri" charset="0"/>
              </a:rPr>
              <a:t>De kracht G </a:t>
            </a:r>
            <a:r>
              <a:rPr lang="nl-NL" sz="2600">
                <a:latin typeface="Calibri" charset="0"/>
              </a:rPr>
              <a:t>kan worden ontbonden in</a:t>
            </a:r>
            <a:r>
              <a:rPr lang="nl-NL" sz="2600">
                <a:solidFill>
                  <a:srgbClr val="C00000"/>
                </a:solidFill>
                <a:latin typeface="Calibri" charset="0"/>
              </a:rPr>
              <a:t> </a:t>
            </a:r>
            <a:r>
              <a:rPr lang="nl-NL" sz="2600" b="1">
                <a:solidFill>
                  <a:srgbClr val="C00000"/>
                </a:solidFill>
                <a:latin typeface="Calibri" charset="0"/>
              </a:rPr>
              <a:t>G</a:t>
            </a:r>
            <a:r>
              <a:rPr lang="nl-NL" sz="2600" b="1" baseline="-25000">
                <a:solidFill>
                  <a:srgbClr val="C00000"/>
                </a:solidFill>
                <a:latin typeface="Calibri" charset="0"/>
              </a:rPr>
              <a:t>1</a:t>
            </a:r>
            <a:r>
              <a:rPr lang="nl-NL" sz="2600" b="1">
                <a:solidFill>
                  <a:srgbClr val="C00000"/>
                </a:solidFill>
                <a:latin typeface="Calibri" charset="0"/>
              </a:rPr>
              <a:t> </a:t>
            </a:r>
            <a:r>
              <a:rPr lang="nl-NL" sz="2600">
                <a:latin typeface="Calibri" charset="0"/>
              </a:rPr>
              <a:t>die gelijk is aan lift</a:t>
            </a:r>
            <a:r>
              <a:rPr lang="nl-NL" sz="2600">
                <a:solidFill>
                  <a:srgbClr val="C00000"/>
                </a:solidFill>
                <a:latin typeface="Calibri" charset="0"/>
              </a:rPr>
              <a:t> </a:t>
            </a:r>
            <a:r>
              <a:rPr lang="nl-NL" sz="2600" b="1">
                <a:solidFill>
                  <a:srgbClr val="C00000"/>
                </a:solidFill>
                <a:latin typeface="Calibri" charset="0"/>
              </a:rPr>
              <a:t>L</a:t>
            </a:r>
            <a:r>
              <a:rPr lang="nl-NL" sz="2600">
                <a:solidFill>
                  <a:srgbClr val="C00000"/>
                </a:solidFill>
                <a:latin typeface="Calibri" charset="0"/>
              </a:rPr>
              <a:t> </a:t>
            </a:r>
            <a:r>
              <a:rPr lang="nl-NL" sz="2600">
                <a:latin typeface="Calibri" charset="0"/>
              </a:rPr>
              <a:t>en </a:t>
            </a:r>
            <a:r>
              <a:rPr lang="nl-NL" sz="2600" b="1">
                <a:solidFill>
                  <a:srgbClr val="C00000"/>
                </a:solidFill>
                <a:latin typeface="Calibri" charset="0"/>
              </a:rPr>
              <a:t>G</a:t>
            </a:r>
            <a:r>
              <a:rPr lang="nl-NL" sz="2600" b="1" baseline="-25000">
                <a:solidFill>
                  <a:srgbClr val="C00000"/>
                </a:solidFill>
                <a:latin typeface="Calibri" charset="0"/>
              </a:rPr>
              <a:t>2</a:t>
            </a:r>
            <a:r>
              <a:rPr lang="nl-NL" sz="2600" b="1">
                <a:latin typeface="Calibri" charset="0"/>
              </a:rPr>
              <a:t> </a:t>
            </a:r>
            <a:r>
              <a:rPr lang="nl-NL" sz="2600">
                <a:latin typeface="Calibri" charset="0"/>
              </a:rPr>
              <a:t>die gelijk is aan weerstand </a:t>
            </a:r>
            <a:r>
              <a:rPr lang="nl-NL" sz="2600" b="1">
                <a:solidFill>
                  <a:srgbClr val="C00000"/>
                </a:solidFill>
                <a:latin typeface="Calibri" charset="0"/>
              </a:rPr>
              <a:t>W</a:t>
            </a:r>
            <a:r>
              <a:rPr lang="nl-NL" sz="2600">
                <a:solidFill>
                  <a:srgbClr val="C00000"/>
                </a:solidFill>
                <a:latin typeface="Calibri" charset="0"/>
              </a:rPr>
              <a:t>.</a:t>
            </a:r>
            <a:endParaRPr lang="nl-NL" sz="2600">
              <a:latin typeface="Calibri" charset="0"/>
            </a:endParaRPr>
          </a:p>
          <a:p>
            <a:pPr marL="457200" indent="-457200">
              <a:buClr>
                <a:srgbClr val="FF0000"/>
              </a:buClr>
              <a:buFont typeface="Wingdings" charset="0"/>
              <a:buChar char="Ø"/>
            </a:pPr>
            <a:r>
              <a:rPr lang="nl-NL" sz="2600">
                <a:latin typeface="Calibri" charset="0"/>
              </a:rPr>
              <a:t>De lift </a:t>
            </a:r>
            <a:r>
              <a:rPr lang="nl-NL" sz="2600" b="1">
                <a:solidFill>
                  <a:srgbClr val="CC0000"/>
                </a:solidFill>
                <a:latin typeface="Calibri" charset="0"/>
              </a:rPr>
              <a:t>L</a:t>
            </a:r>
            <a:r>
              <a:rPr lang="nl-NL" sz="2600">
                <a:latin typeface="Calibri" charset="0"/>
              </a:rPr>
              <a:t> staat per definitie loodrecht op de richting van de vliegsnelheid (vector), de weerstand in het verlengde van de vliegsnelheid.</a:t>
            </a:r>
          </a:p>
        </p:txBody>
      </p:sp>
      <p:pic>
        <p:nvPicPr>
          <p:cNvPr id="78858" name="Picture 2" descr="http://www.zweefvliegopleiding.nl/images/beginselen/twin-G1=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765175"/>
            <a:ext cx="4824413"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863" name="Group 15"/>
          <p:cNvGrpSpPr>
            <a:grpSpLocks/>
          </p:cNvGrpSpPr>
          <p:nvPr/>
        </p:nvGrpSpPr>
        <p:grpSpPr bwMode="auto">
          <a:xfrm>
            <a:off x="539750" y="2205038"/>
            <a:ext cx="5327650" cy="792162"/>
            <a:chOff x="431" y="1525"/>
            <a:chExt cx="3356" cy="499"/>
          </a:xfrm>
        </p:grpSpPr>
        <p:sp>
          <p:nvSpPr>
            <p:cNvPr id="78860" name="Line 12"/>
            <p:cNvSpPr>
              <a:spLocks noChangeShapeType="1"/>
            </p:cNvSpPr>
            <p:nvPr/>
          </p:nvSpPr>
          <p:spPr bwMode="auto">
            <a:xfrm flipH="1">
              <a:off x="431" y="1706"/>
              <a:ext cx="2042" cy="31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nl-NL"/>
            </a:p>
          </p:txBody>
        </p:sp>
        <p:sp>
          <p:nvSpPr>
            <p:cNvPr id="78861" name="Text Box 13"/>
            <p:cNvSpPr txBox="1">
              <a:spLocks noChangeArrowheads="1"/>
            </p:cNvSpPr>
            <p:nvPr/>
          </p:nvSpPr>
          <p:spPr bwMode="auto">
            <a:xfrm>
              <a:off x="567" y="1616"/>
              <a:ext cx="9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nl-NL"/>
                <a:t>vliegsnelheid</a:t>
              </a:r>
            </a:p>
          </p:txBody>
        </p:sp>
        <p:sp>
          <p:nvSpPr>
            <p:cNvPr id="78862" name="Line 14"/>
            <p:cNvSpPr>
              <a:spLocks noChangeShapeType="1"/>
            </p:cNvSpPr>
            <p:nvPr/>
          </p:nvSpPr>
          <p:spPr bwMode="auto">
            <a:xfrm flipV="1">
              <a:off x="1610" y="1525"/>
              <a:ext cx="2177" cy="317"/>
            </a:xfrm>
            <a:prstGeom prst="line">
              <a:avLst/>
            </a:prstGeom>
            <a:noFill/>
            <a:ln w="9525">
              <a:solidFill>
                <a:srgbClr val="FF0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nl-NL"/>
            </a:p>
          </p:txBody>
        </p:sp>
      </p:grpSp>
      <p:pic>
        <p:nvPicPr>
          <p:cNvPr id="78866" name="Picture 18" descr="Aero4U-w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750" y="333375"/>
            <a:ext cx="719138" cy="2667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6"/>
          <p:cNvSpPr txBox="1">
            <a:spLocks noChangeArrowheads="1"/>
          </p:cNvSpPr>
          <p:nvPr/>
        </p:nvSpPr>
        <p:spPr bwMode="auto">
          <a:xfrm>
            <a:off x="2771800" y="39574"/>
            <a:ext cx="3006208" cy="523220"/>
          </a:xfrm>
          <a:prstGeom prst="rect">
            <a:avLst/>
          </a:prstGeom>
          <a:noFill/>
          <a:ln w="9525">
            <a:noFill/>
            <a:miter lim="800000"/>
            <a:headEnd/>
            <a:tailEnd/>
          </a:ln>
        </p:spPr>
        <p:txBody>
          <a:bodyPr wrap="none">
            <a:spAutoFit/>
          </a:bodyPr>
          <a:lstStyle/>
          <a:p>
            <a:r>
              <a:rPr lang="nl-NL" sz="2800" dirty="0" smtClean="0">
                <a:solidFill>
                  <a:schemeClr val="bg1"/>
                </a:solidFill>
              </a:rPr>
              <a:t>5.2 Vliegmechanica</a:t>
            </a:r>
            <a:endParaRPr lang="nl-NL" sz="2800" dirty="0">
              <a:solidFill>
                <a:schemeClr val="bg1"/>
              </a:solidFill>
            </a:endParaRPr>
          </a:p>
        </p:txBody>
      </p:sp>
    </p:spTree>
    <p:extLst>
      <p:ext uri="{BB962C8B-B14F-4D97-AF65-F5344CB8AC3E}">
        <p14:creationId xmlns:p14="http://schemas.microsoft.com/office/powerpoint/2010/main" val="2550933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885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885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006208" cy="523220"/>
          </a:xfrm>
          <a:prstGeom prst="rect">
            <a:avLst/>
          </a:prstGeom>
          <a:noFill/>
          <a:ln w="9525">
            <a:noFill/>
            <a:miter lim="800000"/>
            <a:headEnd/>
            <a:tailEnd/>
          </a:ln>
        </p:spPr>
        <p:txBody>
          <a:bodyPr wrap="none">
            <a:spAutoFit/>
          </a:bodyPr>
          <a:lstStyle/>
          <a:p>
            <a:r>
              <a:rPr lang="nl-NL" sz="2800" dirty="0" smtClean="0">
                <a:solidFill>
                  <a:schemeClr val="bg1"/>
                </a:solidFill>
              </a:rPr>
              <a:t>5.2 Vliegmechanica</a:t>
            </a:r>
            <a:endParaRPr lang="nl-NL" sz="2800" dirty="0">
              <a:solidFill>
                <a:schemeClr val="bg1"/>
              </a:solidFill>
            </a:endParaRPr>
          </a:p>
        </p:txBody>
      </p:sp>
      <p:sp>
        <p:nvSpPr>
          <p:cNvPr id="2" name="Rechthoek 1"/>
          <p:cNvSpPr/>
          <p:nvPr/>
        </p:nvSpPr>
        <p:spPr>
          <a:xfrm>
            <a:off x="0" y="4505052"/>
            <a:ext cx="9144000" cy="2308324"/>
          </a:xfrm>
          <a:prstGeom prst="rect">
            <a:avLst/>
          </a:prstGeom>
        </p:spPr>
        <p:txBody>
          <a:bodyPr wrap="square">
            <a:spAutoFit/>
          </a:bodyPr>
          <a:lstStyle/>
          <a:p>
            <a:pPr marL="457200" indent="-457200">
              <a:buClr>
                <a:srgbClr val="FF0000"/>
              </a:buClr>
              <a:buFont typeface="Wingdings" panose="05000000000000000000" pitchFamily="2" charset="2"/>
              <a:buChar char="Ø"/>
            </a:pPr>
            <a:r>
              <a:rPr lang="nl-NL" sz="2400" dirty="0" smtClean="0"/>
              <a:t>De </a:t>
            </a:r>
            <a:r>
              <a:rPr lang="nl-NL" sz="2400" dirty="0"/>
              <a:t>hoek van de langsas met de horizon heet de </a:t>
            </a:r>
            <a:r>
              <a:rPr lang="nl-NL" sz="2400" b="1" dirty="0">
                <a:solidFill>
                  <a:srgbClr val="C00000"/>
                </a:solidFill>
              </a:rPr>
              <a:t>standhoek</a:t>
            </a:r>
            <a:r>
              <a:rPr lang="nl-NL" sz="2400" b="1" dirty="0"/>
              <a:t> </a:t>
            </a:r>
            <a:r>
              <a:rPr lang="nl-NL" sz="2400" dirty="0"/>
              <a:t>van het vliegtuig.</a:t>
            </a:r>
          </a:p>
          <a:p>
            <a:pPr marL="457200" indent="-457200">
              <a:buClr>
                <a:srgbClr val="FF0000"/>
              </a:buClr>
              <a:buFont typeface="Wingdings" panose="05000000000000000000" pitchFamily="2" charset="2"/>
              <a:buChar char="Ø"/>
            </a:pPr>
            <a:r>
              <a:rPr lang="nl-NL" sz="2400" dirty="0"/>
              <a:t>De baan die het vliegtuig maakt met de horizon is de </a:t>
            </a:r>
            <a:r>
              <a:rPr lang="nl-NL" sz="2400" b="1" dirty="0">
                <a:solidFill>
                  <a:srgbClr val="C00000"/>
                </a:solidFill>
              </a:rPr>
              <a:t>baanhoek </a:t>
            </a:r>
            <a:r>
              <a:rPr lang="nl-NL" sz="2400" dirty="0">
                <a:solidFill>
                  <a:srgbClr val="C00000"/>
                </a:solidFill>
              </a:rPr>
              <a:t>of </a:t>
            </a:r>
            <a:r>
              <a:rPr lang="nl-NL" sz="2400" b="1" dirty="0">
                <a:solidFill>
                  <a:srgbClr val="C00000"/>
                </a:solidFill>
              </a:rPr>
              <a:t>glijhoek</a:t>
            </a:r>
            <a:r>
              <a:rPr lang="nl-NL" sz="2400" dirty="0">
                <a:solidFill>
                  <a:srgbClr val="C00000"/>
                </a:solidFill>
              </a:rPr>
              <a:t>.</a:t>
            </a:r>
          </a:p>
          <a:p>
            <a:pPr marL="457200" indent="-457200">
              <a:buClr>
                <a:srgbClr val="FF0000"/>
              </a:buClr>
              <a:buFont typeface="Wingdings" panose="05000000000000000000" pitchFamily="2" charset="2"/>
              <a:buChar char="Ø"/>
            </a:pPr>
            <a:r>
              <a:rPr lang="nl-NL" sz="2400" dirty="0"/>
              <a:t>De hoek tussen de koorde en de langsas is de </a:t>
            </a:r>
            <a:r>
              <a:rPr lang="nl-NL" sz="2400" b="1" dirty="0">
                <a:solidFill>
                  <a:srgbClr val="C00000"/>
                </a:solidFill>
              </a:rPr>
              <a:t>ins</a:t>
            </a:r>
            <a:r>
              <a:rPr lang="nl-NL" sz="2400" b="1" u="sng" dirty="0">
                <a:solidFill>
                  <a:srgbClr val="C00000"/>
                </a:solidFill>
              </a:rPr>
              <a:t>tel</a:t>
            </a:r>
            <a:r>
              <a:rPr lang="nl-NL" sz="2400" b="1" dirty="0">
                <a:solidFill>
                  <a:srgbClr val="C00000"/>
                </a:solidFill>
              </a:rPr>
              <a:t>hoek</a:t>
            </a:r>
            <a:endParaRPr lang="nl-NL" sz="2400" dirty="0">
              <a:solidFill>
                <a:srgbClr val="C00000"/>
              </a:solidFill>
            </a:endParaRPr>
          </a:p>
          <a:p>
            <a:pPr marL="457200" indent="-457200">
              <a:buClr>
                <a:srgbClr val="FF0000"/>
              </a:buClr>
              <a:buFont typeface="Wingdings" panose="05000000000000000000" pitchFamily="2" charset="2"/>
              <a:buChar char="Ø"/>
            </a:pPr>
            <a:r>
              <a:rPr lang="nl-NL" sz="2400" dirty="0"/>
              <a:t>De hoek tussen de koorde en de luchtstroming is de </a:t>
            </a:r>
            <a:r>
              <a:rPr lang="nl-NL" sz="2400" b="1" dirty="0">
                <a:solidFill>
                  <a:srgbClr val="C00000"/>
                </a:solidFill>
              </a:rPr>
              <a:t>in</a:t>
            </a:r>
            <a:r>
              <a:rPr lang="nl-NL" sz="2400" b="1" u="sng" dirty="0">
                <a:solidFill>
                  <a:srgbClr val="C00000"/>
                </a:solidFill>
              </a:rPr>
              <a:t>vals</a:t>
            </a:r>
            <a:r>
              <a:rPr lang="nl-NL" sz="2400" b="1" dirty="0">
                <a:solidFill>
                  <a:srgbClr val="C00000"/>
                </a:solidFill>
              </a:rPr>
              <a:t>hoek.</a:t>
            </a:r>
            <a:endParaRPr lang="nl-NL" sz="2400" dirty="0">
              <a:solidFill>
                <a:srgbClr val="C00000"/>
              </a:solidFill>
            </a:endParaRPr>
          </a:p>
        </p:txBody>
      </p:sp>
      <p:pic>
        <p:nvPicPr>
          <p:cNvPr id="3" name="Afbeelding 2"/>
          <p:cNvPicPr>
            <a:picLocks noChangeAspect="1"/>
          </p:cNvPicPr>
          <p:nvPr/>
        </p:nvPicPr>
        <p:blipFill>
          <a:blip r:embed="rId4"/>
          <a:stretch>
            <a:fillRect/>
          </a:stretch>
        </p:blipFill>
        <p:spPr>
          <a:xfrm>
            <a:off x="987863" y="764704"/>
            <a:ext cx="7111349" cy="3816424"/>
          </a:xfrm>
          <a:prstGeom prst="rect">
            <a:avLst/>
          </a:prstGeom>
        </p:spPr>
      </p:pic>
    </p:spTree>
    <p:extLst>
      <p:ext uri="{BB962C8B-B14F-4D97-AF65-F5344CB8AC3E}">
        <p14:creationId xmlns:p14="http://schemas.microsoft.com/office/powerpoint/2010/main" val="32252119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006208" cy="523220"/>
          </a:xfrm>
          <a:prstGeom prst="rect">
            <a:avLst/>
          </a:prstGeom>
          <a:noFill/>
          <a:ln w="9525">
            <a:noFill/>
            <a:miter lim="800000"/>
            <a:headEnd/>
            <a:tailEnd/>
          </a:ln>
        </p:spPr>
        <p:txBody>
          <a:bodyPr wrap="none">
            <a:spAutoFit/>
          </a:bodyPr>
          <a:lstStyle/>
          <a:p>
            <a:r>
              <a:rPr lang="nl-NL" sz="2800" dirty="0" smtClean="0">
                <a:solidFill>
                  <a:schemeClr val="bg1"/>
                </a:solidFill>
              </a:rPr>
              <a:t>5.2 Vliegmechanica</a:t>
            </a:r>
            <a:endParaRPr lang="nl-NL" sz="2800" dirty="0">
              <a:solidFill>
                <a:schemeClr val="bg1"/>
              </a:solidFill>
            </a:endParaRPr>
          </a:p>
        </p:txBody>
      </p:sp>
      <p:sp>
        <p:nvSpPr>
          <p:cNvPr id="2" name="Rechthoek 1"/>
          <p:cNvSpPr/>
          <p:nvPr/>
        </p:nvSpPr>
        <p:spPr>
          <a:xfrm>
            <a:off x="251520" y="4653136"/>
            <a:ext cx="8892480" cy="2246769"/>
          </a:xfrm>
          <a:prstGeom prst="rect">
            <a:avLst/>
          </a:prstGeom>
        </p:spPr>
        <p:txBody>
          <a:bodyPr wrap="square">
            <a:spAutoFit/>
          </a:bodyPr>
          <a:lstStyle/>
          <a:p>
            <a:pPr marL="457200" indent="-457200">
              <a:buClr>
                <a:srgbClr val="FF0000"/>
              </a:buClr>
              <a:buFont typeface="Wingdings" panose="05000000000000000000" pitchFamily="2" charset="2"/>
              <a:buChar char="Ø"/>
            </a:pPr>
            <a:r>
              <a:rPr lang="nl-NL" sz="2800" dirty="0" smtClean="0"/>
              <a:t>Bij </a:t>
            </a:r>
            <a:r>
              <a:rPr lang="nl-NL" sz="2800" dirty="0"/>
              <a:t>meer weerstand zal ook de dalende baan (</a:t>
            </a:r>
            <a:r>
              <a:rPr lang="nl-NL" sz="2800" b="1" dirty="0"/>
              <a:t>glijhoek</a:t>
            </a:r>
            <a:r>
              <a:rPr lang="nl-NL" sz="2800" dirty="0"/>
              <a:t>) van het vliegtuig </a:t>
            </a:r>
            <a:r>
              <a:rPr lang="nl-NL" sz="2800" dirty="0" smtClean="0"/>
              <a:t>t.o.v. </a:t>
            </a:r>
            <a:r>
              <a:rPr lang="nl-NL" sz="2800" dirty="0"/>
              <a:t>de horizon groter worden. </a:t>
            </a:r>
            <a:endParaRPr lang="nl-NL" sz="2800" dirty="0" smtClean="0"/>
          </a:p>
          <a:p>
            <a:pPr marL="457200" indent="-457200">
              <a:buClr>
                <a:srgbClr val="FF0000"/>
              </a:buClr>
              <a:buFont typeface="Wingdings" panose="05000000000000000000" pitchFamily="2" charset="2"/>
              <a:buChar char="Ø"/>
            </a:pPr>
            <a:r>
              <a:rPr lang="nl-NL" sz="2800" dirty="0" smtClean="0"/>
              <a:t>Bij </a:t>
            </a:r>
            <a:r>
              <a:rPr lang="nl-NL" sz="2800" dirty="0"/>
              <a:t>hoge snelheden is de weerstand groot, de </a:t>
            </a:r>
            <a:r>
              <a:rPr lang="nl-NL" sz="2800" dirty="0" smtClean="0"/>
              <a:t>daalsnelheid </a:t>
            </a:r>
            <a:r>
              <a:rPr lang="nl-NL" sz="2800" dirty="0"/>
              <a:t>is groot en dat houdt in dat dan de glijhoek (hoek met de horizon) groot is.</a:t>
            </a:r>
            <a:endParaRPr lang="nl-NL" sz="2600" dirty="0"/>
          </a:p>
        </p:txBody>
      </p:sp>
      <p:pic>
        <p:nvPicPr>
          <p:cNvPr id="3" name="Afbeelding 2"/>
          <p:cNvPicPr>
            <a:picLocks noChangeAspect="1"/>
          </p:cNvPicPr>
          <p:nvPr/>
        </p:nvPicPr>
        <p:blipFill>
          <a:blip r:embed="rId4"/>
          <a:stretch>
            <a:fillRect/>
          </a:stretch>
        </p:blipFill>
        <p:spPr>
          <a:xfrm>
            <a:off x="834008" y="764704"/>
            <a:ext cx="7338392" cy="3938270"/>
          </a:xfrm>
          <a:prstGeom prst="rect">
            <a:avLst/>
          </a:prstGeom>
        </p:spPr>
      </p:pic>
    </p:spTree>
    <p:extLst>
      <p:ext uri="{BB962C8B-B14F-4D97-AF65-F5344CB8AC3E}">
        <p14:creationId xmlns:p14="http://schemas.microsoft.com/office/powerpoint/2010/main" val="37468102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006208" cy="523220"/>
          </a:xfrm>
          <a:prstGeom prst="rect">
            <a:avLst/>
          </a:prstGeom>
          <a:noFill/>
          <a:ln w="9525">
            <a:noFill/>
            <a:miter lim="800000"/>
            <a:headEnd/>
            <a:tailEnd/>
          </a:ln>
        </p:spPr>
        <p:txBody>
          <a:bodyPr wrap="none">
            <a:spAutoFit/>
          </a:bodyPr>
          <a:lstStyle/>
          <a:p>
            <a:r>
              <a:rPr lang="nl-NL" sz="2800" dirty="0" smtClean="0">
                <a:solidFill>
                  <a:schemeClr val="bg1"/>
                </a:solidFill>
              </a:rPr>
              <a:t>5.2 Vliegmechanica</a:t>
            </a:r>
            <a:endParaRPr lang="nl-NL" sz="2800" dirty="0">
              <a:solidFill>
                <a:schemeClr val="bg1"/>
              </a:solidFill>
            </a:endParaRPr>
          </a:p>
        </p:txBody>
      </p:sp>
      <p:sp>
        <p:nvSpPr>
          <p:cNvPr id="2" name="Rechthoek 1"/>
          <p:cNvSpPr/>
          <p:nvPr/>
        </p:nvSpPr>
        <p:spPr>
          <a:xfrm>
            <a:off x="107504" y="4005064"/>
            <a:ext cx="8948738" cy="2893100"/>
          </a:xfrm>
          <a:prstGeom prst="rect">
            <a:avLst/>
          </a:prstGeom>
        </p:spPr>
        <p:txBody>
          <a:bodyPr wrap="square">
            <a:spAutoFit/>
          </a:bodyPr>
          <a:lstStyle/>
          <a:p>
            <a:pPr marL="457200" indent="-457200">
              <a:buClr>
                <a:srgbClr val="FF0000"/>
              </a:buClr>
              <a:buFont typeface="Wingdings" panose="05000000000000000000" pitchFamily="2" charset="2"/>
              <a:buChar char="Ø"/>
            </a:pPr>
            <a:r>
              <a:rPr lang="nl-NL" sz="2600" b="1" dirty="0">
                <a:solidFill>
                  <a:srgbClr val="C00000"/>
                </a:solidFill>
              </a:rPr>
              <a:t>Minimum snelheid</a:t>
            </a:r>
            <a:r>
              <a:rPr lang="nl-NL" sz="2600" dirty="0"/>
              <a:t> Dit is de overtreksnelheid. </a:t>
            </a:r>
            <a:endParaRPr lang="nl-NL" sz="2600" dirty="0" smtClean="0"/>
          </a:p>
          <a:p>
            <a:pPr marL="457200" indent="-457200">
              <a:buClr>
                <a:srgbClr val="FF0000"/>
              </a:buClr>
              <a:buFont typeface="Wingdings" panose="05000000000000000000" pitchFamily="2" charset="2"/>
              <a:buChar char="Ø"/>
            </a:pPr>
            <a:r>
              <a:rPr lang="nl-NL" sz="2600" b="1" dirty="0" smtClean="0">
                <a:solidFill>
                  <a:srgbClr val="C00000"/>
                </a:solidFill>
              </a:rPr>
              <a:t>Minimum </a:t>
            </a:r>
            <a:r>
              <a:rPr lang="nl-NL" sz="2600" b="1" dirty="0">
                <a:solidFill>
                  <a:srgbClr val="C00000"/>
                </a:solidFill>
              </a:rPr>
              <a:t>daalsnelheid </a:t>
            </a:r>
            <a:r>
              <a:rPr lang="nl-NL" sz="2600" dirty="0" smtClean="0"/>
              <a:t>Bovenste </a:t>
            </a:r>
            <a:r>
              <a:rPr lang="nl-NL" sz="2600" dirty="0"/>
              <a:t>punt op de snelheidspolaire. De daalsnelheid is hier het kleinst. </a:t>
            </a:r>
            <a:endParaRPr lang="nl-NL" sz="2600" dirty="0" smtClean="0"/>
          </a:p>
          <a:p>
            <a:pPr marL="457200" indent="-457200">
              <a:buClr>
                <a:srgbClr val="FF0000"/>
              </a:buClr>
              <a:buFont typeface="Wingdings" panose="05000000000000000000" pitchFamily="2" charset="2"/>
              <a:buChar char="Ø"/>
            </a:pPr>
            <a:r>
              <a:rPr lang="nl-NL" sz="2600" b="1" dirty="0" smtClean="0">
                <a:solidFill>
                  <a:srgbClr val="C00000"/>
                </a:solidFill>
              </a:rPr>
              <a:t>Snelheid </a:t>
            </a:r>
            <a:r>
              <a:rPr lang="nl-NL" sz="2600" b="1" dirty="0">
                <a:solidFill>
                  <a:srgbClr val="C00000"/>
                </a:solidFill>
              </a:rPr>
              <a:t>voor beste </a:t>
            </a:r>
            <a:r>
              <a:rPr lang="nl-NL" sz="2600" b="1" dirty="0" smtClean="0">
                <a:solidFill>
                  <a:srgbClr val="C00000"/>
                </a:solidFill>
              </a:rPr>
              <a:t>glijgetal</a:t>
            </a:r>
            <a:r>
              <a:rPr lang="nl-NL" sz="2600" dirty="0" smtClean="0"/>
              <a:t>: </a:t>
            </a:r>
            <a:r>
              <a:rPr lang="nl-NL" sz="2600" dirty="0"/>
              <a:t>de steeksnelheid waarbij </a:t>
            </a:r>
            <a:r>
              <a:rPr lang="nl-NL" sz="2600" dirty="0" smtClean="0"/>
              <a:t>de </a:t>
            </a:r>
            <a:r>
              <a:rPr lang="nl-NL" sz="2600" dirty="0"/>
              <a:t>grootst mogelijke afstand kan worden afgelegd. </a:t>
            </a:r>
            <a:endParaRPr lang="nl-NL" sz="2600" dirty="0" smtClean="0"/>
          </a:p>
          <a:p>
            <a:pPr marL="457200" indent="-457200">
              <a:buClr>
                <a:srgbClr val="FF0000"/>
              </a:buClr>
              <a:buFont typeface="Wingdings" panose="05000000000000000000" pitchFamily="2" charset="2"/>
              <a:buChar char="Ø"/>
            </a:pPr>
            <a:r>
              <a:rPr lang="nl-NL" sz="2600" b="1" dirty="0" smtClean="0">
                <a:solidFill>
                  <a:srgbClr val="C00000"/>
                </a:solidFill>
              </a:rPr>
              <a:t>Maximum </a:t>
            </a:r>
            <a:r>
              <a:rPr lang="nl-NL" sz="2600" b="1" dirty="0">
                <a:solidFill>
                  <a:srgbClr val="C00000"/>
                </a:solidFill>
              </a:rPr>
              <a:t>toegestane snelheid </a:t>
            </a:r>
            <a:r>
              <a:rPr lang="nl-NL" sz="2600" dirty="0"/>
              <a:t>De maximale toegelaten </a:t>
            </a:r>
            <a:r>
              <a:rPr lang="nl-NL" sz="2600" dirty="0" smtClean="0"/>
              <a:t>snelheid.</a:t>
            </a:r>
            <a:endParaRPr lang="nl-NL" sz="2600" dirty="0"/>
          </a:p>
        </p:txBody>
      </p:sp>
      <p:pic>
        <p:nvPicPr>
          <p:cNvPr id="9218" name="Picture 2" descr="http://www.zweefvliegopleiding.nl/images/vliegtuigprestaties/snelheidspolaired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30" y="777056"/>
            <a:ext cx="5572171" cy="3228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2144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006208" cy="523220"/>
          </a:xfrm>
          <a:prstGeom prst="rect">
            <a:avLst/>
          </a:prstGeom>
          <a:noFill/>
          <a:ln w="9525">
            <a:noFill/>
            <a:miter lim="800000"/>
            <a:headEnd/>
            <a:tailEnd/>
          </a:ln>
        </p:spPr>
        <p:txBody>
          <a:bodyPr wrap="none">
            <a:spAutoFit/>
          </a:bodyPr>
          <a:lstStyle/>
          <a:p>
            <a:r>
              <a:rPr lang="nl-NL" sz="2800" dirty="0" smtClean="0">
                <a:solidFill>
                  <a:schemeClr val="bg1"/>
                </a:solidFill>
              </a:rPr>
              <a:t>5.2 Vliegmechanica</a:t>
            </a:r>
            <a:endParaRPr lang="nl-NL" sz="2800" dirty="0">
              <a:solidFill>
                <a:schemeClr val="bg1"/>
              </a:solidFill>
            </a:endParaRPr>
          </a:p>
        </p:txBody>
      </p:sp>
      <p:pic>
        <p:nvPicPr>
          <p:cNvPr id="2" name="Afbeelding 1"/>
          <p:cNvPicPr>
            <a:picLocks noChangeAspect="1"/>
          </p:cNvPicPr>
          <p:nvPr/>
        </p:nvPicPr>
        <p:blipFill>
          <a:blip r:embed="rId4"/>
          <a:stretch>
            <a:fillRect/>
          </a:stretch>
        </p:blipFill>
        <p:spPr>
          <a:xfrm>
            <a:off x="899592" y="620688"/>
            <a:ext cx="7632848" cy="4482991"/>
          </a:xfrm>
          <a:prstGeom prst="rect">
            <a:avLst/>
          </a:prstGeom>
        </p:spPr>
      </p:pic>
      <p:sp>
        <p:nvSpPr>
          <p:cNvPr id="4" name="Rechthoek 3"/>
          <p:cNvSpPr/>
          <p:nvPr/>
        </p:nvSpPr>
        <p:spPr>
          <a:xfrm>
            <a:off x="32859" y="692696"/>
            <a:ext cx="1422485" cy="523220"/>
          </a:xfrm>
          <a:prstGeom prst="rect">
            <a:avLst/>
          </a:prstGeom>
          <a:solidFill>
            <a:schemeClr val="accent1">
              <a:lumMod val="20000"/>
              <a:lumOff val="80000"/>
            </a:schemeClr>
          </a:solidFill>
        </p:spPr>
        <p:txBody>
          <a:bodyPr wrap="none">
            <a:spAutoFit/>
          </a:bodyPr>
          <a:lstStyle/>
          <a:p>
            <a:r>
              <a:rPr lang="nl-NL" sz="2800" b="1" dirty="0" smtClean="0">
                <a:solidFill>
                  <a:srgbClr val="C00000"/>
                </a:solidFill>
              </a:rPr>
              <a:t>Glijgetal</a:t>
            </a:r>
            <a:endParaRPr lang="nl-NL" sz="2800" dirty="0"/>
          </a:p>
        </p:txBody>
      </p:sp>
      <p:sp>
        <p:nvSpPr>
          <p:cNvPr id="5" name="Tekstvak 4"/>
          <p:cNvSpPr txBox="1"/>
          <p:nvPr/>
        </p:nvSpPr>
        <p:spPr>
          <a:xfrm>
            <a:off x="946307" y="5852492"/>
            <a:ext cx="184666" cy="369332"/>
          </a:xfrm>
          <a:prstGeom prst="rect">
            <a:avLst/>
          </a:prstGeom>
          <a:noFill/>
        </p:spPr>
        <p:txBody>
          <a:bodyPr wrap="none" rtlCol="0">
            <a:spAutoFit/>
          </a:bodyPr>
          <a:lstStyle/>
          <a:p>
            <a:endParaRPr lang="nl-NL" dirty="0"/>
          </a:p>
        </p:txBody>
      </p:sp>
      <p:sp>
        <p:nvSpPr>
          <p:cNvPr id="14" name="Tekstvak 2"/>
          <p:cNvSpPr txBox="1">
            <a:spLocks noChangeArrowheads="1"/>
          </p:cNvSpPr>
          <p:nvPr/>
        </p:nvSpPr>
        <p:spPr bwMode="auto">
          <a:xfrm>
            <a:off x="611188" y="5013325"/>
            <a:ext cx="76327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buClr>
                <a:srgbClr val="FF0000"/>
              </a:buClr>
              <a:buFont typeface="Wingdings" charset="0"/>
              <a:buChar char="Ø"/>
            </a:pPr>
            <a:r>
              <a:rPr lang="nl-NL" sz="2400" dirty="0"/>
              <a:t>Het glijgetal bereken je door de vliegsnelheid  te delen door de daalsnelheid. Voorbeeld: E=30 </a:t>
            </a:r>
          </a:p>
          <a:p>
            <a:pPr>
              <a:buClr>
                <a:srgbClr val="FF0000"/>
              </a:buClr>
              <a:buFont typeface="Wingdings" charset="0"/>
              <a:buChar char="Ø"/>
            </a:pPr>
            <a:r>
              <a:rPr lang="nl-NL" sz="2400" dirty="0"/>
              <a:t>Het glijgetal is de verhouding afgelegde afstand/hoogteverlies. Die is precies gelijk aan Lift/Weerstand (meestal L/D genoemd, D=</a:t>
            </a:r>
            <a:r>
              <a:rPr lang="nl-NL" sz="2400" i="1" dirty="0" err="1"/>
              <a:t>Drag</a:t>
            </a:r>
            <a:r>
              <a:rPr lang="nl-NL" sz="2400" dirty="0"/>
              <a:t>)</a:t>
            </a:r>
          </a:p>
        </p:txBody>
      </p:sp>
    </p:spTree>
    <p:extLst>
      <p:ext uri="{BB962C8B-B14F-4D97-AF65-F5344CB8AC3E}">
        <p14:creationId xmlns:p14="http://schemas.microsoft.com/office/powerpoint/2010/main" val="211658030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006208" cy="523220"/>
          </a:xfrm>
          <a:prstGeom prst="rect">
            <a:avLst/>
          </a:prstGeom>
          <a:noFill/>
          <a:ln w="9525">
            <a:noFill/>
            <a:miter lim="800000"/>
            <a:headEnd/>
            <a:tailEnd/>
          </a:ln>
        </p:spPr>
        <p:txBody>
          <a:bodyPr wrap="none">
            <a:spAutoFit/>
          </a:bodyPr>
          <a:lstStyle/>
          <a:p>
            <a:r>
              <a:rPr lang="nl-NL" sz="2800" dirty="0" smtClean="0">
                <a:solidFill>
                  <a:schemeClr val="bg1"/>
                </a:solidFill>
              </a:rPr>
              <a:t>5.2 Vliegmechanica</a:t>
            </a:r>
            <a:endParaRPr lang="nl-NL" sz="2800" dirty="0">
              <a:solidFill>
                <a:schemeClr val="bg1"/>
              </a:solidFill>
            </a:endParaRPr>
          </a:p>
        </p:txBody>
      </p:sp>
      <p:pic>
        <p:nvPicPr>
          <p:cNvPr id="2" name="Afbeelding 1"/>
          <p:cNvPicPr>
            <a:picLocks noChangeAspect="1"/>
          </p:cNvPicPr>
          <p:nvPr/>
        </p:nvPicPr>
        <p:blipFill>
          <a:blip r:embed="rId4"/>
          <a:stretch>
            <a:fillRect/>
          </a:stretch>
        </p:blipFill>
        <p:spPr>
          <a:xfrm>
            <a:off x="762000" y="894308"/>
            <a:ext cx="7620000" cy="4406900"/>
          </a:xfrm>
          <a:prstGeom prst="rect">
            <a:avLst/>
          </a:prstGeom>
        </p:spPr>
      </p:pic>
      <p:sp>
        <p:nvSpPr>
          <p:cNvPr id="3" name="Tekstvak 2"/>
          <p:cNvSpPr txBox="1"/>
          <p:nvPr/>
        </p:nvSpPr>
        <p:spPr>
          <a:xfrm>
            <a:off x="683568" y="5301208"/>
            <a:ext cx="7776864" cy="2246769"/>
          </a:xfrm>
          <a:prstGeom prst="rect">
            <a:avLst/>
          </a:prstGeom>
          <a:noFill/>
        </p:spPr>
        <p:txBody>
          <a:bodyPr wrap="square" rtlCol="0">
            <a:spAutoFit/>
          </a:bodyPr>
          <a:lstStyle/>
          <a:p>
            <a:pPr marL="457200" indent="-457200">
              <a:buClr>
                <a:srgbClr val="FF0000"/>
              </a:buClr>
              <a:buFont typeface="Wingdings" charset="2"/>
              <a:buChar char="Ø"/>
            </a:pPr>
            <a:r>
              <a:rPr lang="nl-NL" sz="2800" dirty="0"/>
              <a:t>Dit is het bovenste punt op de snelheidspolaire</a:t>
            </a:r>
            <a:r>
              <a:rPr lang="nl-NL" sz="2800" dirty="0" smtClean="0"/>
              <a:t>.</a:t>
            </a:r>
          </a:p>
          <a:p>
            <a:pPr marL="457200" indent="-457200">
              <a:buClr>
                <a:srgbClr val="FF0000"/>
              </a:buClr>
              <a:buFont typeface="Wingdings" charset="2"/>
              <a:buChar char="Ø"/>
            </a:pPr>
            <a:r>
              <a:rPr lang="nl-NL" sz="2800" dirty="0"/>
              <a:t>Dit is de beste vliegsnelheid om zo lang mogelijk in de lucht te blijven</a:t>
            </a:r>
            <a:r>
              <a:rPr lang="nl-NL" sz="2800" dirty="0" smtClean="0"/>
              <a:t>.</a:t>
            </a:r>
          </a:p>
          <a:p>
            <a:pPr marL="457200" indent="-457200">
              <a:buClr>
                <a:srgbClr val="FF0000"/>
              </a:buClr>
              <a:buFont typeface="Wingdings" charset="2"/>
              <a:buChar char="Ø"/>
            </a:pPr>
            <a:endParaRPr lang="nl-NL" sz="2800" dirty="0" smtClean="0"/>
          </a:p>
          <a:p>
            <a:r>
              <a:rPr lang="nl-NL" sz="2800" dirty="0"/>
              <a:t> </a:t>
            </a:r>
          </a:p>
        </p:txBody>
      </p:sp>
      <p:sp>
        <p:nvSpPr>
          <p:cNvPr id="4" name="Rechthoek 3"/>
          <p:cNvSpPr/>
          <p:nvPr/>
        </p:nvSpPr>
        <p:spPr>
          <a:xfrm>
            <a:off x="5559458" y="692696"/>
            <a:ext cx="3620227" cy="523220"/>
          </a:xfrm>
          <a:prstGeom prst="rect">
            <a:avLst/>
          </a:prstGeom>
          <a:solidFill>
            <a:schemeClr val="accent1">
              <a:lumMod val="20000"/>
              <a:lumOff val="80000"/>
            </a:schemeClr>
          </a:solidFill>
        </p:spPr>
        <p:txBody>
          <a:bodyPr wrap="none">
            <a:spAutoFit/>
          </a:bodyPr>
          <a:lstStyle/>
          <a:p>
            <a:r>
              <a:rPr lang="nl-NL" sz="2800" b="1" dirty="0">
                <a:solidFill>
                  <a:srgbClr val="C00000"/>
                </a:solidFill>
              </a:rPr>
              <a:t>Minimum </a:t>
            </a:r>
            <a:r>
              <a:rPr lang="nl-NL" sz="2800" b="1" dirty="0" smtClean="0">
                <a:solidFill>
                  <a:srgbClr val="C00000"/>
                </a:solidFill>
              </a:rPr>
              <a:t>daalsnelheid</a:t>
            </a:r>
            <a:endParaRPr lang="nl-NL" sz="2800" dirty="0"/>
          </a:p>
        </p:txBody>
      </p:sp>
    </p:spTree>
    <p:extLst>
      <p:ext uri="{BB962C8B-B14F-4D97-AF65-F5344CB8AC3E}">
        <p14:creationId xmlns:p14="http://schemas.microsoft.com/office/powerpoint/2010/main" val="4145383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006208" cy="523220"/>
          </a:xfrm>
          <a:prstGeom prst="rect">
            <a:avLst/>
          </a:prstGeom>
          <a:noFill/>
          <a:ln w="9525">
            <a:noFill/>
            <a:miter lim="800000"/>
            <a:headEnd/>
            <a:tailEnd/>
          </a:ln>
        </p:spPr>
        <p:txBody>
          <a:bodyPr wrap="none">
            <a:spAutoFit/>
          </a:bodyPr>
          <a:lstStyle/>
          <a:p>
            <a:r>
              <a:rPr lang="nl-NL" sz="2800" dirty="0" smtClean="0">
                <a:solidFill>
                  <a:schemeClr val="bg1"/>
                </a:solidFill>
              </a:rPr>
              <a:t>5.2 Vliegmechanica</a:t>
            </a:r>
            <a:endParaRPr lang="nl-NL" sz="2800" dirty="0">
              <a:solidFill>
                <a:schemeClr val="bg1"/>
              </a:solidFill>
            </a:endParaRPr>
          </a:p>
        </p:txBody>
      </p:sp>
      <p:pic>
        <p:nvPicPr>
          <p:cNvPr id="2" name="Afbeelding 1"/>
          <p:cNvPicPr>
            <a:picLocks noChangeAspect="1"/>
          </p:cNvPicPr>
          <p:nvPr/>
        </p:nvPicPr>
        <p:blipFill>
          <a:blip r:embed="rId4"/>
          <a:stretch>
            <a:fillRect/>
          </a:stretch>
        </p:blipFill>
        <p:spPr>
          <a:xfrm>
            <a:off x="216024" y="774700"/>
            <a:ext cx="8892480" cy="5140779"/>
          </a:xfrm>
          <a:prstGeom prst="rect">
            <a:avLst/>
          </a:prstGeom>
        </p:spPr>
      </p:pic>
      <p:sp>
        <p:nvSpPr>
          <p:cNvPr id="3" name="Tekstvak 2"/>
          <p:cNvSpPr txBox="1"/>
          <p:nvPr/>
        </p:nvSpPr>
        <p:spPr>
          <a:xfrm>
            <a:off x="0" y="5920824"/>
            <a:ext cx="9036496" cy="892552"/>
          </a:xfrm>
          <a:prstGeom prst="rect">
            <a:avLst/>
          </a:prstGeom>
          <a:noFill/>
        </p:spPr>
        <p:txBody>
          <a:bodyPr wrap="square" rtlCol="0">
            <a:spAutoFit/>
          </a:bodyPr>
          <a:lstStyle/>
          <a:p>
            <a:pPr marL="285750" indent="-285750">
              <a:buClr>
                <a:srgbClr val="FF0000"/>
              </a:buClr>
              <a:buFont typeface="Wingdings" charset="2"/>
              <a:buChar char="Ø"/>
            </a:pPr>
            <a:r>
              <a:rPr lang="nl-NL" sz="2600" dirty="0"/>
              <a:t>D</a:t>
            </a:r>
            <a:r>
              <a:rPr lang="nl-NL" sz="2600" dirty="0" smtClean="0"/>
              <a:t>e </a:t>
            </a:r>
            <a:r>
              <a:rPr lang="nl-NL" sz="2600" dirty="0"/>
              <a:t>steeksnelheid waarbij met een bepaalde hoogte (in rustige lucht) de grootst mogelijke afstand kan worden afgelegd.</a:t>
            </a:r>
          </a:p>
        </p:txBody>
      </p:sp>
      <p:sp>
        <p:nvSpPr>
          <p:cNvPr id="4" name="Rechthoek 3"/>
          <p:cNvSpPr/>
          <p:nvPr/>
        </p:nvSpPr>
        <p:spPr>
          <a:xfrm>
            <a:off x="6804248" y="692696"/>
            <a:ext cx="2275633" cy="523220"/>
          </a:xfrm>
          <a:prstGeom prst="rect">
            <a:avLst/>
          </a:prstGeom>
          <a:solidFill>
            <a:schemeClr val="tx2">
              <a:lumMod val="20000"/>
              <a:lumOff val="80000"/>
            </a:schemeClr>
          </a:solidFill>
        </p:spPr>
        <p:txBody>
          <a:bodyPr wrap="none">
            <a:spAutoFit/>
          </a:bodyPr>
          <a:lstStyle/>
          <a:p>
            <a:r>
              <a:rPr lang="nl-NL" sz="2800" b="1" dirty="0" smtClean="0">
                <a:solidFill>
                  <a:srgbClr val="C00000"/>
                </a:solidFill>
              </a:rPr>
              <a:t>Beste glijgetal</a:t>
            </a:r>
            <a:endParaRPr lang="nl-NL" sz="2800" dirty="0"/>
          </a:p>
        </p:txBody>
      </p:sp>
    </p:spTree>
    <p:extLst>
      <p:ext uri="{BB962C8B-B14F-4D97-AF65-F5344CB8AC3E}">
        <p14:creationId xmlns:p14="http://schemas.microsoft.com/office/powerpoint/2010/main" val="41453839"/>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006208" cy="523220"/>
          </a:xfrm>
          <a:prstGeom prst="rect">
            <a:avLst/>
          </a:prstGeom>
          <a:noFill/>
          <a:ln w="9525">
            <a:noFill/>
            <a:miter lim="800000"/>
            <a:headEnd/>
            <a:tailEnd/>
          </a:ln>
        </p:spPr>
        <p:txBody>
          <a:bodyPr wrap="none">
            <a:spAutoFit/>
          </a:bodyPr>
          <a:lstStyle/>
          <a:p>
            <a:r>
              <a:rPr lang="nl-NL" sz="2800" dirty="0" smtClean="0">
                <a:solidFill>
                  <a:schemeClr val="bg1"/>
                </a:solidFill>
              </a:rPr>
              <a:t>5.2 Vliegmechanica</a:t>
            </a:r>
            <a:endParaRPr lang="nl-NL" sz="2800" dirty="0">
              <a:solidFill>
                <a:schemeClr val="bg1"/>
              </a:solidFill>
            </a:endParaRPr>
          </a:p>
        </p:txBody>
      </p:sp>
      <p:pic>
        <p:nvPicPr>
          <p:cNvPr id="3" name="Afbeelding 2"/>
          <p:cNvPicPr>
            <a:picLocks noChangeAspect="1"/>
          </p:cNvPicPr>
          <p:nvPr/>
        </p:nvPicPr>
        <p:blipFill>
          <a:blip r:embed="rId4"/>
          <a:stretch>
            <a:fillRect/>
          </a:stretch>
        </p:blipFill>
        <p:spPr>
          <a:xfrm>
            <a:off x="971600" y="1103882"/>
            <a:ext cx="8064896" cy="4845398"/>
          </a:xfrm>
          <a:prstGeom prst="rect">
            <a:avLst/>
          </a:prstGeom>
        </p:spPr>
      </p:pic>
      <p:pic>
        <p:nvPicPr>
          <p:cNvPr id="4" name="Afbeelding 3"/>
          <p:cNvPicPr>
            <a:picLocks noChangeAspect="1"/>
          </p:cNvPicPr>
          <p:nvPr/>
        </p:nvPicPr>
        <p:blipFill>
          <a:blip r:embed="rId5"/>
          <a:stretch>
            <a:fillRect/>
          </a:stretch>
        </p:blipFill>
        <p:spPr>
          <a:xfrm>
            <a:off x="107504" y="3758317"/>
            <a:ext cx="6192688" cy="3055059"/>
          </a:xfrm>
          <a:prstGeom prst="rect">
            <a:avLst/>
          </a:prstGeom>
        </p:spPr>
      </p:pic>
      <p:sp>
        <p:nvSpPr>
          <p:cNvPr id="5" name="Tekstvak 4"/>
          <p:cNvSpPr txBox="1"/>
          <p:nvPr/>
        </p:nvSpPr>
        <p:spPr>
          <a:xfrm>
            <a:off x="107504" y="692696"/>
            <a:ext cx="4536504" cy="461665"/>
          </a:xfrm>
          <a:prstGeom prst="rect">
            <a:avLst/>
          </a:prstGeom>
          <a:noFill/>
        </p:spPr>
        <p:txBody>
          <a:bodyPr wrap="square" rtlCol="0">
            <a:spAutoFit/>
          </a:bodyPr>
          <a:lstStyle/>
          <a:p>
            <a:r>
              <a:rPr lang="nl-NL" sz="2400" dirty="0"/>
              <a:t>Beste glijgetal bij tegenwind </a:t>
            </a:r>
          </a:p>
        </p:txBody>
      </p:sp>
    </p:spTree>
    <p:extLst>
      <p:ext uri="{BB962C8B-B14F-4D97-AF65-F5344CB8AC3E}">
        <p14:creationId xmlns:p14="http://schemas.microsoft.com/office/powerpoint/2010/main" val="4145383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006208" cy="523220"/>
          </a:xfrm>
          <a:prstGeom prst="rect">
            <a:avLst/>
          </a:prstGeom>
          <a:noFill/>
          <a:ln w="9525">
            <a:noFill/>
            <a:miter lim="800000"/>
            <a:headEnd/>
            <a:tailEnd/>
          </a:ln>
        </p:spPr>
        <p:txBody>
          <a:bodyPr wrap="none">
            <a:spAutoFit/>
          </a:bodyPr>
          <a:lstStyle/>
          <a:p>
            <a:r>
              <a:rPr lang="nl-NL" sz="2800" dirty="0" smtClean="0">
                <a:solidFill>
                  <a:schemeClr val="bg1"/>
                </a:solidFill>
              </a:rPr>
              <a:t>5.2 Vliegmechanica</a:t>
            </a:r>
            <a:endParaRPr lang="nl-NL" sz="2800" dirty="0">
              <a:solidFill>
                <a:schemeClr val="bg1"/>
              </a:solidFill>
            </a:endParaRPr>
          </a:p>
        </p:txBody>
      </p:sp>
      <p:pic>
        <p:nvPicPr>
          <p:cNvPr id="2" name="Afbeelding 1"/>
          <p:cNvPicPr>
            <a:picLocks noChangeAspect="1"/>
          </p:cNvPicPr>
          <p:nvPr/>
        </p:nvPicPr>
        <p:blipFill>
          <a:blip r:embed="rId4"/>
          <a:stretch>
            <a:fillRect/>
          </a:stretch>
        </p:blipFill>
        <p:spPr>
          <a:xfrm>
            <a:off x="0" y="1455184"/>
            <a:ext cx="9144000" cy="5286184"/>
          </a:xfrm>
          <a:prstGeom prst="rect">
            <a:avLst/>
          </a:prstGeom>
        </p:spPr>
      </p:pic>
      <p:sp>
        <p:nvSpPr>
          <p:cNvPr id="3" name="Tekstvak 2"/>
          <p:cNvSpPr txBox="1"/>
          <p:nvPr/>
        </p:nvSpPr>
        <p:spPr>
          <a:xfrm>
            <a:off x="179512" y="764704"/>
            <a:ext cx="6818393" cy="523220"/>
          </a:xfrm>
          <a:prstGeom prst="rect">
            <a:avLst/>
          </a:prstGeom>
          <a:noFill/>
        </p:spPr>
        <p:txBody>
          <a:bodyPr wrap="none" rtlCol="0">
            <a:spAutoFit/>
          </a:bodyPr>
          <a:lstStyle/>
          <a:p>
            <a:r>
              <a:rPr lang="nl-NL" sz="2800" dirty="0"/>
              <a:t>Beste snelheid voor vliegen met waterballast </a:t>
            </a:r>
          </a:p>
        </p:txBody>
      </p:sp>
    </p:spTree>
    <p:extLst>
      <p:ext uri="{BB962C8B-B14F-4D97-AF65-F5344CB8AC3E}">
        <p14:creationId xmlns:p14="http://schemas.microsoft.com/office/powerpoint/2010/main" val="41453839"/>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006208" cy="523220"/>
          </a:xfrm>
          <a:prstGeom prst="rect">
            <a:avLst/>
          </a:prstGeom>
          <a:noFill/>
          <a:ln w="9525">
            <a:noFill/>
            <a:miter lim="800000"/>
            <a:headEnd/>
            <a:tailEnd/>
          </a:ln>
        </p:spPr>
        <p:txBody>
          <a:bodyPr wrap="none">
            <a:spAutoFit/>
          </a:bodyPr>
          <a:lstStyle/>
          <a:p>
            <a:r>
              <a:rPr lang="nl-NL" sz="2800" dirty="0" smtClean="0">
                <a:solidFill>
                  <a:schemeClr val="bg1"/>
                </a:solidFill>
              </a:rPr>
              <a:t>5.2 Vliegmechanica</a:t>
            </a:r>
            <a:endParaRPr lang="nl-NL" sz="2800" dirty="0">
              <a:solidFill>
                <a:schemeClr val="bg1"/>
              </a:solidFill>
            </a:endParaRPr>
          </a:p>
        </p:txBody>
      </p:sp>
      <p:pic>
        <p:nvPicPr>
          <p:cNvPr id="4" name="Afbeelding 3"/>
          <p:cNvPicPr>
            <a:picLocks noChangeAspect="1"/>
          </p:cNvPicPr>
          <p:nvPr/>
        </p:nvPicPr>
        <p:blipFill>
          <a:blip r:embed="rId4"/>
          <a:stretch>
            <a:fillRect/>
          </a:stretch>
        </p:blipFill>
        <p:spPr>
          <a:xfrm>
            <a:off x="0" y="1639396"/>
            <a:ext cx="9144000" cy="5173980"/>
          </a:xfrm>
          <a:prstGeom prst="rect">
            <a:avLst/>
          </a:prstGeom>
        </p:spPr>
      </p:pic>
      <p:sp>
        <p:nvSpPr>
          <p:cNvPr id="2" name="Tekstvak 1"/>
          <p:cNvSpPr txBox="1"/>
          <p:nvPr/>
        </p:nvSpPr>
        <p:spPr>
          <a:xfrm>
            <a:off x="1409700" y="1054100"/>
            <a:ext cx="184666" cy="369332"/>
          </a:xfrm>
          <a:prstGeom prst="rect">
            <a:avLst/>
          </a:prstGeom>
          <a:noFill/>
        </p:spPr>
        <p:txBody>
          <a:bodyPr wrap="none" rtlCol="0">
            <a:spAutoFit/>
          </a:bodyPr>
          <a:lstStyle/>
          <a:p>
            <a:endParaRPr lang="nl-NL" dirty="0"/>
          </a:p>
        </p:txBody>
      </p:sp>
      <p:sp>
        <p:nvSpPr>
          <p:cNvPr id="13" name="Tekstvak 2"/>
          <p:cNvSpPr txBox="1">
            <a:spLocks noChangeArrowheads="1"/>
          </p:cNvSpPr>
          <p:nvPr/>
        </p:nvSpPr>
        <p:spPr bwMode="auto">
          <a:xfrm>
            <a:off x="250825" y="692696"/>
            <a:ext cx="5740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buFontTx/>
              <a:buChar char="•"/>
            </a:pPr>
            <a:r>
              <a:rPr lang="nl-NL" sz="2800" dirty="0"/>
              <a:t>Beste snelheid voor vliegen met flaps</a:t>
            </a:r>
          </a:p>
          <a:p>
            <a:pPr>
              <a:buFontTx/>
              <a:buChar char="•"/>
            </a:pPr>
            <a:r>
              <a:rPr lang="nl-NL" sz="2800" dirty="0"/>
              <a:t>Zie vlieghandboek </a:t>
            </a:r>
          </a:p>
        </p:txBody>
      </p:sp>
    </p:spTree>
    <p:extLst>
      <p:ext uri="{BB962C8B-B14F-4D97-AF65-F5344CB8AC3E}">
        <p14:creationId xmlns:p14="http://schemas.microsoft.com/office/powerpoint/2010/main" val="4145383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dianummer 5"/>
          <p:cNvSpPr>
            <a:spLocks noGrp="1"/>
          </p:cNvSpPr>
          <p:nvPr>
            <p:ph type="sldNum" sz="quarter" idx="12"/>
          </p:nvPr>
        </p:nvSpPr>
        <p:spPr/>
        <p:txBody>
          <a:bodyPr/>
          <a:lstStyle/>
          <a:p>
            <a:fld id="{6D91E120-1196-E646-B7E7-B9D0EECC597F}" type="slidenum">
              <a:rPr lang="nl-NL"/>
              <a:pPr/>
              <a:t>8</a:t>
            </a:fld>
            <a:endParaRPr lang="nl-NL"/>
          </a:p>
        </p:txBody>
      </p:sp>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pPr fontAlgn="auto">
              <a:spcBef>
                <a:spcPts val="0"/>
              </a:spcBef>
              <a:spcAft>
                <a:spcPts val="0"/>
              </a:spcAft>
              <a:defRPr/>
            </a:pPr>
            <a:endParaRPr lang="nl-NL">
              <a:latin typeface="+mn-lt"/>
              <a:ea typeface="+mn-ea"/>
              <a:cs typeface="+mn-cs"/>
            </a:endParaRPr>
          </a:p>
        </p:txBody>
      </p:sp>
      <p:sp>
        <p:nvSpPr>
          <p:cNvPr id="150531" name="Rectangle 4"/>
          <p:cNvSpPr>
            <a:spLocks noChangeArrowheads="1"/>
          </p:cNvSpPr>
          <p:nvPr/>
        </p:nvSpPr>
        <p:spPr bwMode="auto">
          <a:xfrm>
            <a:off x="2627313" y="2565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sp>
        <p:nvSpPr>
          <p:cNvPr id="150532" name="Rectangle 5"/>
          <p:cNvSpPr>
            <a:spLocks noChangeArrowheads="1"/>
          </p:cNvSpPr>
          <p:nvPr/>
        </p:nvSpPr>
        <p:spPr bwMode="auto">
          <a:xfrm>
            <a:off x="2409825" y="2109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pic>
        <p:nvPicPr>
          <p:cNvPr id="150533" name="Picture 7" descr="LOGO PEG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75"/>
            <a:ext cx="1547813"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4" name="Text Box 9"/>
          <p:cNvSpPr txBox="1">
            <a:spLocks noChangeArrowheads="1"/>
          </p:cNvSpPr>
          <p:nvPr/>
        </p:nvSpPr>
        <p:spPr bwMode="auto">
          <a:xfrm>
            <a:off x="4767263" y="684213"/>
            <a:ext cx="44846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a:t> </a:t>
            </a:r>
          </a:p>
        </p:txBody>
      </p:sp>
      <p:pic>
        <p:nvPicPr>
          <p:cNvPr id="150535"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50" y="11113"/>
            <a:ext cx="68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kstvak 11"/>
          <p:cNvSpPr txBox="1"/>
          <p:nvPr/>
        </p:nvSpPr>
        <p:spPr>
          <a:xfrm>
            <a:off x="1763713" y="5157788"/>
            <a:ext cx="6408737" cy="946150"/>
          </a:xfrm>
          <a:prstGeom prst="rect">
            <a:avLst/>
          </a:prstGeom>
          <a:noFill/>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buClr>
                <a:srgbClr val="FF0000"/>
              </a:buClr>
            </a:pPr>
            <a:r>
              <a:rPr lang="nl-NL" sz="2800" dirty="0"/>
              <a:t>Krachten kunnen worden gecombineerd tot één resulterende kracht</a:t>
            </a:r>
          </a:p>
        </p:txBody>
      </p:sp>
      <p:pic>
        <p:nvPicPr>
          <p:cNvPr id="150539" name="Picture 11" descr="Resulterende-krac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704" y="1303759"/>
            <a:ext cx="5324475" cy="3781425"/>
          </a:xfrm>
          <a:prstGeom prst="rect">
            <a:avLst/>
          </a:prstGeom>
          <a:noFill/>
          <a:extLst>
            <a:ext uri="{909E8E84-426E-40dd-AFC4-6F175D3DCCD1}">
              <a14:hiddenFill xmlns:a14="http://schemas.microsoft.com/office/drawing/2010/main">
                <a:solidFill>
                  <a:srgbClr val="FFFFFF"/>
                </a:solidFill>
              </a14:hiddenFill>
            </a:ext>
          </a:extLst>
        </p:spPr>
      </p:pic>
      <p:pic>
        <p:nvPicPr>
          <p:cNvPr id="150542" name="Picture 14" descr="Aero4U-w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750" y="333375"/>
            <a:ext cx="719138" cy="2667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6"/>
          <p:cNvSpPr txBox="1">
            <a:spLocks noChangeArrowheads="1"/>
          </p:cNvSpPr>
          <p:nvPr/>
        </p:nvSpPr>
        <p:spPr bwMode="auto">
          <a:xfrm>
            <a:off x="107504" y="764704"/>
            <a:ext cx="37599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smtClean="0">
                <a:solidFill>
                  <a:schemeClr val="bg1"/>
                </a:solidFill>
              </a:rPr>
              <a:t>Een paar basisbegrippen</a:t>
            </a:r>
            <a:endParaRPr lang="nl-NL" sz="2800" dirty="0">
              <a:solidFill>
                <a:schemeClr val="bg1"/>
              </a:solidFill>
            </a:endParaRPr>
          </a:p>
        </p:txBody>
      </p:sp>
      <p:sp>
        <p:nvSpPr>
          <p:cNvPr id="15" name="Text Box 6"/>
          <p:cNvSpPr txBox="1">
            <a:spLocks noChangeArrowheads="1"/>
          </p:cNvSpPr>
          <p:nvPr/>
        </p:nvSpPr>
        <p:spPr bwMode="auto">
          <a:xfrm>
            <a:off x="2267744" y="97468"/>
            <a:ext cx="4903586" cy="523220"/>
          </a:xfrm>
          <a:prstGeom prst="rect">
            <a:avLst/>
          </a:prstGeom>
          <a:noFill/>
          <a:ln w="9525">
            <a:noFill/>
            <a:miter lim="800000"/>
            <a:headEnd/>
            <a:tailEnd/>
          </a:ln>
        </p:spPr>
        <p:txBody>
          <a:bodyPr wrap="none">
            <a:spAutoFit/>
          </a:bodyPr>
          <a:lstStyle/>
          <a:p>
            <a:r>
              <a:rPr lang="nl-NL" sz="2800" dirty="0" smtClean="0">
                <a:solidFill>
                  <a:schemeClr val="bg1"/>
                </a:solidFill>
              </a:rPr>
              <a:t>Beginselen van het zweefvliegen</a:t>
            </a:r>
            <a:endParaRPr lang="nl-NL" sz="2800" dirty="0">
              <a:solidFill>
                <a:schemeClr val="bg1"/>
              </a:solidFill>
            </a:endParaRPr>
          </a:p>
        </p:txBody>
      </p:sp>
    </p:spTree>
    <p:extLst>
      <p:ext uri="{BB962C8B-B14F-4D97-AF65-F5344CB8AC3E}">
        <p14:creationId xmlns:p14="http://schemas.microsoft.com/office/powerpoint/2010/main" val="3229947078"/>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006208" cy="523220"/>
          </a:xfrm>
          <a:prstGeom prst="rect">
            <a:avLst/>
          </a:prstGeom>
          <a:noFill/>
          <a:ln w="9525">
            <a:noFill/>
            <a:miter lim="800000"/>
            <a:headEnd/>
            <a:tailEnd/>
          </a:ln>
        </p:spPr>
        <p:txBody>
          <a:bodyPr wrap="none">
            <a:spAutoFit/>
          </a:bodyPr>
          <a:lstStyle/>
          <a:p>
            <a:r>
              <a:rPr lang="nl-NL" sz="2800" dirty="0" smtClean="0">
                <a:solidFill>
                  <a:schemeClr val="bg1"/>
                </a:solidFill>
              </a:rPr>
              <a:t>5.2 Vliegmechanica</a:t>
            </a:r>
            <a:endParaRPr lang="nl-NL" sz="2800" dirty="0">
              <a:solidFill>
                <a:schemeClr val="bg1"/>
              </a:solidFill>
            </a:endParaRPr>
          </a:p>
        </p:txBody>
      </p:sp>
      <p:pic>
        <p:nvPicPr>
          <p:cNvPr id="2" name="Afbeelding 1"/>
          <p:cNvPicPr>
            <a:picLocks noChangeAspect="1"/>
          </p:cNvPicPr>
          <p:nvPr/>
        </p:nvPicPr>
        <p:blipFill>
          <a:blip r:embed="rId4"/>
          <a:stretch>
            <a:fillRect/>
          </a:stretch>
        </p:blipFill>
        <p:spPr>
          <a:xfrm>
            <a:off x="49329" y="836712"/>
            <a:ext cx="8975543" cy="4320480"/>
          </a:xfrm>
          <a:prstGeom prst="rect">
            <a:avLst/>
          </a:prstGeom>
        </p:spPr>
      </p:pic>
      <p:pic>
        <p:nvPicPr>
          <p:cNvPr id="4" name="Afbeelding 3" descr="Schermafbeelding 2017-02-02 om 18.46.0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08" y="5215436"/>
            <a:ext cx="8964488" cy="1467183"/>
          </a:xfrm>
          <a:prstGeom prst="rect">
            <a:avLst/>
          </a:prstGeom>
        </p:spPr>
      </p:pic>
    </p:spTree>
    <p:extLst>
      <p:ext uri="{BB962C8B-B14F-4D97-AF65-F5344CB8AC3E}">
        <p14:creationId xmlns:p14="http://schemas.microsoft.com/office/powerpoint/2010/main" val="41453839"/>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006208" cy="523220"/>
          </a:xfrm>
          <a:prstGeom prst="rect">
            <a:avLst/>
          </a:prstGeom>
          <a:noFill/>
          <a:ln w="9525">
            <a:noFill/>
            <a:miter lim="800000"/>
            <a:headEnd/>
            <a:tailEnd/>
          </a:ln>
        </p:spPr>
        <p:txBody>
          <a:bodyPr wrap="none">
            <a:spAutoFit/>
          </a:bodyPr>
          <a:lstStyle/>
          <a:p>
            <a:r>
              <a:rPr lang="nl-NL" sz="2800" dirty="0" smtClean="0">
                <a:solidFill>
                  <a:schemeClr val="bg1"/>
                </a:solidFill>
              </a:rPr>
              <a:t>5.2 Vliegmechanica</a:t>
            </a:r>
            <a:endParaRPr lang="nl-NL" sz="2800" dirty="0">
              <a:solidFill>
                <a:schemeClr val="bg1"/>
              </a:solidFill>
            </a:endParaRPr>
          </a:p>
        </p:txBody>
      </p:sp>
      <p:pic>
        <p:nvPicPr>
          <p:cNvPr id="10" name="Afbeelding 9"/>
          <p:cNvPicPr>
            <a:picLocks noChangeAspect="1"/>
          </p:cNvPicPr>
          <p:nvPr/>
        </p:nvPicPr>
        <p:blipFill>
          <a:blip r:embed="rId4"/>
          <a:stretch>
            <a:fillRect/>
          </a:stretch>
        </p:blipFill>
        <p:spPr>
          <a:xfrm>
            <a:off x="0" y="764704"/>
            <a:ext cx="9144000" cy="4468374"/>
          </a:xfrm>
          <a:prstGeom prst="rect">
            <a:avLst/>
          </a:prstGeom>
        </p:spPr>
      </p:pic>
      <p:pic>
        <p:nvPicPr>
          <p:cNvPr id="11" name="Afbeelding 10" descr="Schermafbeelding 2017-02-02 om 18.46.0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4" y="5373216"/>
            <a:ext cx="8964488" cy="1467183"/>
          </a:xfrm>
          <a:prstGeom prst="rect">
            <a:avLst/>
          </a:prstGeom>
        </p:spPr>
      </p:pic>
    </p:spTree>
    <p:extLst>
      <p:ext uri="{BB962C8B-B14F-4D97-AF65-F5344CB8AC3E}">
        <p14:creationId xmlns:p14="http://schemas.microsoft.com/office/powerpoint/2010/main" val="41453839"/>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006208" cy="523220"/>
          </a:xfrm>
          <a:prstGeom prst="rect">
            <a:avLst/>
          </a:prstGeom>
          <a:noFill/>
          <a:ln w="9525">
            <a:noFill/>
            <a:miter lim="800000"/>
            <a:headEnd/>
            <a:tailEnd/>
          </a:ln>
        </p:spPr>
        <p:txBody>
          <a:bodyPr wrap="none">
            <a:spAutoFit/>
          </a:bodyPr>
          <a:lstStyle/>
          <a:p>
            <a:r>
              <a:rPr lang="nl-NL" sz="2800" dirty="0" smtClean="0">
                <a:solidFill>
                  <a:schemeClr val="bg1"/>
                </a:solidFill>
              </a:rPr>
              <a:t>5.2 Vliegmechanica</a:t>
            </a:r>
            <a:endParaRPr lang="nl-NL" sz="2800" dirty="0">
              <a:solidFill>
                <a:schemeClr val="bg1"/>
              </a:solidFill>
            </a:endParaRPr>
          </a:p>
        </p:txBody>
      </p:sp>
      <p:pic>
        <p:nvPicPr>
          <p:cNvPr id="10242" name="Picture 2" descr="http://www.zweefvliegopleiding.nl/images/vliegtuigprestaties/polaireDG-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106742"/>
            <a:ext cx="8208912" cy="5130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78352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3068896" y="60418"/>
            <a:ext cx="3006208" cy="523220"/>
          </a:xfrm>
          <a:prstGeom prst="rect">
            <a:avLst/>
          </a:prstGeom>
          <a:noFill/>
          <a:ln w="9525">
            <a:noFill/>
            <a:miter lim="800000"/>
            <a:headEnd/>
            <a:tailEnd/>
          </a:ln>
        </p:spPr>
        <p:txBody>
          <a:bodyPr wrap="none">
            <a:spAutoFit/>
          </a:bodyPr>
          <a:lstStyle/>
          <a:p>
            <a:r>
              <a:rPr lang="nl-NL" sz="2800" dirty="0" smtClean="0">
                <a:solidFill>
                  <a:schemeClr val="bg1"/>
                </a:solidFill>
              </a:rPr>
              <a:t>5.2 Vliegmechanica</a:t>
            </a:r>
            <a:endParaRPr lang="nl-NL" sz="2800" dirty="0">
              <a:solidFill>
                <a:schemeClr val="bg1"/>
              </a:solidFill>
            </a:endParaRPr>
          </a:p>
        </p:txBody>
      </p:sp>
      <p:graphicFrame>
        <p:nvGraphicFramePr>
          <p:cNvPr id="3" name="Tabel 2"/>
          <p:cNvGraphicFramePr>
            <a:graphicFrameLocks noGrp="1"/>
          </p:cNvGraphicFramePr>
          <p:nvPr>
            <p:extLst>
              <p:ext uri="{D42A27DB-BD31-4B8C-83A1-F6EECF244321}">
                <p14:modId xmlns:p14="http://schemas.microsoft.com/office/powerpoint/2010/main" val="2472550844"/>
              </p:ext>
            </p:extLst>
          </p:nvPr>
        </p:nvGraphicFramePr>
        <p:xfrm>
          <a:off x="87423" y="3460787"/>
          <a:ext cx="8865046" cy="3384376"/>
        </p:xfrm>
        <a:graphic>
          <a:graphicData uri="http://schemas.openxmlformats.org/drawingml/2006/table">
            <a:tbl>
              <a:tblPr/>
              <a:tblGrid>
                <a:gridCol w="3528392"/>
                <a:gridCol w="1944216"/>
                <a:gridCol w="1656184"/>
                <a:gridCol w="1736254"/>
              </a:tblGrid>
              <a:tr h="444133">
                <a:tc>
                  <a:txBody>
                    <a:bodyPr/>
                    <a:lstStyle/>
                    <a:p>
                      <a:r>
                        <a:rPr lang="nl-NL" sz="2200" b="1" baseline="0" dirty="0">
                          <a:solidFill>
                            <a:srgbClr val="FFFFFF"/>
                          </a:solidFill>
                          <a:effectLst/>
                          <a:latin typeface="Verdana" panose="020B0604030504040204" pitchFamily="34" charset="0"/>
                        </a:rPr>
                        <a:t>Vleugelbelasting W/S</a:t>
                      </a:r>
                      <a:endParaRPr lang="nl-NL" sz="2200" baseline="0" dirty="0">
                        <a:solidFill>
                          <a:srgbClr val="000000"/>
                        </a:solidFill>
                        <a:effectLst/>
                        <a:latin typeface="Verdana" panose="020B0604030504040204" pitchFamily="34" charset="0"/>
                      </a:endParaRP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4682B4"/>
                    </a:solidFill>
                  </a:tcPr>
                </a:tc>
                <a:tc>
                  <a:txBody>
                    <a:bodyPr/>
                    <a:lstStyle/>
                    <a:p>
                      <a:r>
                        <a:rPr lang="nl-NL" sz="2200" b="1" baseline="0">
                          <a:solidFill>
                            <a:srgbClr val="FFFFFF"/>
                          </a:solidFill>
                          <a:effectLst/>
                          <a:latin typeface="Verdana" panose="020B0604030504040204" pitchFamily="34" charset="0"/>
                        </a:rPr>
                        <a:t>32 kg/m²</a:t>
                      </a:r>
                      <a:endParaRPr lang="nl-NL" sz="2200" baseline="0">
                        <a:solidFill>
                          <a:srgbClr val="000000"/>
                        </a:solidFill>
                        <a:effectLst/>
                        <a:latin typeface="Verdana" panose="020B0604030504040204" pitchFamily="34" charset="0"/>
                      </a:endParaRP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4682B4"/>
                    </a:solidFill>
                  </a:tcPr>
                </a:tc>
                <a:tc>
                  <a:txBody>
                    <a:bodyPr/>
                    <a:lstStyle/>
                    <a:p>
                      <a:r>
                        <a:rPr lang="nl-NL" sz="2200" b="1" baseline="0">
                          <a:solidFill>
                            <a:srgbClr val="FFFFFF"/>
                          </a:solidFill>
                          <a:effectLst/>
                          <a:latin typeface="Verdana" panose="020B0604030504040204" pitchFamily="34" charset="0"/>
                        </a:rPr>
                        <a:t> 40 kg/m²</a:t>
                      </a:r>
                      <a:endParaRPr lang="nl-NL" sz="2200" baseline="0">
                        <a:solidFill>
                          <a:srgbClr val="000000"/>
                        </a:solidFill>
                        <a:effectLst/>
                        <a:latin typeface="Verdana" panose="020B0604030504040204" pitchFamily="34" charset="0"/>
                      </a:endParaRP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4682B4"/>
                    </a:solidFill>
                  </a:tcPr>
                </a:tc>
                <a:tc>
                  <a:txBody>
                    <a:bodyPr/>
                    <a:lstStyle/>
                    <a:p>
                      <a:r>
                        <a:rPr lang="nl-NL" sz="2200" b="1" baseline="0">
                          <a:solidFill>
                            <a:srgbClr val="FFFFFF"/>
                          </a:solidFill>
                          <a:effectLst/>
                          <a:latin typeface="Verdana" panose="020B0604030504040204" pitchFamily="34" charset="0"/>
                        </a:rPr>
                        <a:t>50 kg/m²</a:t>
                      </a:r>
                      <a:endParaRPr lang="nl-NL" sz="2200" baseline="0">
                        <a:solidFill>
                          <a:srgbClr val="000000"/>
                        </a:solidFill>
                        <a:effectLst/>
                        <a:latin typeface="Verdana" panose="020B0604030504040204" pitchFamily="34" charset="0"/>
                      </a:endParaRP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4682B4"/>
                    </a:solidFill>
                  </a:tcPr>
                </a:tc>
              </a:tr>
              <a:tr h="588149">
                <a:tc>
                  <a:txBody>
                    <a:bodyPr/>
                    <a:lstStyle/>
                    <a:p>
                      <a:r>
                        <a:rPr lang="nl-NL" sz="2200" baseline="0">
                          <a:solidFill>
                            <a:srgbClr val="000000"/>
                          </a:solidFill>
                          <a:effectLst/>
                          <a:latin typeface="Verdana" panose="020B0604030504040204" pitchFamily="34" charset="0"/>
                        </a:rPr>
                        <a:t>overtreksnelheid</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2200" baseline="0">
                          <a:solidFill>
                            <a:srgbClr val="000000"/>
                          </a:solidFill>
                          <a:effectLst/>
                          <a:latin typeface="Verdana" panose="020B0604030504040204" pitchFamily="34" charset="0"/>
                        </a:rPr>
                        <a:t>68 km/h </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2200" baseline="0">
                          <a:solidFill>
                            <a:srgbClr val="000000"/>
                          </a:solidFill>
                          <a:effectLst/>
                          <a:latin typeface="Verdana" panose="020B0604030504040204" pitchFamily="34" charset="0"/>
                        </a:rPr>
                        <a:t>77 km/h</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2200" baseline="0">
                          <a:solidFill>
                            <a:srgbClr val="000000"/>
                          </a:solidFill>
                          <a:effectLst/>
                          <a:latin typeface="Verdana" panose="020B0604030504040204" pitchFamily="34" charset="0"/>
                        </a:rPr>
                        <a:t>86 km/h</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r>
              <a:tr h="882223">
                <a:tc>
                  <a:txBody>
                    <a:bodyPr/>
                    <a:lstStyle/>
                    <a:p>
                      <a:r>
                        <a:rPr lang="nl-NL" sz="2200" baseline="0">
                          <a:solidFill>
                            <a:srgbClr val="000000"/>
                          </a:solidFill>
                          <a:effectLst/>
                          <a:latin typeface="Verdana" panose="020B0604030504040204" pitchFamily="34" charset="0"/>
                        </a:rPr>
                        <a:t>minimum daalsnelheid </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2200" baseline="0">
                          <a:solidFill>
                            <a:srgbClr val="000000"/>
                          </a:solidFill>
                          <a:effectLst/>
                          <a:latin typeface="Verdana" panose="020B0604030504040204" pitchFamily="34" charset="0"/>
                        </a:rPr>
                        <a:t>0,56 m/s</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2200" baseline="0">
                          <a:solidFill>
                            <a:srgbClr val="000000"/>
                          </a:solidFill>
                          <a:effectLst/>
                          <a:latin typeface="Verdana" panose="020B0604030504040204" pitchFamily="34" charset="0"/>
                        </a:rPr>
                        <a:t>0,62 m/s </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2200" baseline="0" dirty="0">
                          <a:solidFill>
                            <a:srgbClr val="000000"/>
                          </a:solidFill>
                          <a:effectLst/>
                          <a:latin typeface="Verdana" panose="020B0604030504040204" pitchFamily="34" charset="0"/>
                        </a:rPr>
                        <a:t>0,68 m/s</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r>
              <a:tr h="294074">
                <a:tc>
                  <a:txBody>
                    <a:bodyPr/>
                    <a:lstStyle/>
                    <a:p>
                      <a:r>
                        <a:rPr lang="nl-NL" sz="2200" baseline="0">
                          <a:solidFill>
                            <a:srgbClr val="000000"/>
                          </a:solidFill>
                          <a:effectLst/>
                          <a:latin typeface="Verdana" panose="020B0604030504040204" pitchFamily="34" charset="0"/>
                        </a:rPr>
                        <a:t>bij</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2200" baseline="0">
                          <a:solidFill>
                            <a:srgbClr val="000000"/>
                          </a:solidFill>
                          <a:effectLst/>
                          <a:latin typeface="Verdana" panose="020B0604030504040204" pitchFamily="34" charset="0"/>
                        </a:rPr>
                        <a:t>78 km/h</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2200" baseline="0">
                          <a:solidFill>
                            <a:srgbClr val="000000"/>
                          </a:solidFill>
                          <a:effectLst/>
                          <a:latin typeface="Verdana" panose="020B0604030504040204" pitchFamily="34" charset="0"/>
                        </a:rPr>
                        <a:t>87 km/h</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2200" baseline="0">
                          <a:solidFill>
                            <a:srgbClr val="000000"/>
                          </a:solidFill>
                          <a:effectLst/>
                          <a:latin typeface="Verdana" panose="020B0604030504040204" pitchFamily="34" charset="0"/>
                        </a:rPr>
                        <a:t>98 km/h</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r>
              <a:tr h="588149">
                <a:tc>
                  <a:txBody>
                    <a:bodyPr/>
                    <a:lstStyle/>
                    <a:p>
                      <a:r>
                        <a:rPr lang="nl-NL" sz="2200" baseline="0">
                          <a:solidFill>
                            <a:srgbClr val="000000"/>
                          </a:solidFill>
                          <a:effectLst/>
                          <a:latin typeface="Verdana" panose="020B0604030504040204" pitchFamily="34" charset="0"/>
                        </a:rPr>
                        <a:t>beste glijgetal</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2200" baseline="0">
                          <a:solidFill>
                            <a:srgbClr val="000000"/>
                          </a:solidFill>
                          <a:effectLst/>
                          <a:latin typeface="Verdana" panose="020B0604030504040204" pitchFamily="34" charset="0"/>
                        </a:rPr>
                        <a:t>41</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2200" baseline="0">
                          <a:solidFill>
                            <a:srgbClr val="000000"/>
                          </a:solidFill>
                          <a:effectLst/>
                          <a:latin typeface="Verdana" panose="020B0604030504040204" pitchFamily="34" charset="0"/>
                        </a:rPr>
                        <a:t>41,5</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2200" baseline="0">
                          <a:solidFill>
                            <a:srgbClr val="000000"/>
                          </a:solidFill>
                          <a:effectLst/>
                          <a:latin typeface="Verdana" panose="020B0604030504040204" pitchFamily="34" charset="0"/>
                        </a:rPr>
                        <a:t>42 </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r>
              <a:tr h="546442">
                <a:tc>
                  <a:txBody>
                    <a:bodyPr/>
                    <a:lstStyle/>
                    <a:p>
                      <a:r>
                        <a:rPr lang="nl-NL" sz="2200" baseline="0">
                          <a:solidFill>
                            <a:srgbClr val="000000"/>
                          </a:solidFill>
                          <a:effectLst/>
                          <a:latin typeface="Verdana" panose="020B0604030504040204" pitchFamily="34" charset="0"/>
                        </a:rPr>
                        <a:t>bij </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2200" baseline="0">
                          <a:solidFill>
                            <a:srgbClr val="000000"/>
                          </a:solidFill>
                          <a:effectLst/>
                          <a:latin typeface="Verdana" panose="020B0604030504040204" pitchFamily="34" charset="0"/>
                        </a:rPr>
                        <a:t>100 km/h</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2200" baseline="0">
                          <a:solidFill>
                            <a:srgbClr val="000000"/>
                          </a:solidFill>
                          <a:effectLst/>
                          <a:latin typeface="Verdana" panose="020B0604030504040204" pitchFamily="34" charset="0"/>
                        </a:rPr>
                        <a:t>112 km/h</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2200" baseline="0" dirty="0">
                          <a:solidFill>
                            <a:srgbClr val="000000"/>
                          </a:solidFill>
                          <a:effectLst/>
                          <a:latin typeface="Verdana" panose="020B0604030504040204" pitchFamily="34" charset="0"/>
                        </a:rPr>
                        <a:t>122 km/h</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r>
            </a:tbl>
          </a:graphicData>
        </a:graphic>
      </p:graphicFrame>
      <p:sp>
        <p:nvSpPr>
          <p:cNvPr id="4" name="Rectangle 1"/>
          <p:cNvSpPr>
            <a:spLocks noChangeArrowheads="1"/>
          </p:cNvSpPr>
          <p:nvPr/>
        </p:nvSpPr>
        <p:spPr bwMode="auto">
          <a:xfrm>
            <a:off x="-780479" y="2483909"/>
            <a:ext cx="1392871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9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 </a:t>
            </a:r>
            <a:endParaRPr kumimoji="0" lang="nl-NL" altLang="nl-NL" sz="1800" b="0" i="0" u="none" strike="noStrike" cap="none" normalizeH="0" baseline="0" smtClean="0">
              <a:ln>
                <a:noFill/>
              </a:ln>
              <a:solidFill>
                <a:schemeClr val="tx1"/>
              </a:solidFill>
              <a:effectLst/>
              <a:latin typeface="Arial" panose="020B0604020202020204" pitchFamily="34" charset="0"/>
            </a:endParaRPr>
          </a:p>
        </p:txBody>
      </p:sp>
      <p:pic>
        <p:nvPicPr>
          <p:cNvPr id="13" name="Picture 2" descr="http://www.zweefvliegopleiding.nl/images/vliegtuigprestaties/polaireDG-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05" y="749408"/>
            <a:ext cx="4338207" cy="271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261678"/>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006208" cy="523220"/>
          </a:xfrm>
          <a:prstGeom prst="rect">
            <a:avLst/>
          </a:prstGeom>
          <a:noFill/>
          <a:ln w="9525">
            <a:noFill/>
            <a:miter lim="800000"/>
            <a:headEnd/>
            <a:tailEnd/>
          </a:ln>
        </p:spPr>
        <p:txBody>
          <a:bodyPr wrap="none">
            <a:spAutoFit/>
          </a:bodyPr>
          <a:lstStyle/>
          <a:p>
            <a:r>
              <a:rPr lang="nl-NL" sz="2800" dirty="0" smtClean="0">
                <a:solidFill>
                  <a:schemeClr val="bg1"/>
                </a:solidFill>
              </a:rPr>
              <a:t>5.2 Vliegmechanica</a:t>
            </a:r>
            <a:endParaRPr lang="nl-NL" sz="2800" dirty="0">
              <a:solidFill>
                <a:schemeClr val="bg1"/>
              </a:solidFill>
            </a:endParaRPr>
          </a:p>
        </p:txBody>
      </p:sp>
      <p:sp>
        <p:nvSpPr>
          <p:cNvPr id="2" name="Rechthoek 1"/>
          <p:cNvSpPr/>
          <p:nvPr/>
        </p:nvSpPr>
        <p:spPr>
          <a:xfrm>
            <a:off x="89756" y="5013176"/>
            <a:ext cx="8964488" cy="1692771"/>
          </a:xfrm>
          <a:prstGeom prst="rect">
            <a:avLst/>
          </a:prstGeom>
        </p:spPr>
        <p:txBody>
          <a:bodyPr wrap="square">
            <a:spAutoFit/>
          </a:bodyPr>
          <a:lstStyle/>
          <a:p>
            <a:pPr marL="457200" indent="-457200">
              <a:buClr>
                <a:srgbClr val="FF0000"/>
              </a:buClr>
              <a:buFont typeface="Wingdings" panose="05000000000000000000" pitchFamily="2" charset="2"/>
              <a:buChar char="Ø"/>
            </a:pPr>
            <a:r>
              <a:rPr lang="nl-NL" sz="2600" dirty="0"/>
              <a:t>Je bepaalt de snelheid voor het beste glijgetal door </a:t>
            </a:r>
            <a:r>
              <a:rPr lang="nl-NL" sz="2600" dirty="0">
                <a:solidFill>
                  <a:srgbClr val="C00000"/>
                </a:solidFill>
              </a:rPr>
              <a:t>vanuit de oorsprong (nulpunt) een raaklijn aan de polaire </a:t>
            </a:r>
            <a:r>
              <a:rPr lang="nl-NL" sz="2600" dirty="0"/>
              <a:t>te trekken. </a:t>
            </a:r>
            <a:endParaRPr lang="nl-NL" sz="2600" dirty="0" smtClean="0"/>
          </a:p>
          <a:p>
            <a:pPr marL="457200" indent="-457200">
              <a:buClr>
                <a:srgbClr val="FF0000"/>
              </a:buClr>
              <a:buFont typeface="Wingdings" panose="05000000000000000000" pitchFamily="2" charset="2"/>
              <a:buChar char="Ø"/>
            </a:pPr>
            <a:r>
              <a:rPr lang="nl-NL" sz="2600" dirty="0" smtClean="0"/>
              <a:t>Daar </a:t>
            </a:r>
            <a:r>
              <a:rPr lang="nl-NL" sz="2600" dirty="0"/>
              <a:t>waar de lijn de polaire raakt, trek je een lijn verticaal naar boven om de snelheid af te lezen</a:t>
            </a:r>
          </a:p>
        </p:txBody>
      </p:sp>
      <p:pic>
        <p:nvPicPr>
          <p:cNvPr id="12292" name="Picture 4" descr="http://www.zweefvliegopleiding.nl/images/vliegtuigprestaties/polaireLS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19" y="821507"/>
            <a:ext cx="8340511" cy="3975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934388"/>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006208" cy="523220"/>
          </a:xfrm>
          <a:prstGeom prst="rect">
            <a:avLst/>
          </a:prstGeom>
          <a:noFill/>
          <a:ln w="9525">
            <a:noFill/>
            <a:miter lim="800000"/>
            <a:headEnd/>
            <a:tailEnd/>
          </a:ln>
        </p:spPr>
        <p:txBody>
          <a:bodyPr wrap="none">
            <a:spAutoFit/>
          </a:bodyPr>
          <a:lstStyle/>
          <a:p>
            <a:r>
              <a:rPr lang="nl-NL" sz="2800" dirty="0" smtClean="0">
                <a:solidFill>
                  <a:schemeClr val="bg1"/>
                </a:solidFill>
              </a:rPr>
              <a:t>5.2 Vliegmechanica</a:t>
            </a:r>
            <a:endParaRPr lang="nl-NL" sz="2800" dirty="0">
              <a:solidFill>
                <a:schemeClr val="bg1"/>
              </a:solidFill>
            </a:endParaRPr>
          </a:p>
        </p:txBody>
      </p:sp>
      <p:sp>
        <p:nvSpPr>
          <p:cNvPr id="2" name="Rechthoek 1"/>
          <p:cNvSpPr/>
          <p:nvPr/>
        </p:nvSpPr>
        <p:spPr>
          <a:xfrm>
            <a:off x="80070" y="4653136"/>
            <a:ext cx="8892480" cy="1815882"/>
          </a:xfrm>
          <a:prstGeom prst="rect">
            <a:avLst/>
          </a:prstGeom>
        </p:spPr>
        <p:txBody>
          <a:bodyPr wrap="square">
            <a:spAutoFit/>
          </a:bodyPr>
          <a:lstStyle/>
          <a:p>
            <a:pPr marL="457200" indent="-457200">
              <a:buClr>
                <a:srgbClr val="FF0000"/>
              </a:buClr>
              <a:buFont typeface="Wingdings" panose="05000000000000000000" pitchFamily="2" charset="2"/>
              <a:buChar char="Ø"/>
            </a:pPr>
            <a:r>
              <a:rPr lang="nl-NL" sz="2800" dirty="0"/>
              <a:t>Wanneer je door </a:t>
            </a:r>
            <a:r>
              <a:rPr lang="nl-NL" sz="2800" dirty="0">
                <a:solidFill>
                  <a:srgbClr val="C00000"/>
                </a:solidFill>
              </a:rPr>
              <a:t>dalen</a:t>
            </a:r>
            <a:r>
              <a:rPr lang="nl-NL" sz="2800" dirty="0"/>
              <a:t> heen vliegt </a:t>
            </a:r>
            <a:r>
              <a:rPr lang="nl-NL" sz="2800" dirty="0">
                <a:solidFill>
                  <a:srgbClr val="C00000"/>
                </a:solidFill>
              </a:rPr>
              <a:t>verschuift de hele polaire naar beneden</a:t>
            </a:r>
            <a:r>
              <a:rPr lang="nl-NL" sz="2800" dirty="0"/>
              <a:t> met de waarde van het dalen. </a:t>
            </a:r>
            <a:endParaRPr lang="nl-NL" sz="2800" dirty="0" smtClean="0"/>
          </a:p>
          <a:p>
            <a:pPr marL="457200" indent="-457200">
              <a:buClr>
                <a:srgbClr val="FF0000"/>
              </a:buClr>
              <a:buFont typeface="Wingdings" panose="05000000000000000000" pitchFamily="2" charset="2"/>
              <a:buChar char="Ø"/>
            </a:pPr>
            <a:r>
              <a:rPr lang="nl-NL" sz="2800" dirty="0" smtClean="0"/>
              <a:t>Trek </a:t>
            </a:r>
            <a:r>
              <a:rPr lang="nl-NL" sz="2800" dirty="0"/>
              <a:t>je dan een raaklijn vanuit de oorsprong dan krijg je een hogere snelheid voor de beste glijhoek.</a:t>
            </a:r>
            <a:endParaRPr lang="nl-NL" sz="2600" dirty="0"/>
          </a:p>
        </p:txBody>
      </p:sp>
      <p:pic>
        <p:nvPicPr>
          <p:cNvPr id="13318" name="Picture 6" descr="http://www.zweefvliegopleiding.nl/images/vliegtuigprestaties/polaire-LS4-daalwi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19" y="889968"/>
            <a:ext cx="8300309" cy="3403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187529"/>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006208" cy="523220"/>
          </a:xfrm>
          <a:prstGeom prst="rect">
            <a:avLst/>
          </a:prstGeom>
          <a:noFill/>
          <a:ln w="9525">
            <a:noFill/>
            <a:miter lim="800000"/>
            <a:headEnd/>
            <a:tailEnd/>
          </a:ln>
        </p:spPr>
        <p:txBody>
          <a:bodyPr wrap="none">
            <a:spAutoFit/>
          </a:bodyPr>
          <a:lstStyle/>
          <a:p>
            <a:r>
              <a:rPr lang="nl-NL" sz="2800" dirty="0" smtClean="0">
                <a:solidFill>
                  <a:schemeClr val="bg1"/>
                </a:solidFill>
              </a:rPr>
              <a:t>5.2 Vliegmechanica</a:t>
            </a:r>
            <a:endParaRPr lang="nl-NL" sz="2800" dirty="0">
              <a:solidFill>
                <a:schemeClr val="bg1"/>
              </a:solidFill>
            </a:endParaRPr>
          </a:p>
        </p:txBody>
      </p:sp>
      <p:graphicFrame>
        <p:nvGraphicFramePr>
          <p:cNvPr id="3" name="Tabel 2"/>
          <p:cNvGraphicFramePr>
            <a:graphicFrameLocks noGrp="1"/>
          </p:cNvGraphicFramePr>
          <p:nvPr>
            <p:extLst>
              <p:ext uri="{D42A27DB-BD31-4B8C-83A1-F6EECF244321}">
                <p14:modId xmlns:p14="http://schemas.microsoft.com/office/powerpoint/2010/main" val="4112031768"/>
              </p:ext>
            </p:extLst>
          </p:nvPr>
        </p:nvGraphicFramePr>
        <p:xfrm>
          <a:off x="89756" y="5229200"/>
          <a:ext cx="8964488" cy="1219200"/>
        </p:xfrm>
        <a:graphic>
          <a:graphicData uri="http://schemas.openxmlformats.org/drawingml/2006/table">
            <a:tbl>
              <a:tblPr/>
              <a:tblGrid>
                <a:gridCol w="1800200"/>
                <a:gridCol w="4320480"/>
                <a:gridCol w="2843808"/>
              </a:tblGrid>
              <a:tr h="0">
                <a:tc>
                  <a:txBody>
                    <a:bodyPr/>
                    <a:lstStyle/>
                    <a:p>
                      <a:r>
                        <a:rPr lang="nl-NL" sz="2000" b="1" baseline="0" dirty="0" smtClean="0">
                          <a:solidFill>
                            <a:srgbClr val="FFFFFF"/>
                          </a:solidFill>
                          <a:effectLst/>
                          <a:latin typeface="Verdana" panose="020B0604030504040204" pitchFamily="34" charset="0"/>
                        </a:rPr>
                        <a:t>tegenwind</a:t>
                      </a:r>
                      <a:endParaRPr lang="nl-NL" sz="2000" baseline="0" dirty="0">
                        <a:solidFill>
                          <a:srgbClr val="000000"/>
                        </a:solidFill>
                        <a:effectLst/>
                        <a:latin typeface="Verdana" panose="020B0604030504040204" pitchFamily="34" charset="0"/>
                      </a:endParaRP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4682B4"/>
                    </a:solidFill>
                  </a:tcPr>
                </a:tc>
                <a:tc>
                  <a:txBody>
                    <a:bodyPr/>
                    <a:lstStyle/>
                    <a:p>
                      <a:r>
                        <a:rPr lang="nl-NL" sz="2000" b="1" baseline="0" smtClean="0">
                          <a:solidFill>
                            <a:srgbClr val="FFFFFF"/>
                          </a:solidFill>
                          <a:effectLst/>
                          <a:latin typeface="Verdana" panose="020B0604030504040204" pitchFamily="34" charset="0"/>
                        </a:rPr>
                        <a:t>sterkte</a:t>
                      </a:r>
                      <a:endParaRPr lang="nl-NL" sz="2000" baseline="0">
                        <a:solidFill>
                          <a:srgbClr val="000000"/>
                        </a:solidFill>
                        <a:effectLst/>
                        <a:latin typeface="Verdana" panose="020B0604030504040204" pitchFamily="34" charset="0"/>
                      </a:endParaRP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4682B4"/>
                    </a:solidFill>
                  </a:tcPr>
                </a:tc>
                <a:tc>
                  <a:txBody>
                    <a:bodyPr/>
                    <a:lstStyle/>
                    <a:p>
                      <a:r>
                        <a:rPr lang="nl-NL" sz="2000" b="1" baseline="0" smtClean="0">
                          <a:solidFill>
                            <a:srgbClr val="FFFFFF"/>
                          </a:solidFill>
                          <a:effectLst/>
                          <a:latin typeface="Verdana" panose="020B0604030504040204" pitchFamily="34" charset="0"/>
                        </a:rPr>
                        <a:t>  ringinstelling </a:t>
                      </a:r>
                      <a:endParaRPr lang="nl-NL" sz="2000" baseline="0">
                        <a:solidFill>
                          <a:srgbClr val="000000"/>
                        </a:solidFill>
                        <a:effectLst/>
                        <a:latin typeface="Verdana" panose="020B0604030504040204" pitchFamily="34" charset="0"/>
                      </a:endParaRP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4682B4"/>
                    </a:solidFill>
                  </a:tcPr>
                </a:tc>
              </a:tr>
              <a:tr h="0">
                <a:tc>
                  <a:txBody>
                    <a:bodyPr/>
                    <a:lstStyle/>
                    <a:p>
                      <a:r>
                        <a:rPr lang="nl-NL" sz="2000" baseline="0" smtClean="0">
                          <a:solidFill>
                            <a:srgbClr val="000000"/>
                          </a:solidFill>
                          <a:effectLst/>
                          <a:latin typeface="Verdana" panose="020B0604030504040204" pitchFamily="34" charset="0"/>
                        </a:rPr>
                        <a:t>matig</a:t>
                      </a:r>
                      <a:endParaRPr lang="nl-NL" sz="2000" baseline="0" dirty="0">
                        <a:solidFill>
                          <a:srgbClr val="000000"/>
                        </a:solidFill>
                        <a:effectLst/>
                        <a:latin typeface="Verdana" panose="020B0604030504040204" pitchFamily="34" charset="0"/>
                      </a:endParaRP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2000" baseline="0" dirty="0" smtClean="0">
                          <a:solidFill>
                            <a:srgbClr val="000000"/>
                          </a:solidFill>
                          <a:effectLst/>
                          <a:latin typeface="Verdana" panose="020B0604030504040204" pitchFamily="34" charset="0"/>
                        </a:rPr>
                        <a:t>5 m/s   = 10 knopen = 18 km/h</a:t>
                      </a:r>
                      <a:endParaRPr lang="nl-NL" sz="2000" baseline="0" dirty="0">
                        <a:solidFill>
                          <a:srgbClr val="000000"/>
                        </a:solidFill>
                        <a:effectLst/>
                        <a:latin typeface="Verdana" panose="020B0604030504040204" pitchFamily="34" charset="0"/>
                      </a:endParaRP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2000" baseline="0" smtClean="0">
                          <a:solidFill>
                            <a:srgbClr val="000000"/>
                          </a:solidFill>
                          <a:effectLst/>
                          <a:latin typeface="Verdana" panose="020B0604030504040204" pitchFamily="34" charset="0"/>
                        </a:rPr>
                        <a:t> + 0.25 m/s</a:t>
                      </a:r>
                      <a:endParaRPr lang="nl-NL" sz="2000" baseline="0">
                        <a:solidFill>
                          <a:srgbClr val="000000"/>
                        </a:solidFill>
                        <a:effectLst/>
                        <a:latin typeface="Verdana" panose="020B0604030504040204" pitchFamily="34" charset="0"/>
                      </a:endParaRP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r>
              <a:tr h="0">
                <a:tc>
                  <a:txBody>
                    <a:bodyPr/>
                    <a:lstStyle/>
                    <a:p>
                      <a:r>
                        <a:rPr lang="nl-NL" sz="2000" baseline="0" smtClean="0">
                          <a:solidFill>
                            <a:srgbClr val="000000"/>
                          </a:solidFill>
                          <a:effectLst/>
                          <a:latin typeface="Verdana" panose="020B0604030504040204" pitchFamily="34" charset="0"/>
                        </a:rPr>
                        <a:t>krachtig </a:t>
                      </a:r>
                      <a:endParaRPr lang="nl-NL" sz="2000" baseline="0">
                        <a:solidFill>
                          <a:srgbClr val="000000"/>
                        </a:solidFill>
                        <a:effectLst/>
                        <a:latin typeface="Verdana" panose="020B0604030504040204" pitchFamily="34" charset="0"/>
                      </a:endParaRP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2000" baseline="0" smtClean="0">
                          <a:solidFill>
                            <a:srgbClr val="000000"/>
                          </a:solidFill>
                          <a:effectLst/>
                          <a:latin typeface="Verdana" panose="020B0604030504040204" pitchFamily="34" charset="0"/>
                        </a:rPr>
                        <a:t>10 m/s = 20 knopen = 36 km/h</a:t>
                      </a:r>
                      <a:endParaRPr lang="nl-NL" sz="2000" baseline="0">
                        <a:solidFill>
                          <a:srgbClr val="000000"/>
                        </a:solidFill>
                        <a:effectLst/>
                        <a:latin typeface="Verdana" panose="020B0604030504040204" pitchFamily="34" charset="0"/>
                      </a:endParaRP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2000" baseline="0" smtClean="0">
                          <a:solidFill>
                            <a:srgbClr val="000000"/>
                          </a:solidFill>
                          <a:effectLst/>
                          <a:latin typeface="Verdana" panose="020B0604030504040204" pitchFamily="34" charset="0"/>
                        </a:rPr>
                        <a:t> + 0.5 m/s</a:t>
                      </a:r>
                      <a:endParaRPr lang="nl-NL" sz="2000" baseline="0">
                        <a:solidFill>
                          <a:srgbClr val="000000"/>
                        </a:solidFill>
                        <a:effectLst/>
                        <a:latin typeface="Verdana" panose="020B0604030504040204" pitchFamily="34" charset="0"/>
                      </a:endParaRP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r>
              <a:tr h="0">
                <a:tc>
                  <a:txBody>
                    <a:bodyPr/>
                    <a:lstStyle/>
                    <a:p>
                      <a:r>
                        <a:rPr lang="nl-NL" sz="2000" baseline="0" smtClean="0">
                          <a:solidFill>
                            <a:srgbClr val="000000"/>
                          </a:solidFill>
                          <a:effectLst/>
                          <a:latin typeface="Verdana" panose="020B0604030504040204" pitchFamily="34" charset="0"/>
                        </a:rPr>
                        <a:t>hard </a:t>
                      </a:r>
                      <a:endParaRPr lang="nl-NL" sz="2000" baseline="0">
                        <a:solidFill>
                          <a:srgbClr val="000000"/>
                        </a:solidFill>
                        <a:effectLst/>
                        <a:latin typeface="Verdana" panose="020B0604030504040204" pitchFamily="34" charset="0"/>
                      </a:endParaRP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2000" baseline="0" dirty="0" smtClean="0">
                          <a:solidFill>
                            <a:srgbClr val="000000"/>
                          </a:solidFill>
                          <a:effectLst/>
                          <a:latin typeface="Verdana" panose="020B0604030504040204" pitchFamily="34" charset="0"/>
                        </a:rPr>
                        <a:t>15 m/s = 30 knopen = 54 km/h</a:t>
                      </a:r>
                      <a:endParaRPr lang="nl-NL" sz="2000" baseline="0" dirty="0">
                        <a:solidFill>
                          <a:srgbClr val="000000"/>
                        </a:solidFill>
                        <a:effectLst/>
                        <a:latin typeface="Verdana" panose="020B0604030504040204" pitchFamily="34" charset="0"/>
                      </a:endParaRP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2000" baseline="0" dirty="0" smtClean="0">
                          <a:solidFill>
                            <a:srgbClr val="000000"/>
                          </a:solidFill>
                          <a:effectLst/>
                          <a:latin typeface="Verdana" panose="020B0604030504040204" pitchFamily="34" charset="0"/>
                        </a:rPr>
                        <a:t> + 0.75 m/s</a:t>
                      </a:r>
                      <a:endParaRPr lang="nl-NL" sz="2000" baseline="0" dirty="0">
                        <a:solidFill>
                          <a:srgbClr val="000000"/>
                        </a:solidFill>
                        <a:effectLst/>
                        <a:latin typeface="Verdana" panose="020B0604030504040204" pitchFamily="34" charset="0"/>
                      </a:endParaRP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r>
            </a:tbl>
          </a:graphicData>
        </a:graphic>
      </p:graphicFrame>
      <p:sp>
        <p:nvSpPr>
          <p:cNvPr id="4" name="Rectangle 3"/>
          <p:cNvSpPr>
            <a:spLocks noChangeArrowheads="1"/>
          </p:cNvSpPr>
          <p:nvPr/>
        </p:nvSpPr>
        <p:spPr bwMode="auto">
          <a:xfrm>
            <a:off x="-739350" y="4871864"/>
            <a:ext cx="1408495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NL" dirty="0"/>
          </a:p>
        </p:txBody>
      </p:sp>
      <p:pic>
        <p:nvPicPr>
          <p:cNvPr id="14345" name="Picture 9" descr="http://www.zweefvliegopleiding.nl/images/vliegtuigprestaties/polaireLS4-tegenwi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972" y="958255"/>
            <a:ext cx="7049404" cy="3982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870514"/>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006208" cy="523220"/>
          </a:xfrm>
          <a:prstGeom prst="rect">
            <a:avLst/>
          </a:prstGeom>
          <a:noFill/>
          <a:ln w="9525">
            <a:noFill/>
            <a:miter lim="800000"/>
            <a:headEnd/>
            <a:tailEnd/>
          </a:ln>
        </p:spPr>
        <p:txBody>
          <a:bodyPr wrap="none">
            <a:spAutoFit/>
          </a:bodyPr>
          <a:lstStyle/>
          <a:p>
            <a:r>
              <a:rPr lang="nl-NL" sz="2800" dirty="0" smtClean="0">
                <a:solidFill>
                  <a:schemeClr val="bg1"/>
                </a:solidFill>
              </a:rPr>
              <a:t>5.2 Vliegmechanica</a:t>
            </a:r>
            <a:endParaRPr lang="nl-NL" sz="2800" dirty="0">
              <a:solidFill>
                <a:schemeClr val="bg1"/>
              </a:solidFill>
            </a:endParaRPr>
          </a:p>
        </p:txBody>
      </p:sp>
      <p:pic>
        <p:nvPicPr>
          <p:cNvPr id="15362" name="Picture 2" descr="http://www.zweefvliegopleiding.nl/images/vliegtuigprestaties/19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690194"/>
            <a:ext cx="5976664" cy="4123899"/>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p:cNvSpPr/>
          <p:nvPr/>
        </p:nvSpPr>
        <p:spPr>
          <a:xfrm>
            <a:off x="244015" y="5192613"/>
            <a:ext cx="8728535" cy="1692771"/>
          </a:xfrm>
          <a:prstGeom prst="rect">
            <a:avLst/>
          </a:prstGeom>
        </p:spPr>
        <p:txBody>
          <a:bodyPr wrap="square">
            <a:spAutoFit/>
          </a:bodyPr>
          <a:lstStyle/>
          <a:p>
            <a:pPr marL="285750" indent="-285750">
              <a:buClr>
                <a:srgbClr val="FF0000"/>
              </a:buClr>
              <a:buFont typeface="Wingdings" panose="05000000000000000000" pitchFamily="2" charset="2"/>
              <a:buChar char="Ø"/>
            </a:pPr>
            <a:r>
              <a:rPr lang="nl-NL" sz="2600" dirty="0" smtClean="0">
                <a:solidFill>
                  <a:srgbClr val="000000"/>
                </a:solidFill>
                <a:latin typeface="Arial" panose="020B0604020202020204" pitchFamily="34" charset="0"/>
              </a:rPr>
              <a:t> de </a:t>
            </a:r>
            <a:r>
              <a:rPr lang="nl-NL" sz="2600" dirty="0">
                <a:solidFill>
                  <a:srgbClr val="000000"/>
                </a:solidFill>
                <a:latin typeface="Arial" panose="020B0604020202020204" pitchFamily="34" charset="0"/>
              </a:rPr>
              <a:t>overtreksnelheid </a:t>
            </a:r>
            <a:r>
              <a:rPr lang="nl-NL" sz="2600" dirty="0" smtClean="0">
                <a:solidFill>
                  <a:srgbClr val="000000"/>
                </a:solidFill>
                <a:latin typeface="Arial" panose="020B0604020202020204" pitchFamily="34" charset="0"/>
              </a:rPr>
              <a:t>neemt toe.</a:t>
            </a:r>
            <a:endParaRPr lang="nl-NL" sz="2600" dirty="0">
              <a:solidFill>
                <a:srgbClr val="000000"/>
              </a:solidFill>
              <a:latin typeface="Arial" panose="020B0604020202020204" pitchFamily="34" charset="0"/>
            </a:endParaRPr>
          </a:p>
          <a:p>
            <a:pPr marL="285750" indent="-285750">
              <a:buClr>
                <a:srgbClr val="FF0000"/>
              </a:buClr>
              <a:buFont typeface="Wingdings" panose="05000000000000000000" pitchFamily="2" charset="2"/>
              <a:buChar char="Ø"/>
            </a:pPr>
            <a:r>
              <a:rPr lang="nl-NL" sz="2600" dirty="0" smtClean="0">
                <a:solidFill>
                  <a:srgbClr val="000000"/>
                </a:solidFill>
                <a:latin typeface="Arial" panose="020B0604020202020204" pitchFamily="34" charset="0"/>
              </a:rPr>
              <a:t> de </a:t>
            </a:r>
            <a:r>
              <a:rPr lang="nl-NL" sz="2600" dirty="0">
                <a:solidFill>
                  <a:srgbClr val="000000"/>
                </a:solidFill>
                <a:latin typeface="Arial" panose="020B0604020202020204" pitchFamily="34" charset="0"/>
              </a:rPr>
              <a:t>daalsnelheid in het lage snelheidsgebied </a:t>
            </a:r>
            <a:r>
              <a:rPr lang="nl-NL" sz="2600" dirty="0" smtClean="0">
                <a:solidFill>
                  <a:srgbClr val="000000"/>
                </a:solidFill>
                <a:latin typeface="Arial" panose="020B0604020202020204" pitchFamily="34" charset="0"/>
              </a:rPr>
              <a:t>neemt toe.</a:t>
            </a:r>
            <a:endParaRPr lang="nl-NL" sz="2600" dirty="0">
              <a:solidFill>
                <a:srgbClr val="000000"/>
              </a:solidFill>
              <a:latin typeface="Arial" panose="020B0604020202020204" pitchFamily="34" charset="0"/>
            </a:endParaRPr>
          </a:p>
          <a:p>
            <a:pPr marL="285750" indent="-285750">
              <a:buClr>
                <a:srgbClr val="FF0000"/>
              </a:buClr>
              <a:buFont typeface="Wingdings" panose="05000000000000000000" pitchFamily="2" charset="2"/>
              <a:buChar char="Ø"/>
            </a:pPr>
            <a:r>
              <a:rPr lang="nl-NL" sz="2600" dirty="0" smtClean="0">
                <a:solidFill>
                  <a:srgbClr val="000000"/>
                </a:solidFill>
                <a:latin typeface="Arial" panose="020B0604020202020204" pitchFamily="34" charset="0"/>
              </a:rPr>
              <a:t> de </a:t>
            </a:r>
            <a:r>
              <a:rPr lang="nl-NL" sz="2600" dirty="0">
                <a:solidFill>
                  <a:srgbClr val="000000"/>
                </a:solidFill>
                <a:latin typeface="Arial" panose="020B0604020202020204" pitchFamily="34" charset="0"/>
              </a:rPr>
              <a:t>daalsnelheid in het hoge snelheidsgebied </a:t>
            </a:r>
            <a:r>
              <a:rPr lang="nl-NL" sz="2600" dirty="0" smtClean="0">
                <a:solidFill>
                  <a:srgbClr val="000000"/>
                </a:solidFill>
                <a:latin typeface="Arial" panose="020B0604020202020204" pitchFamily="34" charset="0"/>
              </a:rPr>
              <a:t>neemt af.</a:t>
            </a:r>
            <a:endParaRPr lang="nl-NL" sz="2600" dirty="0">
              <a:solidFill>
                <a:srgbClr val="000000"/>
              </a:solidFill>
              <a:latin typeface="Arial" panose="020B0604020202020204" pitchFamily="34" charset="0"/>
            </a:endParaRPr>
          </a:p>
          <a:p>
            <a:pPr marL="285750" indent="-285750">
              <a:buClr>
                <a:srgbClr val="FF0000"/>
              </a:buClr>
              <a:buFont typeface="Wingdings" panose="05000000000000000000" pitchFamily="2" charset="2"/>
              <a:buChar char="Ø"/>
            </a:pPr>
            <a:r>
              <a:rPr lang="nl-NL" sz="2600" dirty="0" smtClean="0">
                <a:solidFill>
                  <a:srgbClr val="000000"/>
                </a:solidFill>
                <a:latin typeface="Arial" panose="020B0604020202020204" pitchFamily="34" charset="0"/>
              </a:rPr>
              <a:t> de </a:t>
            </a:r>
            <a:r>
              <a:rPr lang="nl-NL" sz="2600" dirty="0">
                <a:solidFill>
                  <a:srgbClr val="000000"/>
                </a:solidFill>
                <a:latin typeface="Arial" panose="020B0604020202020204" pitchFamily="34" charset="0"/>
              </a:rPr>
              <a:t>glijhoek verbetert en de reissnelheid </a:t>
            </a:r>
            <a:r>
              <a:rPr lang="nl-NL" sz="2600" dirty="0" smtClean="0">
                <a:solidFill>
                  <a:srgbClr val="000000"/>
                </a:solidFill>
                <a:latin typeface="Arial" panose="020B0604020202020204" pitchFamily="34" charset="0"/>
              </a:rPr>
              <a:t>neemt toe.</a:t>
            </a:r>
            <a:endParaRPr lang="nl-NL" sz="2600" dirty="0">
              <a:solidFill>
                <a:srgbClr val="000000"/>
              </a:solidFill>
              <a:effectLst/>
              <a:latin typeface="Arial" panose="020B0604020202020204" pitchFamily="34" charset="0"/>
            </a:endParaRPr>
          </a:p>
        </p:txBody>
      </p:sp>
      <p:sp>
        <p:nvSpPr>
          <p:cNvPr id="4" name="Rechthoek 3"/>
          <p:cNvSpPr/>
          <p:nvPr/>
        </p:nvSpPr>
        <p:spPr>
          <a:xfrm>
            <a:off x="315000" y="4808765"/>
            <a:ext cx="8095614" cy="492443"/>
          </a:xfrm>
          <a:prstGeom prst="rect">
            <a:avLst/>
          </a:prstGeom>
        </p:spPr>
        <p:txBody>
          <a:bodyPr wrap="none">
            <a:spAutoFit/>
          </a:bodyPr>
          <a:lstStyle/>
          <a:p>
            <a:r>
              <a:rPr lang="nl-NL" sz="2600" b="1" dirty="0" smtClean="0">
                <a:solidFill>
                  <a:srgbClr val="C00000"/>
                </a:solidFill>
              </a:rPr>
              <a:t>Vliegen met waterballast =&gt; slechter </a:t>
            </a:r>
            <a:r>
              <a:rPr lang="nl-NL" sz="2600" b="1" dirty="0">
                <a:solidFill>
                  <a:srgbClr val="C00000"/>
                </a:solidFill>
              </a:rPr>
              <a:t>stijgen, beter steken</a:t>
            </a:r>
            <a:endParaRPr lang="nl-NL" sz="2600" dirty="0">
              <a:solidFill>
                <a:srgbClr val="C00000"/>
              </a:solidFill>
            </a:endParaRPr>
          </a:p>
        </p:txBody>
      </p:sp>
    </p:spTree>
    <p:extLst>
      <p:ext uri="{BB962C8B-B14F-4D97-AF65-F5344CB8AC3E}">
        <p14:creationId xmlns:p14="http://schemas.microsoft.com/office/powerpoint/2010/main" val="348864"/>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71800" y="39574"/>
            <a:ext cx="3006208" cy="523220"/>
          </a:xfrm>
          <a:prstGeom prst="rect">
            <a:avLst/>
          </a:prstGeom>
          <a:noFill/>
          <a:ln w="9525">
            <a:noFill/>
            <a:miter lim="800000"/>
            <a:headEnd/>
            <a:tailEnd/>
          </a:ln>
        </p:spPr>
        <p:txBody>
          <a:bodyPr wrap="none">
            <a:spAutoFit/>
          </a:bodyPr>
          <a:lstStyle/>
          <a:p>
            <a:r>
              <a:rPr lang="nl-NL" sz="2800" dirty="0" smtClean="0">
                <a:solidFill>
                  <a:schemeClr val="bg1"/>
                </a:solidFill>
              </a:rPr>
              <a:t>5.2 Vliegmechanica</a:t>
            </a:r>
            <a:endParaRPr lang="nl-NL" sz="2800" dirty="0">
              <a:solidFill>
                <a:schemeClr val="bg1"/>
              </a:solidFill>
            </a:endParaRPr>
          </a:p>
        </p:txBody>
      </p:sp>
      <p:pic>
        <p:nvPicPr>
          <p:cNvPr id="17410" name="Picture 2" descr="http://www.zweefvliegopleiding.nl/images/vliegtuigprestaties/19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307" y="764704"/>
            <a:ext cx="8475149" cy="5847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24173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3113598" y="39574"/>
            <a:ext cx="2106474" cy="523220"/>
          </a:xfrm>
          <a:prstGeom prst="rect">
            <a:avLst/>
          </a:prstGeom>
          <a:noFill/>
          <a:ln w="9525">
            <a:noFill/>
            <a:miter lim="800000"/>
            <a:headEnd/>
            <a:tailEnd/>
          </a:ln>
        </p:spPr>
        <p:txBody>
          <a:bodyPr wrap="none">
            <a:spAutoFit/>
          </a:bodyPr>
          <a:lstStyle/>
          <a:p>
            <a:r>
              <a:rPr lang="nl-NL" sz="2800" dirty="0" smtClean="0">
                <a:solidFill>
                  <a:schemeClr val="bg1"/>
                </a:solidFill>
              </a:rPr>
              <a:t>5.3 Stabiliteit</a:t>
            </a:r>
            <a:endParaRPr lang="nl-NL" sz="2800" dirty="0">
              <a:solidFill>
                <a:schemeClr val="bg1"/>
              </a:solidFill>
            </a:endParaRPr>
          </a:p>
        </p:txBody>
      </p:sp>
      <p:sp>
        <p:nvSpPr>
          <p:cNvPr id="2" name="Tekstvak 1"/>
          <p:cNvSpPr txBox="1"/>
          <p:nvPr/>
        </p:nvSpPr>
        <p:spPr>
          <a:xfrm>
            <a:off x="0" y="5877272"/>
            <a:ext cx="8820472" cy="954107"/>
          </a:xfrm>
          <a:prstGeom prst="rect">
            <a:avLst/>
          </a:prstGeom>
          <a:noFill/>
        </p:spPr>
        <p:txBody>
          <a:bodyPr wrap="square" rtlCol="0">
            <a:spAutoFit/>
          </a:bodyPr>
          <a:lstStyle/>
          <a:p>
            <a:pPr marL="457200" indent="-457200">
              <a:buClr>
                <a:srgbClr val="FF0000"/>
              </a:buClr>
              <a:buFont typeface="Wingdings" panose="05000000000000000000" pitchFamily="2" charset="2"/>
              <a:buChar char="Ø"/>
            </a:pPr>
            <a:r>
              <a:rPr lang="nl-NL" sz="2800" b="1" dirty="0" smtClean="0">
                <a:solidFill>
                  <a:srgbClr val="C00000"/>
                </a:solidFill>
              </a:rPr>
              <a:t>Stabiliteit</a:t>
            </a:r>
            <a:r>
              <a:rPr lang="nl-NL" sz="2800" b="1" dirty="0" smtClean="0"/>
              <a:t>: </a:t>
            </a:r>
            <a:r>
              <a:rPr lang="nl-NL" sz="2800" dirty="0" smtClean="0"/>
              <a:t>na een verstoring treedt er een </a:t>
            </a:r>
            <a:r>
              <a:rPr lang="nl-NL" sz="2800" dirty="0"/>
              <a:t>kracht </a:t>
            </a:r>
            <a:r>
              <a:rPr lang="nl-NL" sz="2800" dirty="0" smtClean="0"/>
              <a:t>op die </a:t>
            </a:r>
            <a:r>
              <a:rPr lang="nl-NL" sz="2800" dirty="0"/>
              <a:t>de oorspronkelijke </a:t>
            </a:r>
            <a:r>
              <a:rPr lang="nl-NL" sz="2800" dirty="0">
                <a:solidFill>
                  <a:srgbClr val="C00000"/>
                </a:solidFill>
              </a:rPr>
              <a:t>situatie herstelt</a:t>
            </a:r>
            <a:r>
              <a:rPr lang="nl-NL" sz="2800" dirty="0"/>
              <a:t>.</a:t>
            </a:r>
            <a:endParaRPr lang="nl-NL" sz="2600" dirty="0"/>
          </a:p>
        </p:txBody>
      </p:sp>
      <p:pic>
        <p:nvPicPr>
          <p:cNvPr id="16386" name="Picture 2" descr="http://www.zweefvliegopleiding.nl/images/beginselen/stabiliteit-balletj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497" y="764704"/>
            <a:ext cx="6222831" cy="4926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51397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dianummer 5"/>
          <p:cNvSpPr>
            <a:spLocks noGrp="1"/>
          </p:cNvSpPr>
          <p:nvPr>
            <p:ph type="sldNum" sz="quarter" idx="12"/>
          </p:nvPr>
        </p:nvSpPr>
        <p:spPr/>
        <p:txBody>
          <a:bodyPr/>
          <a:lstStyle/>
          <a:p>
            <a:fld id="{04358825-FB57-CA49-8B08-1E99B68E503C}" type="slidenum">
              <a:rPr lang="nl-NL"/>
              <a:pPr/>
              <a:t>9</a:t>
            </a:fld>
            <a:endParaRPr lang="nl-NL"/>
          </a:p>
        </p:txBody>
      </p:sp>
      <p:sp>
        <p:nvSpPr>
          <p:cNvPr id="152579" name="Rectangle 4"/>
          <p:cNvSpPr>
            <a:spLocks noChangeArrowheads="1"/>
          </p:cNvSpPr>
          <p:nvPr/>
        </p:nvSpPr>
        <p:spPr bwMode="auto">
          <a:xfrm>
            <a:off x="2627313" y="2565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sp>
        <p:nvSpPr>
          <p:cNvPr id="152580" name="Rectangle 5"/>
          <p:cNvSpPr>
            <a:spLocks noChangeArrowheads="1"/>
          </p:cNvSpPr>
          <p:nvPr/>
        </p:nvSpPr>
        <p:spPr bwMode="auto">
          <a:xfrm>
            <a:off x="2409825" y="2109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pic>
        <p:nvPicPr>
          <p:cNvPr id="152581" name="Picture 7" descr="LOGO PEG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75"/>
            <a:ext cx="1547813"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2" name="Text Box 9"/>
          <p:cNvSpPr txBox="1">
            <a:spLocks noChangeArrowheads="1"/>
          </p:cNvSpPr>
          <p:nvPr/>
        </p:nvSpPr>
        <p:spPr bwMode="auto">
          <a:xfrm>
            <a:off x="4767263" y="684213"/>
            <a:ext cx="44846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a:t> </a:t>
            </a:r>
          </a:p>
        </p:txBody>
      </p:sp>
      <p:pic>
        <p:nvPicPr>
          <p:cNvPr id="152583"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50" y="11113"/>
            <a:ext cx="68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kstvak 11"/>
          <p:cNvSpPr txBox="1"/>
          <p:nvPr/>
        </p:nvSpPr>
        <p:spPr>
          <a:xfrm>
            <a:off x="2339975" y="5157788"/>
            <a:ext cx="5832475" cy="519112"/>
          </a:xfrm>
          <a:prstGeom prst="rect">
            <a:avLst/>
          </a:prstGeom>
          <a:noFill/>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buClr>
                <a:srgbClr val="FF0000"/>
              </a:buClr>
            </a:pPr>
            <a:r>
              <a:rPr lang="nl-NL" sz="2800"/>
              <a:t>Kracht * arm = </a:t>
            </a:r>
            <a:r>
              <a:rPr lang="nl-NL" sz="2800" b="1">
                <a:solidFill>
                  <a:schemeClr val="accent2"/>
                </a:solidFill>
                <a:latin typeface="Arial" charset="0"/>
              </a:rPr>
              <a:t>Moment</a:t>
            </a:r>
          </a:p>
        </p:txBody>
      </p:sp>
      <p:pic>
        <p:nvPicPr>
          <p:cNvPr id="152587" name="Picture 11" descr="Moment-definiti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9763" y="1231751"/>
            <a:ext cx="5324475" cy="3781425"/>
          </a:xfrm>
          <a:prstGeom prst="rect">
            <a:avLst/>
          </a:prstGeom>
          <a:noFill/>
          <a:extLst>
            <a:ext uri="{909E8E84-426E-40dd-AFC4-6F175D3DCCD1}">
              <a14:hiddenFill xmlns:a14="http://schemas.microsoft.com/office/drawing/2010/main">
                <a:solidFill>
                  <a:srgbClr val="FFFFFF"/>
                </a:solidFill>
              </a14:hiddenFill>
            </a:ext>
          </a:extLst>
        </p:spPr>
      </p:pic>
      <p:pic>
        <p:nvPicPr>
          <p:cNvPr id="152591" name="Picture 15" descr="Aero4U-w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750" y="333375"/>
            <a:ext cx="719138" cy="2667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6"/>
          <p:cNvSpPr txBox="1">
            <a:spLocks noChangeArrowheads="1"/>
          </p:cNvSpPr>
          <p:nvPr/>
        </p:nvSpPr>
        <p:spPr bwMode="auto">
          <a:xfrm>
            <a:off x="179512" y="673532"/>
            <a:ext cx="37599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smtClean="0">
                <a:solidFill>
                  <a:schemeClr val="bg1"/>
                </a:solidFill>
              </a:rPr>
              <a:t>Een paar basisbegrippen</a:t>
            </a:r>
            <a:endParaRPr lang="nl-NL" sz="2800" dirty="0">
              <a:solidFill>
                <a:schemeClr val="bg1"/>
              </a:solidFill>
            </a:endParaRPr>
          </a:p>
        </p:txBody>
      </p:sp>
      <p:sp>
        <p:nvSpPr>
          <p:cNvPr id="16"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pPr fontAlgn="auto">
              <a:spcBef>
                <a:spcPts val="0"/>
              </a:spcBef>
              <a:spcAft>
                <a:spcPts val="0"/>
              </a:spcAft>
              <a:defRPr/>
            </a:pPr>
            <a:endParaRPr lang="nl-NL">
              <a:latin typeface="+mn-lt"/>
              <a:ea typeface="+mn-ea"/>
              <a:cs typeface="+mn-cs"/>
            </a:endParaRPr>
          </a:p>
        </p:txBody>
      </p:sp>
      <p:sp>
        <p:nvSpPr>
          <p:cNvPr id="17" name="Text Box 6"/>
          <p:cNvSpPr txBox="1">
            <a:spLocks noChangeArrowheads="1"/>
          </p:cNvSpPr>
          <p:nvPr/>
        </p:nvSpPr>
        <p:spPr bwMode="auto">
          <a:xfrm>
            <a:off x="2267744" y="97468"/>
            <a:ext cx="4903586" cy="523220"/>
          </a:xfrm>
          <a:prstGeom prst="rect">
            <a:avLst/>
          </a:prstGeom>
          <a:noFill/>
          <a:ln w="9525">
            <a:noFill/>
            <a:miter lim="800000"/>
            <a:headEnd/>
            <a:tailEnd/>
          </a:ln>
        </p:spPr>
        <p:txBody>
          <a:bodyPr wrap="none">
            <a:spAutoFit/>
          </a:bodyPr>
          <a:lstStyle/>
          <a:p>
            <a:r>
              <a:rPr lang="nl-NL" sz="2800" dirty="0" smtClean="0">
                <a:solidFill>
                  <a:schemeClr val="bg1"/>
                </a:solidFill>
              </a:rPr>
              <a:t>Beginselen van het zweefvliegen</a:t>
            </a:r>
            <a:endParaRPr lang="nl-NL" sz="2800" dirty="0">
              <a:solidFill>
                <a:schemeClr val="bg1"/>
              </a:solidFill>
            </a:endParaRPr>
          </a:p>
        </p:txBody>
      </p:sp>
    </p:spTree>
    <p:extLst>
      <p:ext uri="{BB962C8B-B14F-4D97-AF65-F5344CB8AC3E}">
        <p14:creationId xmlns:p14="http://schemas.microsoft.com/office/powerpoint/2010/main" val="379936882"/>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3113598" y="39574"/>
            <a:ext cx="2106474" cy="523220"/>
          </a:xfrm>
          <a:prstGeom prst="rect">
            <a:avLst/>
          </a:prstGeom>
          <a:noFill/>
          <a:ln w="9525">
            <a:noFill/>
            <a:miter lim="800000"/>
            <a:headEnd/>
            <a:tailEnd/>
          </a:ln>
        </p:spPr>
        <p:txBody>
          <a:bodyPr wrap="none">
            <a:spAutoFit/>
          </a:bodyPr>
          <a:lstStyle/>
          <a:p>
            <a:r>
              <a:rPr lang="nl-NL" sz="2800" dirty="0" smtClean="0">
                <a:solidFill>
                  <a:schemeClr val="bg1"/>
                </a:solidFill>
              </a:rPr>
              <a:t>5.3 Stabiliteit</a:t>
            </a:r>
            <a:endParaRPr lang="nl-NL" sz="2800" dirty="0">
              <a:solidFill>
                <a:schemeClr val="bg1"/>
              </a:solidFill>
            </a:endParaRPr>
          </a:p>
        </p:txBody>
      </p:sp>
      <p:sp>
        <p:nvSpPr>
          <p:cNvPr id="3" name="AutoShape 2" descr="http://www.zweefvliegopleiding.nl/images/beginselen/stabiel-onstabiel.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AutoShape 4" descr="http://www.zweefvliegopleiding.nl/images/beginselen/stabiel-onstabiel.jp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6" descr="http://www.zweefvliegopleiding.nl/images/beginselen/stabiel-onstabiel.jpg"/>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6632" name="Picture 8" descr="http://www.zweefvliegopleiding.nl/images/beginselen/stabiel-onstabie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899" y="865762"/>
            <a:ext cx="8696953" cy="4435446"/>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79485" y="5517232"/>
            <a:ext cx="8893066" cy="1292662"/>
          </a:xfrm>
          <a:prstGeom prst="rect">
            <a:avLst/>
          </a:prstGeom>
          <a:noFill/>
        </p:spPr>
        <p:txBody>
          <a:bodyPr wrap="square" rtlCol="0">
            <a:spAutoFit/>
          </a:bodyPr>
          <a:lstStyle/>
          <a:p>
            <a:r>
              <a:rPr lang="nl-NL" sz="2600" dirty="0" smtClean="0"/>
              <a:t>Binnen de grenzen van gewicht en zwaartepunt is een zweefvliegtuig zo gemaakt dat het stabiel </a:t>
            </a:r>
            <a:r>
              <a:rPr lang="nl-NL" sz="2600" dirty="0"/>
              <a:t>is (bij vastgehouden stuurknuppel)..</a:t>
            </a:r>
          </a:p>
        </p:txBody>
      </p:sp>
    </p:spTree>
    <p:extLst>
      <p:ext uri="{BB962C8B-B14F-4D97-AF65-F5344CB8AC3E}">
        <p14:creationId xmlns:p14="http://schemas.microsoft.com/office/powerpoint/2010/main" val="294567692"/>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3113598" y="39574"/>
            <a:ext cx="2106474" cy="523220"/>
          </a:xfrm>
          <a:prstGeom prst="rect">
            <a:avLst/>
          </a:prstGeom>
          <a:noFill/>
          <a:ln w="9525">
            <a:noFill/>
            <a:miter lim="800000"/>
            <a:headEnd/>
            <a:tailEnd/>
          </a:ln>
        </p:spPr>
        <p:txBody>
          <a:bodyPr wrap="none">
            <a:spAutoFit/>
          </a:bodyPr>
          <a:lstStyle/>
          <a:p>
            <a:r>
              <a:rPr lang="nl-NL" sz="2800" dirty="0" smtClean="0">
                <a:solidFill>
                  <a:schemeClr val="bg1"/>
                </a:solidFill>
              </a:rPr>
              <a:t>5.3 Stabiliteit</a:t>
            </a:r>
            <a:endParaRPr lang="nl-NL" sz="2800" dirty="0">
              <a:solidFill>
                <a:schemeClr val="bg1"/>
              </a:solidFill>
            </a:endParaRPr>
          </a:p>
        </p:txBody>
      </p:sp>
      <p:sp>
        <p:nvSpPr>
          <p:cNvPr id="2" name="Tekstvak 1"/>
          <p:cNvSpPr txBox="1"/>
          <p:nvPr/>
        </p:nvSpPr>
        <p:spPr>
          <a:xfrm>
            <a:off x="666928" y="5356373"/>
            <a:ext cx="6857400" cy="1384995"/>
          </a:xfrm>
          <a:prstGeom prst="rect">
            <a:avLst/>
          </a:prstGeom>
          <a:noFill/>
        </p:spPr>
        <p:txBody>
          <a:bodyPr wrap="square" rtlCol="0">
            <a:spAutoFit/>
          </a:bodyPr>
          <a:lstStyle/>
          <a:p>
            <a:pPr marL="457200" indent="-457200">
              <a:buClr>
                <a:srgbClr val="FF0000"/>
              </a:buClr>
              <a:buFont typeface="Wingdings" charset="2"/>
              <a:buChar char="Ø"/>
            </a:pPr>
            <a:r>
              <a:rPr lang="nl-NL" sz="2800" b="1" dirty="0" smtClean="0">
                <a:solidFill>
                  <a:srgbClr val="FF0000"/>
                </a:solidFill>
              </a:rPr>
              <a:t>Langsstabiliteit </a:t>
            </a:r>
            <a:r>
              <a:rPr lang="nl-NL" sz="2800" dirty="0" smtClean="0"/>
              <a:t>om de dwarsas</a:t>
            </a:r>
            <a:endParaRPr lang="nl-NL" sz="2800" dirty="0"/>
          </a:p>
          <a:p>
            <a:pPr marL="457200" indent="-457200">
              <a:buClr>
                <a:srgbClr val="FF0000"/>
              </a:buClr>
              <a:buFont typeface="Wingdings" charset="2"/>
              <a:buChar char="Ø"/>
            </a:pPr>
            <a:r>
              <a:rPr lang="nl-NL" sz="2800" b="1" dirty="0" smtClean="0">
                <a:solidFill>
                  <a:srgbClr val="FF0000"/>
                </a:solidFill>
              </a:rPr>
              <a:t>Richtingsstabiliteit </a:t>
            </a:r>
            <a:r>
              <a:rPr lang="nl-NL" sz="2800" dirty="0"/>
              <a:t>om de </a:t>
            </a:r>
            <a:r>
              <a:rPr lang="nl-NL" sz="2800" dirty="0" smtClean="0"/>
              <a:t>topas</a:t>
            </a:r>
          </a:p>
          <a:p>
            <a:pPr marL="457200" indent="-457200">
              <a:buClr>
                <a:srgbClr val="FF0000"/>
              </a:buClr>
              <a:buFont typeface="Wingdings" charset="2"/>
              <a:buChar char="Ø"/>
            </a:pPr>
            <a:r>
              <a:rPr lang="nl-NL" sz="2800" b="1" dirty="0" smtClean="0">
                <a:solidFill>
                  <a:srgbClr val="FF0000"/>
                </a:solidFill>
              </a:rPr>
              <a:t>Rolstabiliteit</a:t>
            </a:r>
            <a:r>
              <a:rPr lang="nl-NL" sz="2800" dirty="0"/>
              <a:t> </a:t>
            </a:r>
            <a:r>
              <a:rPr lang="nl-NL" sz="2800" dirty="0" smtClean="0"/>
              <a:t>om de langsas.</a:t>
            </a:r>
            <a:endParaRPr lang="nl-NL" sz="2800" dirty="0"/>
          </a:p>
        </p:txBody>
      </p:sp>
      <p:pic>
        <p:nvPicPr>
          <p:cNvPr id="4" name="Afbeelding 3"/>
          <p:cNvPicPr>
            <a:picLocks noChangeAspect="1"/>
          </p:cNvPicPr>
          <p:nvPr/>
        </p:nvPicPr>
        <p:blipFill>
          <a:blip r:embed="rId4"/>
          <a:stretch>
            <a:fillRect/>
          </a:stretch>
        </p:blipFill>
        <p:spPr>
          <a:xfrm>
            <a:off x="755575" y="764704"/>
            <a:ext cx="6912769" cy="4608512"/>
          </a:xfrm>
          <a:prstGeom prst="rect">
            <a:avLst/>
          </a:prstGeom>
        </p:spPr>
      </p:pic>
    </p:spTree>
    <p:extLst>
      <p:ext uri="{BB962C8B-B14F-4D97-AF65-F5344CB8AC3E}">
        <p14:creationId xmlns:p14="http://schemas.microsoft.com/office/powerpoint/2010/main" val="3962245274"/>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3113598" y="39574"/>
            <a:ext cx="2106474" cy="523220"/>
          </a:xfrm>
          <a:prstGeom prst="rect">
            <a:avLst/>
          </a:prstGeom>
          <a:noFill/>
          <a:ln w="9525">
            <a:noFill/>
            <a:miter lim="800000"/>
            <a:headEnd/>
            <a:tailEnd/>
          </a:ln>
        </p:spPr>
        <p:txBody>
          <a:bodyPr wrap="none">
            <a:spAutoFit/>
          </a:bodyPr>
          <a:lstStyle/>
          <a:p>
            <a:r>
              <a:rPr lang="nl-NL" sz="2800" dirty="0" smtClean="0">
                <a:solidFill>
                  <a:schemeClr val="bg1"/>
                </a:solidFill>
              </a:rPr>
              <a:t>5.3 Stabiliteit</a:t>
            </a:r>
            <a:endParaRPr lang="nl-NL" sz="2800" dirty="0">
              <a:solidFill>
                <a:schemeClr val="bg1"/>
              </a:solidFill>
            </a:endParaRPr>
          </a:p>
        </p:txBody>
      </p:sp>
      <p:sp>
        <p:nvSpPr>
          <p:cNvPr id="2" name="Tekstvak 1"/>
          <p:cNvSpPr txBox="1"/>
          <p:nvPr/>
        </p:nvSpPr>
        <p:spPr>
          <a:xfrm>
            <a:off x="0" y="5069502"/>
            <a:ext cx="8712968" cy="1815882"/>
          </a:xfrm>
          <a:prstGeom prst="rect">
            <a:avLst/>
          </a:prstGeom>
          <a:noFill/>
        </p:spPr>
        <p:txBody>
          <a:bodyPr wrap="square" rtlCol="0">
            <a:spAutoFit/>
          </a:bodyPr>
          <a:lstStyle/>
          <a:p>
            <a:pPr marL="457200" indent="-457200">
              <a:buClr>
                <a:srgbClr val="FF0000"/>
              </a:buClr>
              <a:buFont typeface="Wingdings" panose="05000000000000000000" pitchFamily="2" charset="2"/>
              <a:buChar char="Ø"/>
            </a:pPr>
            <a:r>
              <a:rPr lang="nl-NL" sz="2800" b="1" dirty="0">
                <a:solidFill>
                  <a:srgbClr val="C00000"/>
                </a:solidFill>
              </a:rPr>
              <a:t>Langsstabiliteit</a:t>
            </a:r>
            <a:r>
              <a:rPr lang="nl-NL" sz="2800" dirty="0">
                <a:solidFill>
                  <a:srgbClr val="C00000"/>
                </a:solidFill>
              </a:rPr>
              <a:t>; </a:t>
            </a:r>
            <a:r>
              <a:rPr lang="nl-NL" sz="2800" dirty="0"/>
              <a:t>wanneer door een verstoring de neus van het toestel omlaag of omhoog gaat </a:t>
            </a:r>
            <a:r>
              <a:rPr lang="nl-NL" sz="2800" dirty="0" smtClean="0"/>
              <a:t>(een </a:t>
            </a:r>
            <a:r>
              <a:rPr lang="nl-NL" sz="2800" dirty="0"/>
              <a:t>beweging van de langsas om de dwarsas), dan wordt de afwijking </a:t>
            </a:r>
            <a:r>
              <a:rPr lang="nl-NL" sz="2800" dirty="0">
                <a:solidFill>
                  <a:srgbClr val="C00000"/>
                </a:solidFill>
              </a:rPr>
              <a:t>hersteld door het stabilo</a:t>
            </a:r>
            <a:r>
              <a:rPr lang="nl-NL" sz="2800" dirty="0" smtClean="0"/>
              <a:t>.</a:t>
            </a:r>
            <a:endParaRPr lang="nl-NL" sz="2800" dirty="0"/>
          </a:p>
        </p:txBody>
      </p:sp>
      <p:pic>
        <p:nvPicPr>
          <p:cNvPr id="4" name="Afbeelding 3"/>
          <p:cNvPicPr>
            <a:picLocks noChangeAspect="1"/>
          </p:cNvPicPr>
          <p:nvPr/>
        </p:nvPicPr>
        <p:blipFill>
          <a:blip r:embed="rId4"/>
          <a:stretch>
            <a:fillRect/>
          </a:stretch>
        </p:blipFill>
        <p:spPr>
          <a:xfrm>
            <a:off x="1107774" y="764704"/>
            <a:ext cx="6416554" cy="4320480"/>
          </a:xfrm>
          <a:prstGeom prst="rect">
            <a:avLst/>
          </a:prstGeom>
        </p:spPr>
      </p:pic>
    </p:spTree>
    <p:extLst>
      <p:ext uri="{BB962C8B-B14F-4D97-AF65-F5344CB8AC3E}">
        <p14:creationId xmlns:p14="http://schemas.microsoft.com/office/powerpoint/2010/main" val="565688504"/>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dianummer 5"/>
          <p:cNvSpPr>
            <a:spLocks noGrp="1"/>
          </p:cNvSpPr>
          <p:nvPr>
            <p:ph type="sldNum" sz="quarter" idx="12"/>
          </p:nvPr>
        </p:nvSpPr>
        <p:spPr/>
        <p:txBody>
          <a:bodyPr/>
          <a:lstStyle/>
          <a:p>
            <a:fld id="{67F00B6E-BBE6-1444-8009-F1AEA1C010DD}" type="slidenum">
              <a:rPr lang="nl-NL"/>
              <a:pPr/>
              <a:t>93</a:t>
            </a:fld>
            <a:endParaRPr lang="nl-NL"/>
          </a:p>
        </p:txBody>
      </p:sp>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pPr fontAlgn="auto">
              <a:spcBef>
                <a:spcPts val="0"/>
              </a:spcBef>
              <a:spcAft>
                <a:spcPts val="0"/>
              </a:spcAft>
              <a:defRPr/>
            </a:pPr>
            <a:endParaRPr lang="nl-NL">
              <a:latin typeface="+mn-lt"/>
              <a:ea typeface="+mn-ea"/>
              <a:cs typeface="+mn-cs"/>
            </a:endParaRPr>
          </a:p>
        </p:txBody>
      </p:sp>
      <p:sp>
        <p:nvSpPr>
          <p:cNvPr id="239619" name="Rectangle 3"/>
          <p:cNvSpPr>
            <a:spLocks noChangeArrowheads="1"/>
          </p:cNvSpPr>
          <p:nvPr/>
        </p:nvSpPr>
        <p:spPr bwMode="auto">
          <a:xfrm>
            <a:off x="2411413" y="27082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sp>
        <p:nvSpPr>
          <p:cNvPr id="239620" name="Rectangle 4"/>
          <p:cNvSpPr>
            <a:spLocks noChangeArrowheads="1"/>
          </p:cNvSpPr>
          <p:nvPr/>
        </p:nvSpPr>
        <p:spPr bwMode="auto">
          <a:xfrm>
            <a:off x="2627313" y="2565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sp>
        <p:nvSpPr>
          <p:cNvPr id="239621" name="Rectangle 5"/>
          <p:cNvSpPr>
            <a:spLocks noChangeArrowheads="1"/>
          </p:cNvSpPr>
          <p:nvPr/>
        </p:nvSpPr>
        <p:spPr bwMode="auto">
          <a:xfrm>
            <a:off x="2409825" y="2109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pic>
        <p:nvPicPr>
          <p:cNvPr id="239622" name="Picture 7" descr="LOGO PEG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75"/>
            <a:ext cx="1547813"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3" name="Text Box 9"/>
          <p:cNvSpPr txBox="1">
            <a:spLocks noChangeArrowheads="1"/>
          </p:cNvSpPr>
          <p:nvPr/>
        </p:nvSpPr>
        <p:spPr bwMode="auto">
          <a:xfrm>
            <a:off x="4767263" y="684213"/>
            <a:ext cx="44846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a:t> </a:t>
            </a:r>
          </a:p>
        </p:txBody>
      </p:sp>
      <p:pic>
        <p:nvPicPr>
          <p:cNvPr id="239624"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50" y="11113"/>
            <a:ext cx="68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6" name="Tekstvak 1"/>
          <p:cNvSpPr txBox="1">
            <a:spLocks noChangeArrowheads="1"/>
          </p:cNvSpPr>
          <p:nvPr/>
        </p:nvSpPr>
        <p:spPr bwMode="auto">
          <a:xfrm>
            <a:off x="0" y="5068888"/>
            <a:ext cx="87122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buClr>
                <a:srgbClr val="FF0000"/>
              </a:buClr>
              <a:buFont typeface="Wingdings" charset="0"/>
              <a:buChar char="Ø"/>
            </a:pPr>
            <a:r>
              <a:rPr lang="nl-NL" sz="2800" b="1">
                <a:solidFill>
                  <a:srgbClr val="CC0000"/>
                </a:solidFill>
              </a:rPr>
              <a:t>Langsstabiliteit</a:t>
            </a:r>
            <a:r>
              <a:rPr lang="nl-NL" sz="2800"/>
              <a:t>:</a:t>
            </a:r>
            <a:r>
              <a:rPr lang="nl-NL" sz="2800">
                <a:solidFill>
                  <a:srgbClr val="C00000"/>
                </a:solidFill>
              </a:rPr>
              <a:t> </a:t>
            </a:r>
            <a:r>
              <a:rPr lang="nl-NL" sz="2800"/>
              <a:t>als het zwaartepunt </a:t>
            </a:r>
            <a:r>
              <a:rPr lang="nl-NL" sz="2800">
                <a:solidFill>
                  <a:srgbClr val="CC0000"/>
                </a:solidFill>
              </a:rPr>
              <a:t>te ver naar achteren</a:t>
            </a:r>
            <a:r>
              <a:rPr lang="nl-NL" sz="2800"/>
              <a:t> ligt wordt het staartlastige moment door de lift te groot en het herstellend moment door het stabilo te klein. Het vliegtuig wordt </a:t>
            </a:r>
            <a:r>
              <a:rPr lang="nl-NL" sz="2800">
                <a:solidFill>
                  <a:srgbClr val="CC0000"/>
                </a:solidFill>
              </a:rPr>
              <a:t>onstabiel</a:t>
            </a:r>
            <a:r>
              <a:rPr lang="nl-NL" sz="2800">
                <a:solidFill>
                  <a:srgbClr val="C00000"/>
                </a:solidFill>
              </a:rPr>
              <a:t>!</a:t>
            </a:r>
            <a:endParaRPr lang="nl-NL" sz="2800"/>
          </a:p>
        </p:txBody>
      </p:sp>
      <p:pic>
        <p:nvPicPr>
          <p:cNvPr id="239631" name="Picture 15" descr="Langsstabilite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692150"/>
            <a:ext cx="6419850" cy="4538663"/>
          </a:xfrm>
          <a:prstGeom prst="rect">
            <a:avLst/>
          </a:prstGeom>
          <a:noFill/>
          <a:extLst>
            <a:ext uri="{909E8E84-426E-40dd-AFC4-6F175D3DCCD1}">
              <a14:hiddenFill xmlns:a14="http://schemas.microsoft.com/office/drawing/2010/main">
                <a:solidFill>
                  <a:srgbClr val="FFFFFF"/>
                </a:solidFill>
              </a14:hiddenFill>
            </a:ext>
          </a:extLst>
        </p:spPr>
      </p:pic>
      <p:pic>
        <p:nvPicPr>
          <p:cNvPr id="239632" name="Picture 16" descr="Aero4U-w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750" y="333375"/>
            <a:ext cx="719138" cy="2667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6"/>
          <p:cNvSpPr txBox="1">
            <a:spLocks noChangeArrowheads="1"/>
          </p:cNvSpPr>
          <p:nvPr/>
        </p:nvSpPr>
        <p:spPr bwMode="auto">
          <a:xfrm>
            <a:off x="3113598" y="39574"/>
            <a:ext cx="2106474" cy="523220"/>
          </a:xfrm>
          <a:prstGeom prst="rect">
            <a:avLst/>
          </a:prstGeom>
          <a:noFill/>
          <a:ln w="9525">
            <a:noFill/>
            <a:miter lim="800000"/>
            <a:headEnd/>
            <a:tailEnd/>
          </a:ln>
        </p:spPr>
        <p:txBody>
          <a:bodyPr wrap="none">
            <a:spAutoFit/>
          </a:bodyPr>
          <a:lstStyle/>
          <a:p>
            <a:r>
              <a:rPr lang="nl-NL" sz="2800" dirty="0" smtClean="0">
                <a:solidFill>
                  <a:schemeClr val="bg1"/>
                </a:solidFill>
              </a:rPr>
              <a:t>5.3 Stabiliteit</a:t>
            </a:r>
            <a:endParaRPr lang="nl-NL" sz="2800" dirty="0">
              <a:solidFill>
                <a:schemeClr val="bg1"/>
              </a:solidFill>
            </a:endParaRPr>
          </a:p>
        </p:txBody>
      </p:sp>
    </p:spTree>
    <p:extLst>
      <p:ext uri="{BB962C8B-B14F-4D97-AF65-F5344CB8AC3E}">
        <p14:creationId xmlns:p14="http://schemas.microsoft.com/office/powerpoint/2010/main" val="59573531"/>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3113598" y="39574"/>
            <a:ext cx="2106474" cy="523220"/>
          </a:xfrm>
          <a:prstGeom prst="rect">
            <a:avLst/>
          </a:prstGeom>
          <a:noFill/>
          <a:ln w="9525">
            <a:noFill/>
            <a:miter lim="800000"/>
            <a:headEnd/>
            <a:tailEnd/>
          </a:ln>
        </p:spPr>
        <p:txBody>
          <a:bodyPr wrap="none">
            <a:spAutoFit/>
          </a:bodyPr>
          <a:lstStyle/>
          <a:p>
            <a:r>
              <a:rPr lang="nl-NL" sz="2800" dirty="0" smtClean="0">
                <a:solidFill>
                  <a:schemeClr val="bg1"/>
                </a:solidFill>
              </a:rPr>
              <a:t>5.3 Stabiliteit</a:t>
            </a:r>
            <a:endParaRPr lang="nl-NL" sz="2800" dirty="0">
              <a:solidFill>
                <a:schemeClr val="bg1"/>
              </a:solidFill>
            </a:endParaRPr>
          </a:p>
        </p:txBody>
      </p:sp>
      <p:sp>
        <p:nvSpPr>
          <p:cNvPr id="3" name="Rechthoek 2"/>
          <p:cNvSpPr/>
          <p:nvPr/>
        </p:nvSpPr>
        <p:spPr>
          <a:xfrm>
            <a:off x="-811" y="4875654"/>
            <a:ext cx="8865046" cy="1569660"/>
          </a:xfrm>
          <a:prstGeom prst="rect">
            <a:avLst/>
          </a:prstGeom>
        </p:spPr>
        <p:txBody>
          <a:bodyPr wrap="square">
            <a:spAutoFit/>
          </a:bodyPr>
          <a:lstStyle/>
          <a:p>
            <a:pPr marL="457200" indent="-457200">
              <a:buClr>
                <a:srgbClr val="FF0000"/>
              </a:buClr>
              <a:buFont typeface="Wingdings" panose="05000000000000000000" pitchFamily="2" charset="2"/>
              <a:buChar char="Ø"/>
            </a:pPr>
            <a:endParaRPr lang="nl-NL" dirty="0"/>
          </a:p>
          <a:p>
            <a:pPr marL="457200" indent="-457200">
              <a:buClr>
                <a:srgbClr val="FF0000"/>
              </a:buClr>
              <a:buFont typeface="Wingdings" panose="05000000000000000000" pitchFamily="2" charset="2"/>
              <a:buChar char="Ø"/>
            </a:pPr>
            <a:r>
              <a:rPr lang="nl-NL" sz="2600" b="1" dirty="0">
                <a:solidFill>
                  <a:srgbClr val="C00000"/>
                </a:solidFill>
              </a:rPr>
              <a:t>Richtingsstabiliteit</a:t>
            </a:r>
            <a:r>
              <a:rPr lang="nl-NL" sz="2600" dirty="0">
                <a:solidFill>
                  <a:srgbClr val="C00000"/>
                </a:solidFill>
              </a:rPr>
              <a:t>; </a:t>
            </a:r>
            <a:r>
              <a:rPr lang="nl-NL" sz="2600" dirty="0"/>
              <a:t>wanneer door een verstoring het vliegtuig van richting verandert (een richtingsmoment om de topas), dan volgt er een </a:t>
            </a:r>
            <a:r>
              <a:rPr lang="nl-NL" sz="2600" dirty="0">
                <a:solidFill>
                  <a:srgbClr val="C00000"/>
                </a:solidFill>
              </a:rPr>
              <a:t>correctie door het </a:t>
            </a:r>
            <a:r>
              <a:rPr lang="nl-NL" sz="2600" dirty="0" smtClean="0">
                <a:solidFill>
                  <a:srgbClr val="C00000"/>
                </a:solidFill>
              </a:rPr>
              <a:t>kielvlak</a:t>
            </a:r>
            <a:r>
              <a:rPr lang="nl-NL" sz="2600" dirty="0" smtClean="0"/>
              <a:t>.</a:t>
            </a:r>
            <a:endParaRPr lang="nl-NL" sz="2600" dirty="0"/>
          </a:p>
        </p:txBody>
      </p:sp>
      <p:pic>
        <p:nvPicPr>
          <p:cNvPr id="2" name="Afbeelding 1"/>
          <p:cNvPicPr>
            <a:picLocks noChangeAspect="1"/>
          </p:cNvPicPr>
          <p:nvPr/>
        </p:nvPicPr>
        <p:blipFill>
          <a:blip r:embed="rId4"/>
          <a:stretch>
            <a:fillRect/>
          </a:stretch>
        </p:blipFill>
        <p:spPr>
          <a:xfrm>
            <a:off x="1534004" y="735222"/>
            <a:ext cx="5918316" cy="4349962"/>
          </a:xfrm>
          <a:prstGeom prst="rect">
            <a:avLst/>
          </a:prstGeom>
        </p:spPr>
      </p:pic>
    </p:spTree>
    <p:extLst>
      <p:ext uri="{BB962C8B-B14F-4D97-AF65-F5344CB8AC3E}">
        <p14:creationId xmlns:p14="http://schemas.microsoft.com/office/powerpoint/2010/main" val="869479730"/>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3113598" y="39574"/>
            <a:ext cx="2106474" cy="523220"/>
          </a:xfrm>
          <a:prstGeom prst="rect">
            <a:avLst/>
          </a:prstGeom>
          <a:noFill/>
          <a:ln w="9525">
            <a:noFill/>
            <a:miter lim="800000"/>
            <a:headEnd/>
            <a:tailEnd/>
          </a:ln>
        </p:spPr>
        <p:txBody>
          <a:bodyPr wrap="none">
            <a:spAutoFit/>
          </a:bodyPr>
          <a:lstStyle/>
          <a:p>
            <a:r>
              <a:rPr lang="nl-NL" sz="2800" dirty="0" smtClean="0">
                <a:solidFill>
                  <a:schemeClr val="bg1"/>
                </a:solidFill>
              </a:rPr>
              <a:t>5.3 Stabiliteit</a:t>
            </a:r>
            <a:endParaRPr lang="nl-NL" sz="2800" dirty="0">
              <a:solidFill>
                <a:schemeClr val="bg1"/>
              </a:solidFill>
            </a:endParaRPr>
          </a:p>
        </p:txBody>
      </p:sp>
      <p:sp>
        <p:nvSpPr>
          <p:cNvPr id="3" name="Rechthoek 2"/>
          <p:cNvSpPr/>
          <p:nvPr/>
        </p:nvSpPr>
        <p:spPr>
          <a:xfrm>
            <a:off x="-811" y="4875654"/>
            <a:ext cx="8865046" cy="1569660"/>
          </a:xfrm>
          <a:prstGeom prst="rect">
            <a:avLst/>
          </a:prstGeom>
        </p:spPr>
        <p:txBody>
          <a:bodyPr wrap="square">
            <a:spAutoFit/>
          </a:bodyPr>
          <a:lstStyle/>
          <a:p>
            <a:pPr marL="457200" indent="-457200">
              <a:buClr>
                <a:srgbClr val="FF0000"/>
              </a:buClr>
              <a:buFont typeface="Wingdings" panose="05000000000000000000" pitchFamily="2" charset="2"/>
              <a:buChar char="Ø"/>
            </a:pPr>
            <a:endParaRPr lang="nl-NL" dirty="0"/>
          </a:p>
          <a:p>
            <a:pPr marL="457200" indent="-457200">
              <a:buClr>
                <a:srgbClr val="FF0000"/>
              </a:buClr>
              <a:buFont typeface="Wingdings" panose="05000000000000000000" pitchFamily="2" charset="2"/>
              <a:buChar char="Ø"/>
            </a:pPr>
            <a:r>
              <a:rPr lang="nl-NL" sz="2600" b="1" dirty="0">
                <a:solidFill>
                  <a:srgbClr val="C00000"/>
                </a:solidFill>
              </a:rPr>
              <a:t>Richtingsstabiliteit</a:t>
            </a:r>
            <a:r>
              <a:rPr lang="nl-NL" sz="2600" dirty="0">
                <a:solidFill>
                  <a:srgbClr val="C00000"/>
                </a:solidFill>
              </a:rPr>
              <a:t>; </a:t>
            </a:r>
            <a:r>
              <a:rPr lang="nl-NL" sz="2600" dirty="0">
                <a:latin typeface="Calibri" charset="0"/>
              </a:rPr>
              <a:t>bij een </a:t>
            </a:r>
            <a:r>
              <a:rPr lang="nl-NL" sz="2600" dirty="0">
                <a:solidFill>
                  <a:srgbClr val="C00000"/>
                </a:solidFill>
                <a:latin typeface="Calibri" charset="0"/>
              </a:rPr>
              <a:t>positieve pijlstelling </a:t>
            </a:r>
            <a:r>
              <a:rPr lang="nl-NL" sz="2600" dirty="0">
                <a:latin typeface="Calibri" charset="0"/>
              </a:rPr>
              <a:t>helpt de </a:t>
            </a:r>
            <a:r>
              <a:rPr lang="nl-NL" sz="2600" dirty="0">
                <a:solidFill>
                  <a:srgbClr val="C00000"/>
                </a:solidFill>
                <a:latin typeface="Calibri" charset="0"/>
              </a:rPr>
              <a:t>pijlvorm</a:t>
            </a:r>
            <a:r>
              <a:rPr lang="nl-NL" sz="2600" dirty="0">
                <a:latin typeface="Calibri" charset="0"/>
              </a:rPr>
              <a:t> van de vleugel ook enigszins doordat de naar voren gaande vleugel meer haaks op de wind komt.</a:t>
            </a:r>
            <a:endParaRPr lang="nl-NL" sz="2600" dirty="0"/>
          </a:p>
        </p:txBody>
      </p:sp>
      <p:pic>
        <p:nvPicPr>
          <p:cNvPr id="4" name="Afbeelding 3"/>
          <p:cNvPicPr>
            <a:picLocks noChangeAspect="1"/>
          </p:cNvPicPr>
          <p:nvPr/>
        </p:nvPicPr>
        <p:blipFill>
          <a:blip r:embed="rId4"/>
          <a:stretch>
            <a:fillRect/>
          </a:stretch>
        </p:blipFill>
        <p:spPr>
          <a:xfrm>
            <a:off x="395537" y="822052"/>
            <a:ext cx="8262532" cy="4310288"/>
          </a:xfrm>
          <a:prstGeom prst="rect">
            <a:avLst/>
          </a:prstGeom>
        </p:spPr>
      </p:pic>
    </p:spTree>
    <p:extLst>
      <p:ext uri="{BB962C8B-B14F-4D97-AF65-F5344CB8AC3E}">
        <p14:creationId xmlns:p14="http://schemas.microsoft.com/office/powerpoint/2010/main" val="2217407908"/>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3113598" y="39574"/>
            <a:ext cx="2106474" cy="523220"/>
          </a:xfrm>
          <a:prstGeom prst="rect">
            <a:avLst/>
          </a:prstGeom>
          <a:noFill/>
          <a:ln w="9525">
            <a:noFill/>
            <a:miter lim="800000"/>
            <a:headEnd/>
            <a:tailEnd/>
          </a:ln>
        </p:spPr>
        <p:txBody>
          <a:bodyPr wrap="none">
            <a:spAutoFit/>
          </a:bodyPr>
          <a:lstStyle/>
          <a:p>
            <a:r>
              <a:rPr lang="nl-NL" sz="2800" dirty="0" smtClean="0">
                <a:solidFill>
                  <a:schemeClr val="bg1"/>
                </a:solidFill>
              </a:rPr>
              <a:t>5.3 Stabiliteit</a:t>
            </a:r>
            <a:endParaRPr lang="nl-NL" sz="2800" dirty="0">
              <a:solidFill>
                <a:schemeClr val="bg1"/>
              </a:solidFill>
            </a:endParaRPr>
          </a:p>
        </p:txBody>
      </p:sp>
      <p:sp>
        <p:nvSpPr>
          <p:cNvPr id="2" name="Tekstvak 1"/>
          <p:cNvSpPr txBox="1"/>
          <p:nvPr/>
        </p:nvSpPr>
        <p:spPr>
          <a:xfrm>
            <a:off x="195616" y="4665220"/>
            <a:ext cx="8813932" cy="2646878"/>
          </a:xfrm>
          <a:prstGeom prst="rect">
            <a:avLst/>
          </a:prstGeom>
          <a:noFill/>
        </p:spPr>
        <p:txBody>
          <a:bodyPr wrap="square" rtlCol="0">
            <a:spAutoFit/>
          </a:bodyPr>
          <a:lstStyle/>
          <a:p>
            <a:pPr marL="457200" indent="-457200">
              <a:buClr>
                <a:srgbClr val="FF0000"/>
              </a:buClr>
              <a:buFont typeface="Wingdings" panose="05000000000000000000" pitchFamily="2" charset="2"/>
              <a:buChar char="Ø"/>
            </a:pPr>
            <a:r>
              <a:rPr lang="nl-NL" sz="2800" b="1" dirty="0">
                <a:solidFill>
                  <a:srgbClr val="C00000"/>
                </a:solidFill>
              </a:rPr>
              <a:t>Negatieve </a:t>
            </a:r>
            <a:r>
              <a:rPr lang="nl-NL" sz="2800" b="1" dirty="0" smtClean="0">
                <a:solidFill>
                  <a:srgbClr val="C00000"/>
                </a:solidFill>
              </a:rPr>
              <a:t>V-pijlstelling</a:t>
            </a:r>
            <a:r>
              <a:rPr lang="nl-NL" sz="2800" dirty="0"/>
              <a:t> </a:t>
            </a:r>
            <a:r>
              <a:rPr lang="nl-NL" sz="2800" dirty="0" smtClean="0"/>
              <a:t>de </a:t>
            </a:r>
            <a:r>
              <a:rPr lang="nl-NL" sz="2800" dirty="0"/>
              <a:t>rechter vleugel krijgt </a:t>
            </a:r>
            <a:r>
              <a:rPr lang="nl-NL" sz="2800" dirty="0" smtClean="0"/>
              <a:t>meer weerstand, de </a:t>
            </a:r>
            <a:r>
              <a:rPr lang="nl-NL" sz="2800" dirty="0"/>
              <a:t>koerscorrectie moet </a:t>
            </a:r>
            <a:r>
              <a:rPr lang="nl-NL" sz="2800" dirty="0" smtClean="0"/>
              <a:t>komen </a:t>
            </a:r>
            <a:r>
              <a:rPr lang="nl-NL" sz="2800" dirty="0"/>
              <a:t>van het kielvlak. Er is dus een grotere kracht nodig van het kielvlak voor de correctie, dan bij een positieve V-vorm</a:t>
            </a:r>
            <a:r>
              <a:rPr lang="nl-NL" sz="2800" dirty="0" smtClean="0"/>
              <a:t>. </a:t>
            </a:r>
            <a:r>
              <a:rPr lang="nl-NL" sz="2800" dirty="0"/>
              <a:t>Er is een groter kielvlak nodig.</a:t>
            </a:r>
          </a:p>
          <a:p>
            <a:pPr marL="457200" indent="-457200">
              <a:buClr>
                <a:srgbClr val="FF0000"/>
              </a:buClr>
              <a:buFont typeface="Wingdings" panose="05000000000000000000" pitchFamily="2" charset="2"/>
              <a:buChar char="Ø"/>
            </a:pPr>
            <a:endParaRPr lang="nl-NL" sz="2600" dirty="0"/>
          </a:p>
        </p:txBody>
      </p:sp>
      <p:sp>
        <p:nvSpPr>
          <p:cNvPr id="3" name="AutoShape 2" descr="http://www.zweefvliegopleiding.nl/images/beginselen/k1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AutoShape 4" descr="http://www.zweefvliegopleiding.nl/images/beginselen/k13.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26" name="Picture 2" descr="http://www.zweefvliegopleiding.nl/images/beginselen/k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768923"/>
            <a:ext cx="5715000" cy="381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283889"/>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3113598" y="39574"/>
            <a:ext cx="2106474" cy="523220"/>
          </a:xfrm>
          <a:prstGeom prst="rect">
            <a:avLst/>
          </a:prstGeom>
          <a:noFill/>
          <a:ln w="9525">
            <a:noFill/>
            <a:miter lim="800000"/>
            <a:headEnd/>
            <a:tailEnd/>
          </a:ln>
        </p:spPr>
        <p:txBody>
          <a:bodyPr wrap="none">
            <a:spAutoFit/>
          </a:bodyPr>
          <a:lstStyle/>
          <a:p>
            <a:r>
              <a:rPr lang="nl-NL" sz="2800" dirty="0" smtClean="0">
                <a:solidFill>
                  <a:schemeClr val="bg1"/>
                </a:solidFill>
              </a:rPr>
              <a:t>5.3 Stabiliteit</a:t>
            </a:r>
            <a:endParaRPr lang="nl-NL" sz="2800" dirty="0">
              <a:solidFill>
                <a:schemeClr val="bg1"/>
              </a:solidFill>
            </a:endParaRPr>
          </a:p>
        </p:txBody>
      </p:sp>
      <p:sp>
        <p:nvSpPr>
          <p:cNvPr id="3" name="Rechthoek 2"/>
          <p:cNvSpPr/>
          <p:nvPr/>
        </p:nvSpPr>
        <p:spPr>
          <a:xfrm>
            <a:off x="0" y="4797152"/>
            <a:ext cx="9143999" cy="2092881"/>
          </a:xfrm>
          <a:prstGeom prst="rect">
            <a:avLst/>
          </a:prstGeom>
        </p:spPr>
        <p:txBody>
          <a:bodyPr wrap="square">
            <a:spAutoFit/>
          </a:bodyPr>
          <a:lstStyle/>
          <a:p>
            <a:pPr marL="457200" indent="-457200">
              <a:buClr>
                <a:srgbClr val="FF0000"/>
              </a:buClr>
              <a:buFont typeface="Wingdings" charset="0"/>
              <a:buChar char="Ø"/>
            </a:pPr>
            <a:r>
              <a:rPr lang="nl-NL" sz="2600" b="1" dirty="0" smtClean="0">
                <a:solidFill>
                  <a:srgbClr val="C00000"/>
                </a:solidFill>
              </a:rPr>
              <a:t>Rolstabiliteit</a:t>
            </a:r>
            <a:r>
              <a:rPr lang="nl-NL" sz="2600" dirty="0">
                <a:solidFill>
                  <a:srgbClr val="C00000"/>
                </a:solidFill>
              </a:rPr>
              <a:t>, </a:t>
            </a:r>
            <a:r>
              <a:rPr lang="nl-NL" sz="2600" dirty="0"/>
              <a:t>wanneer door een verstoring de ene vleugel omhoog gaat en de andere naar </a:t>
            </a:r>
            <a:r>
              <a:rPr lang="nl-NL" sz="2600" dirty="0" smtClean="0"/>
              <a:t>beneden</a:t>
            </a:r>
            <a:r>
              <a:rPr lang="nl-NL" sz="2600" dirty="0" smtClean="0">
                <a:latin typeface="Calibri" charset="0"/>
              </a:rPr>
              <a:t>, </a:t>
            </a:r>
            <a:r>
              <a:rPr lang="nl-NL" sz="2600" dirty="0">
                <a:latin typeface="Calibri" charset="0"/>
              </a:rPr>
              <a:t>dan volgt er een </a:t>
            </a:r>
            <a:r>
              <a:rPr lang="nl-NL" sz="2600" dirty="0">
                <a:solidFill>
                  <a:srgbClr val="C00000"/>
                </a:solidFill>
                <a:latin typeface="Calibri" charset="0"/>
              </a:rPr>
              <a:t>correctie door de V-stelling.</a:t>
            </a:r>
            <a:r>
              <a:rPr lang="nl-NL" sz="2600" dirty="0">
                <a:latin typeface="Calibri" charset="0"/>
              </a:rPr>
              <a:t> Die veroorzaakt een verschil in invalshoek links/rechts waardoor de lage vleugel meer lift krijgt. </a:t>
            </a:r>
          </a:p>
        </p:txBody>
      </p:sp>
      <p:pic>
        <p:nvPicPr>
          <p:cNvPr id="2052" name="Picture 4" descr="http://www.zweefvliegopleiding.nl/images/beginselen/100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097" y="764101"/>
            <a:ext cx="7340239" cy="3290875"/>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p:cNvPicPr>
            <a:picLocks noChangeAspect="1"/>
          </p:cNvPicPr>
          <p:nvPr/>
        </p:nvPicPr>
        <p:blipFill>
          <a:blip r:embed="rId5"/>
          <a:stretch>
            <a:fillRect/>
          </a:stretch>
        </p:blipFill>
        <p:spPr>
          <a:xfrm>
            <a:off x="251520" y="3284984"/>
            <a:ext cx="7344816" cy="1603619"/>
          </a:xfrm>
          <a:prstGeom prst="rect">
            <a:avLst/>
          </a:prstGeom>
        </p:spPr>
      </p:pic>
    </p:spTree>
    <p:extLst>
      <p:ext uri="{BB962C8B-B14F-4D97-AF65-F5344CB8AC3E}">
        <p14:creationId xmlns:p14="http://schemas.microsoft.com/office/powerpoint/2010/main" val="1895146343"/>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3113598" y="39574"/>
            <a:ext cx="2106474" cy="523220"/>
          </a:xfrm>
          <a:prstGeom prst="rect">
            <a:avLst/>
          </a:prstGeom>
          <a:noFill/>
          <a:ln w="9525">
            <a:noFill/>
            <a:miter lim="800000"/>
            <a:headEnd/>
            <a:tailEnd/>
          </a:ln>
        </p:spPr>
        <p:txBody>
          <a:bodyPr wrap="none">
            <a:spAutoFit/>
          </a:bodyPr>
          <a:lstStyle/>
          <a:p>
            <a:r>
              <a:rPr lang="nl-NL" sz="2800" dirty="0" smtClean="0">
                <a:solidFill>
                  <a:schemeClr val="bg1"/>
                </a:solidFill>
              </a:rPr>
              <a:t>5.3 Stabiliteit</a:t>
            </a:r>
            <a:endParaRPr lang="nl-NL" sz="2800" dirty="0">
              <a:solidFill>
                <a:schemeClr val="bg1"/>
              </a:solidFill>
            </a:endParaRPr>
          </a:p>
        </p:txBody>
      </p:sp>
      <p:sp>
        <p:nvSpPr>
          <p:cNvPr id="2" name="Tekstvak 1"/>
          <p:cNvSpPr txBox="1"/>
          <p:nvPr/>
        </p:nvSpPr>
        <p:spPr>
          <a:xfrm>
            <a:off x="179512" y="4725144"/>
            <a:ext cx="8793038" cy="1815882"/>
          </a:xfrm>
          <a:prstGeom prst="rect">
            <a:avLst/>
          </a:prstGeom>
          <a:noFill/>
        </p:spPr>
        <p:txBody>
          <a:bodyPr wrap="square" rtlCol="0">
            <a:spAutoFit/>
          </a:bodyPr>
          <a:lstStyle/>
          <a:p>
            <a:pPr marL="457200" indent="-457200">
              <a:buClr>
                <a:srgbClr val="FF0000"/>
              </a:buClr>
              <a:buFont typeface="Wingdings" panose="05000000000000000000" pitchFamily="2" charset="2"/>
              <a:buChar char="Ø"/>
            </a:pPr>
            <a:r>
              <a:rPr lang="nl-NL" sz="2800" b="1" dirty="0" smtClean="0">
                <a:solidFill>
                  <a:srgbClr val="C00000"/>
                </a:solidFill>
              </a:rPr>
              <a:t>Wrong:</a:t>
            </a:r>
            <a:r>
              <a:rPr lang="nl-NL" sz="2800" dirty="0" smtClean="0">
                <a:solidFill>
                  <a:srgbClr val="C00000"/>
                </a:solidFill>
              </a:rPr>
              <a:t> </a:t>
            </a:r>
            <a:r>
              <a:rPr lang="nl-NL" sz="2800" dirty="0" smtClean="0"/>
              <a:t>de </a:t>
            </a:r>
            <a:r>
              <a:rPr lang="nl-NL" sz="2800" dirty="0"/>
              <a:t>vleugel </a:t>
            </a:r>
            <a:r>
              <a:rPr lang="nl-NL" sz="2800" dirty="0" smtClean="0"/>
              <a:t>heeft naar </a:t>
            </a:r>
            <a:r>
              <a:rPr lang="nl-NL" sz="2800" dirty="0"/>
              <a:t>de tip toe een steeds kleinere </a:t>
            </a:r>
            <a:r>
              <a:rPr lang="nl-NL" sz="2800" dirty="0" smtClean="0"/>
              <a:t>instelhoek, daardoor zal de </a:t>
            </a:r>
            <a:r>
              <a:rPr lang="nl-NL" sz="2800" dirty="0"/>
              <a:t>vleugel bij de </a:t>
            </a:r>
            <a:r>
              <a:rPr lang="nl-NL" sz="2800" dirty="0" smtClean="0"/>
              <a:t>romp het eerst overtrekken en het </a:t>
            </a:r>
            <a:r>
              <a:rPr lang="nl-NL" sz="2800" dirty="0"/>
              <a:t>laatst bij de </a:t>
            </a:r>
            <a:r>
              <a:rPr lang="nl-NL" sz="2800" dirty="0" smtClean="0"/>
              <a:t>tip, </a:t>
            </a:r>
            <a:r>
              <a:rPr lang="nl-NL" sz="2800" dirty="0"/>
              <a:t>waar </a:t>
            </a:r>
            <a:r>
              <a:rPr lang="nl-NL" sz="2800" dirty="0" smtClean="0"/>
              <a:t>de </a:t>
            </a:r>
            <a:r>
              <a:rPr lang="nl-NL" sz="2800" dirty="0"/>
              <a:t>rolroeren zich </a:t>
            </a:r>
            <a:r>
              <a:rPr lang="nl-NL" sz="2800" dirty="0" smtClean="0"/>
              <a:t>bevinden. </a:t>
            </a:r>
            <a:r>
              <a:rPr lang="nl-NL" sz="2800" dirty="0"/>
              <a:t> </a:t>
            </a:r>
            <a:endParaRPr lang="nl-NL" sz="2600" dirty="0"/>
          </a:p>
        </p:txBody>
      </p:sp>
      <p:pic>
        <p:nvPicPr>
          <p:cNvPr id="3076" name="Picture 4" descr="http://www.zweefvliegopleiding.nl/images/beginselen/10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412776"/>
            <a:ext cx="7864222" cy="3053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898421"/>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627110" y="51055"/>
            <a:ext cx="3437864" cy="523220"/>
          </a:xfrm>
          <a:prstGeom prst="rect">
            <a:avLst/>
          </a:prstGeom>
          <a:noFill/>
          <a:ln w="9525">
            <a:noFill/>
            <a:miter lim="800000"/>
            <a:headEnd/>
            <a:tailEnd/>
          </a:ln>
        </p:spPr>
        <p:txBody>
          <a:bodyPr wrap="none">
            <a:spAutoFit/>
          </a:bodyPr>
          <a:lstStyle/>
          <a:p>
            <a:r>
              <a:rPr lang="nl-NL" sz="2800" dirty="0" smtClean="0">
                <a:solidFill>
                  <a:schemeClr val="bg1"/>
                </a:solidFill>
              </a:rPr>
              <a:t>5.4 Besturingssysteem</a:t>
            </a:r>
            <a:endParaRPr lang="nl-NL" sz="2800" dirty="0">
              <a:solidFill>
                <a:schemeClr val="bg1"/>
              </a:solidFill>
            </a:endParaRPr>
          </a:p>
        </p:txBody>
      </p:sp>
      <p:sp>
        <p:nvSpPr>
          <p:cNvPr id="2" name="Tekstvak 1"/>
          <p:cNvSpPr txBox="1"/>
          <p:nvPr/>
        </p:nvSpPr>
        <p:spPr>
          <a:xfrm>
            <a:off x="251520" y="4437112"/>
            <a:ext cx="8640960" cy="2246769"/>
          </a:xfrm>
          <a:prstGeom prst="rect">
            <a:avLst/>
          </a:prstGeom>
          <a:noFill/>
        </p:spPr>
        <p:txBody>
          <a:bodyPr wrap="square" rtlCol="0">
            <a:spAutoFit/>
          </a:bodyPr>
          <a:lstStyle/>
          <a:p>
            <a:pPr>
              <a:buClr>
                <a:srgbClr val="FF0000"/>
              </a:buClr>
            </a:pPr>
            <a:r>
              <a:rPr lang="nl-NL" sz="2800" dirty="0"/>
              <a:t>Een zweefvliegtuig heeft </a:t>
            </a:r>
            <a:r>
              <a:rPr lang="nl-NL" sz="2800" dirty="0">
                <a:solidFill>
                  <a:srgbClr val="C00000"/>
                </a:solidFill>
              </a:rPr>
              <a:t>3 stuurvlakken </a:t>
            </a:r>
            <a:r>
              <a:rPr lang="nl-NL" sz="2800" dirty="0"/>
              <a:t>(roeren</a:t>
            </a:r>
            <a:r>
              <a:rPr lang="nl-NL" sz="2800" dirty="0" smtClean="0"/>
              <a:t>) waarmee het om drie </a:t>
            </a:r>
            <a:r>
              <a:rPr lang="nl-NL" sz="2800" dirty="0"/>
              <a:t>assen </a:t>
            </a:r>
            <a:r>
              <a:rPr lang="nl-NL" sz="2800" dirty="0" smtClean="0"/>
              <a:t>kan worden bestuurd:</a:t>
            </a:r>
          </a:p>
          <a:p>
            <a:pPr marL="457200" indent="-457200">
              <a:buClr>
                <a:srgbClr val="FF0000"/>
              </a:buClr>
              <a:buFont typeface="Wingdings" panose="05000000000000000000" pitchFamily="2" charset="2"/>
              <a:buChar char="Ø"/>
            </a:pPr>
            <a:r>
              <a:rPr lang="nl-NL" sz="2800" dirty="0"/>
              <a:t>h</a:t>
            </a:r>
            <a:r>
              <a:rPr lang="nl-NL" sz="2800" dirty="0" smtClean="0"/>
              <a:t>et </a:t>
            </a:r>
            <a:r>
              <a:rPr lang="nl-NL" sz="2800" dirty="0">
                <a:solidFill>
                  <a:srgbClr val="FF0000"/>
                </a:solidFill>
              </a:rPr>
              <a:t>stabilo</a:t>
            </a:r>
            <a:r>
              <a:rPr lang="nl-NL" sz="2800" dirty="0"/>
              <a:t> met daaraan het </a:t>
            </a:r>
            <a:r>
              <a:rPr lang="nl-NL" sz="2800" dirty="0">
                <a:solidFill>
                  <a:srgbClr val="FF0000"/>
                </a:solidFill>
              </a:rPr>
              <a:t>hoogteroer</a:t>
            </a:r>
            <a:r>
              <a:rPr lang="nl-NL" sz="2800" dirty="0"/>
              <a:t>, </a:t>
            </a:r>
            <a:endParaRPr lang="nl-NL" sz="2800" dirty="0" smtClean="0"/>
          </a:p>
          <a:p>
            <a:pPr marL="457200" indent="-457200">
              <a:buClr>
                <a:srgbClr val="FF0000"/>
              </a:buClr>
              <a:buFont typeface="Wingdings" panose="05000000000000000000" pitchFamily="2" charset="2"/>
              <a:buChar char="Ø"/>
            </a:pPr>
            <a:r>
              <a:rPr lang="nl-NL" sz="2800" dirty="0" smtClean="0"/>
              <a:t>de </a:t>
            </a:r>
            <a:r>
              <a:rPr lang="nl-NL" sz="2800" dirty="0"/>
              <a:t>vleugels met de </a:t>
            </a:r>
            <a:r>
              <a:rPr lang="nl-NL" sz="2800" dirty="0">
                <a:solidFill>
                  <a:srgbClr val="FF0000"/>
                </a:solidFill>
              </a:rPr>
              <a:t>rolroeren</a:t>
            </a:r>
            <a:r>
              <a:rPr lang="nl-NL" sz="2800" dirty="0"/>
              <a:t> </a:t>
            </a:r>
            <a:endParaRPr lang="nl-NL" sz="2800" dirty="0" smtClean="0"/>
          </a:p>
          <a:p>
            <a:pPr marL="457200" indent="-457200">
              <a:buClr>
                <a:srgbClr val="FF0000"/>
              </a:buClr>
              <a:buFont typeface="Wingdings" panose="05000000000000000000" pitchFamily="2" charset="2"/>
              <a:buChar char="Ø"/>
            </a:pPr>
            <a:r>
              <a:rPr lang="nl-NL" sz="2800" dirty="0" smtClean="0"/>
              <a:t>het </a:t>
            </a:r>
            <a:r>
              <a:rPr lang="nl-NL" sz="2800" dirty="0">
                <a:solidFill>
                  <a:srgbClr val="FF0000"/>
                </a:solidFill>
              </a:rPr>
              <a:t>kielvlak</a:t>
            </a:r>
            <a:r>
              <a:rPr lang="nl-NL" sz="2800" dirty="0"/>
              <a:t> met daaraan het </a:t>
            </a:r>
            <a:r>
              <a:rPr lang="nl-NL" sz="2800" dirty="0">
                <a:solidFill>
                  <a:srgbClr val="FF0000"/>
                </a:solidFill>
              </a:rPr>
              <a:t>richtingsroer</a:t>
            </a:r>
            <a:r>
              <a:rPr lang="nl-NL" sz="2800" dirty="0"/>
              <a:t>. </a:t>
            </a:r>
            <a:endParaRPr lang="nl-NL" sz="2600" dirty="0"/>
          </a:p>
        </p:txBody>
      </p:sp>
      <p:pic>
        <p:nvPicPr>
          <p:cNvPr id="4098" name="Picture 2" descr="http://www.zweefvliegopleiding.nl/images/beginselen/tw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29" y="810026"/>
            <a:ext cx="7981803" cy="3339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2984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2946</TotalTime>
  <Words>4122</Words>
  <Application>Microsoft Macintosh PowerPoint</Application>
  <PresentationFormat>Diavoorstelling (4:3)</PresentationFormat>
  <Paragraphs>743</Paragraphs>
  <Slides>121</Slides>
  <Notes>14</Notes>
  <HiddenSlides>0</HiddenSlides>
  <MMClips>0</MMClips>
  <ScaleCrop>false</ScaleCrop>
  <HeadingPairs>
    <vt:vector size="4" baseType="variant">
      <vt:variant>
        <vt:lpstr>Thema</vt:lpstr>
      </vt:variant>
      <vt:variant>
        <vt:i4>1</vt:i4>
      </vt:variant>
      <vt:variant>
        <vt:lpstr>Diatitels</vt:lpstr>
      </vt:variant>
      <vt:variant>
        <vt:i4>121</vt:i4>
      </vt:variant>
    </vt:vector>
  </HeadingPairs>
  <TitlesOfParts>
    <vt:vector size="122" baseType="lpstr">
      <vt:lpstr>Office-thema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dirk</dc:creator>
  <cp:lastModifiedBy>dirk corporaal</cp:lastModifiedBy>
  <cp:revision>262</cp:revision>
  <dcterms:created xsi:type="dcterms:W3CDTF">2014-03-01T09:35:46Z</dcterms:created>
  <dcterms:modified xsi:type="dcterms:W3CDTF">2018-03-02T12:33:34Z</dcterms:modified>
</cp:coreProperties>
</file>