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96" r:id="rId2"/>
    <p:sldId id="490" r:id="rId3"/>
    <p:sldId id="491" r:id="rId4"/>
    <p:sldId id="492" r:id="rId5"/>
    <p:sldId id="497" r:id="rId6"/>
    <p:sldId id="493" r:id="rId7"/>
    <p:sldId id="494" r:id="rId8"/>
    <p:sldId id="495" r:id="rId9"/>
    <p:sldId id="498" r:id="rId10"/>
    <p:sldId id="499" r:id="rId11"/>
    <p:sldId id="500" r:id="rId12"/>
    <p:sldId id="501" r:id="rId13"/>
    <p:sldId id="503" r:id="rId14"/>
    <p:sldId id="530" r:id="rId15"/>
    <p:sldId id="531" r:id="rId16"/>
    <p:sldId id="502" r:id="rId17"/>
    <p:sldId id="504" r:id="rId18"/>
    <p:sldId id="505" r:id="rId19"/>
    <p:sldId id="506" r:id="rId20"/>
    <p:sldId id="507" r:id="rId21"/>
    <p:sldId id="508" r:id="rId22"/>
    <p:sldId id="532" r:id="rId23"/>
    <p:sldId id="509" r:id="rId24"/>
    <p:sldId id="510" r:id="rId25"/>
    <p:sldId id="511" r:id="rId26"/>
    <p:sldId id="534" r:id="rId27"/>
    <p:sldId id="533" r:id="rId28"/>
    <p:sldId id="512" r:id="rId29"/>
    <p:sldId id="513" r:id="rId30"/>
    <p:sldId id="514" r:id="rId31"/>
    <p:sldId id="515" r:id="rId32"/>
    <p:sldId id="516" r:id="rId33"/>
    <p:sldId id="535" r:id="rId34"/>
    <p:sldId id="517" r:id="rId35"/>
    <p:sldId id="518" r:id="rId36"/>
    <p:sldId id="519" r:id="rId37"/>
    <p:sldId id="521" r:id="rId38"/>
    <p:sldId id="520" r:id="rId39"/>
    <p:sldId id="523" r:id="rId40"/>
    <p:sldId id="522" r:id="rId41"/>
    <p:sldId id="536" r:id="rId42"/>
    <p:sldId id="525" r:id="rId43"/>
    <p:sldId id="527" r:id="rId44"/>
    <p:sldId id="526" r:id="rId45"/>
    <p:sldId id="528" r:id="rId46"/>
    <p:sldId id="529" r:id="rId47"/>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5" autoAdjust="0"/>
    <p:restoredTop sz="94714"/>
  </p:normalViewPr>
  <p:slideViewPr>
    <p:cSldViewPr>
      <p:cViewPr varScale="1">
        <p:scale>
          <a:sx n="130" d="100"/>
          <a:sy n="130" d="100"/>
        </p:scale>
        <p:origin x="200" y="6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9B4C85-69E8-4FAB-8141-F6B9F611450C}" type="datetimeFigureOut">
              <a:rPr lang="nl-NL" smtClean="0"/>
              <a:pPr/>
              <a:t>07-04-2023</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7CC32-1F34-47A2-A23E-DBD99CA99648}" type="slidenum">
              <a:rPr lang="nl-NL" smtClean="0"/>
              <a:pPr/>
              <a:t>‹nr.›</a:t>
            </a:fld>
            <a:endParaRPr lang="nl-NL"/>
          </a:p>
        </p:txBody>
      </p:sp>
    </p:spTree>
    <p:extLst>
      <p:ext uri="{BB962C8B-B14F-4D97-AF65-F5344CB8AC3E}">
        <p14:creationId xmlns:p14="http://schemas.microsoft.com/office/powerpoint/2010/main" val="289766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DC38E-EDCE-4C61-A293-331BBA0B4B98}"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tif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tif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8.tiff"/><Relationship Id="rId4" Type="http://schemas.openxmlformats.org/officeDocument/2006/relationships/image" Target="../media/image37.tif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tif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6.tiff"/><Relationship Id="rId4" Type="http://schemas.openxmlformats.org/officeDocument/2006/relationships/image" Target="../media/image45.tif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tif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tif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tif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tif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5.tiff"/></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43808" y="46811"/>
            <a:ext cx="3259803" cy="584775"/>
          </a:xfrm>
          <a:prstGeom prst="rect">
            <a:avLst/>
          </a:prstGeom>
          <a:noFill/>
        </p:spPr>
        <p:txBody>
          <a:bodyPr wrap="none" rtlCol="0">
            <a:spAutoFit/>
          </a:bodyPr>
          <a:lstStyle/>
          <a:p>
            <a:r>
              <a:rPr lang="nl-NL" sz="3200" dirty="0">
                <a:solidFill>
                  <a:schemeClr val="bg1"/>
                </a:solidFill>
              </a:rPr>
              <a:t>4.13 DE LIERSTART</a:t>
            </a:r>
          </a:p>
        </p:txBody>
      </p:sp>
      <p:sp>
        <p:nvSpPr>
          <p:cNvPr id="3" name="Tekstvak 2">
            <a:extLst>
              <a:ext uri="{FF2B5EF4-FFF2-40B4-BE49-F238E27FC236}">
                <a16:creationId xmlns:a16="http://schemas.microsoft.com/office/drawing/2014/main" id="{11F53A81-A8E3-F149-8515-C54C6EB15C0D}"/>
              </a:ext>
            </a:extLst>
          </p:cNvPr>
          <p:cNvSpPr txBox="1"/>
          <p:nvPr/>
        </p:nvSpPr>
        <p:spPr>
          <a:xfrm>
            <a:off x="0" y="4941168"/>
            <a:ext cx="9132343" cy="1938992"/>
          </a:xfrm>
          <a:prstGeom prst="rect">
            <a:avLst/>
          </a:prstGeom>
          <a:noFill/>
        </p:spPr>
        <p:txBody>
          <a:bodyPr wrap="square" rtlCol="0">
            <a:spAutoFit/>
          </a:bodyPr>
          <a:lstStyle/>
          <a:p>
            <a:r>
              <a:rPr lang="nl-NL" sz="2400" b="1" dirty="0"/>
              <a:t>Bij het rollen over de grond (1): </a:t>
            </a:r>
            <a:endParaRPr lang="nl-NL" sz="2400" dirty="0"/>
          </a:p>
          <a:p>
            <a:pPr marL="342900" indent="-342900">
              <a:buClr>
                <a:srgbClr val="FF0000"/>
              </a:buClr>
              <a:buFont typeface="Wingdings" pitchFamily="2" charset="2"/>
              <a:buChar char="Ø"/>
            </a:pPr>
            <a:r>
              <a:rPr lang="nl-NL" sz="2400" dirty="0"/>
              <a:t>Horizontaal houden;</a:t>
            </a:r>
          </a:p>
          <a:p>
            <a:pPr marL="342900" indent="-342900">
              <a:buClr>
                <a:srgbClr val="FF0000"/>
              </a:buClr>
              <a:buFont typeface="Wingdings" pitchFamily="2" charset="2"/>
              <a:buChar char="Ø"/>
            </a:pPr>
            <a:r>
              <a:rPr lang="nl-NL" sz="2400" dirty="0"/>
              <a:t>Linkerhand in de buurt van de ontkoppelknop;</a:t>
            </a:r>
          </a:p>
          <a:p>
            <a:pPr marL="342900" indent="-342900">
              <a:buClr>
                <a:srgbClr val="FF0000"/>
              </a:buClr>
              <a:buFont typeface="Wingdings" pitchFamily="2" charset="2"/>
              <a:buChar char="Ø"/>
            </a:pPr>
            <a:r>
              <a:rPr lang="nl-NL" sz="2400" dirty="0"/>
              <a:t>Knuppel neutraal en het zweefvliegtuig niet lostrekken;</a:t>
            </a:r>
          </a:p>
          <a:p>
            <a:pPr marL="342900" indent="-342900">
              <a:buClr>
                <a:srgbClr val="FF0000"/>
              </a:buClr>
              <a:buFont typeface="Wingdings" pitchFamily="2" charset="2"/>
              <a:buChar char="Ø"/>
            </a:pPr>
            <a:r>
              <a:rPr lang="nl-NL" sz="2400" dirty="0"/>
              <a:t>Met de voeten achter de kabel aan sturen. </a:t>
            </a:r>
          </a:p>
        </p:txBody>
      </p:sp>
      <p:pic>
        <p:nvPicPr>
          <p:cNvPr id="2" name="Afbeelding 1">
            <a:extLst>
              <a:ext uri="{FF2B5EF4-FFF2-40B4-BE49-F238E27FC236}">
                <a16:creationId xmlns:a16="http://schemas.microsoft.com/office/drawing/2014/main" id="{8A042654-065A-F147-B719-1E9C01C50D33}"/>
              </a:ext>
            </a:extLst>
          </p:cNvPr>
          <p:cNvPicPr>
            <a:picLocks noChangeAspect="1"/>
          </p:cNvPicPr>
          <p:nvPr/>
        </p:nvPicPr>
        <p:blipFill>
          <a:blip r:embed="rId4"/>
          <a:stretch>
            <a:fillRect/>
          </a:stretch>
        </p:blipFill>
        <p:spPr>
          <a:xfrm>
            <a:off x="0" y="708265"/>
            <a:ext cx="9144000" cy="4306186"/>
          </a:xfrm>
          <a:prstGeom prst="rect">
            <a:avLst/>
          </a:prstGeom>
        </p:spPr>
      </p:pic>
    </p:spTree>
    <p:extLst>
      <p:ext uri="{BB962C8B-B14F-4D97-AF65-F5344CB8AC3E}">
        <p14:creationId xmlns:p14="http://schemas.microsoft.com/office/powerpoint/2010/main" val="1127340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02349" y="35913"/>
            <a:ext cx="3539302" cy="584775"/>
          </a:xfrm>
          <a:prstGeom prst="rect">
            <a:avLst/>
          </a:prstGeom>
          <a:noFill/>
        </p:spPr>
        <p:txBody>
          <a:bodyPr wrap="none" rtlCol="0">
            <a:spAutoFit/>
          </a:bodyPr>
          <a:lstStyle/>
          <a:p>
            <a:r>
              <a:rPr lang="nl-NL" sz="3200" dirty="0">
                <a:solidFill>
                  <a:schemeClr val="bg1"/>
                </a:solidFill>
              </a:rPr>
              <a:t>4.15 DE SLEEPSTART</a:t>
            </a:r>
          </a:p>
        </p:txBody>
      </p:sp>
      <p:sp>
        <p:nvSpPr>
          <p:cNvPr id="3" name="Tekstvak 2">
            <a:extLst>
              <a:ext uri="{FF2B5EF4-FFF2-40B4-BE49-F238E27FC236}">
                <a16:creationId xmlns:a16="http://schemas.microsoft.com/office/drawing/2014/main" id="{11F53A81-A8E3-F149-8515-C54C6EB15C0D}"/>
              </a:ext>
            </a:extLst>
          </p:cNvPr>
          <p:cNvSpPr txBox="1"/>
          <p:nvPr/>
        </p:nvSpPr>
        <p:spPr>
          <a:xfrm>
            <a:off x="3676583" y="2811700"/>
            <a:ext cx="5330136" cy="3785652"/>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Om niet in deze propellerslipstroom te komen ga je iets hoger vliegen. Je kiest jouw positie iets boven de slipstroom. </a:t>
            </a:r>
          </a:p>
          <a:p>
            <a:pPr>
              <a:buClr>
                <a:srgbClr val="FF0000"/>
              </a:buClr>
            </a:pPr>
            <a:endParaRPr lang="nl-NL" sz="2400" dirty="0"/>
          </a:p>
          <a:p>
            <a:pPr marL="342900" indent="-342900">
              <a:buClr>
                <a:srgbClr val="FF0000"/>
              </a:buClr>
              <a:buFont typeface="Wingdings" pitchFamily="2" charset="2"/>
              <a:buChar char="Ø"/>
            </a:pPr>
            <a:r>
              <a:rPr lang="nl-NL" sz="2400" dirty="0"/>
              <a:t>De juiste positie achter het sleepvliegtuig is afhankelijk van het type sleepvliegtuig. </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De vleugels op de horizon of de wielen van het sleepvliegtuig op de horizon.</a:t>
            </a:r>
          </a:p>
        </p:txBody>
      </p:sp>
      <p:pic>
        <p:nvPicPr>
          <p:cNvPr id="2" name="Afbeelding 1">
            <a:extLst>
              <a:ext uri="{FF2B5EF4-FFF2-40B4-BE49-F238E27FC236}">
                <a16:creationId xmlns:a16="http://schemas.microsoft.com/office/drawing/2014/main" id="{FFD685E2-B43C-ED41-A786-F26B990FE660}"/>
              </a:ext>
            </a:extLst>
          </p:cNvPr>
          <p:cNvPicPr>
            <a:picLocks noChangeAspect="1"/>
          </p:cNvPicPr>
          <p:nvPr/>
        </p:nvPicPr>
        <p:blipFill>
          <a:blip r:embed="rId4"/>
          <a:stretch>
            <a:fillRect/>
          </a:stretch>
        </p:blipFill>
        <p:spPr>
          <a:xfrm>
            <a:off x="107504" y="764704"/>
            <a:ext cx="8570495" cy="1899793"/>
          </a:xfrm>
          <a:prstGeom prst="rect">
            <a:avLst/>
          </a:prstGeom>
        </p:spPr>
      </p:pic>
      <p:pic>
        <p:nvPicPr>
          <p:cNvPr id="4" name="Afbeelding 3">
            <a:extLst>
              <a:ext uri="{FF2B5EF4-FFF2-40B4-BE49-F238E27FC236}">
                <a16:creationId xmlns:a16="http://schemas.microsoft.com/office/drawing/2014/main" id="{4869D788-AC6E-734D-9EB6-A9CF47D33FAC}"/>
              </a:ext>
            </a:extLst>
          </p:cNvPr>
          <p:cNvPicPr>
            <a:picLocks noChangeAspect="1"/>
          </p:cNvPicPr>
          <p:nvPr/>
        </p:nvPicPr>
        <p:blipFill>
          <a:blip r:embed="rId5"/>
          <a:stretch>
            <a:fillRect/>
          </a:stretch>
        </p:blipFill>
        <p:spPr>
          <a:xfrm>
            <a:off x="107504" y="2708920"/>
            <a:ext cx="3498745" cy="4122819"/>
          </a:xfrm>
          <a:prstGeom prst="rect">
            <a:avLst/>
          </a:prstGeom>
        </p:spPr>
      </p:pic>
    </p:spTree>
    <p:extLst>
      <p:ext uri="{BB962C8B-B14F-4D97-AF65-F5344CB8AC3E}">
        <p14:creationId xmlns:p14="http://schemas.microsoft.com/office/powerpoint/2010/main" val="1285626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02349" y="35913"/>
            <a:ext cx="3539302" cy="584775"/>
          </a:xfrm>
          <a:prstGeom prst="rect">
            <a:avLst/>
          </a:prstGeom>
          <a:noFill/>
        </p:spPr>
        <p:txBody>
          <a:bodyPr wrap="none" rtlCol="0">
            <a:spAutoFit/>
          </a:bodyPr>
          <a:lstStyle/>
          <a:p>
            <a:r>
              <a:rPr lang="nl-NL" sz="3200" dirty="0">
                <a:solidFill>
                  <a:schemeClr val="bg1"/>
                </a:solidFill>
              </a:rPr>
              <a:t>4.15 DE SLEEPSTART</a:t>
            </a:r>
          </a:p>
        </p:txBody>
      </p:sp>
      <p:sp>
        <p:nvSpPr>
          <p:cNvPr id="3" name="Tekstvak 2">
            <a:extLst>
              <a:ext uri="{FF2B5EF4-FFF2-40B4-BE49-F238E27FC236}">
                <a16:creationId xmlns:a16="http://schemas.microsoft.com/office/drawing/2014/main" id="{11F53A81-A8E3-F149-8515-C54C6EB15C0D}"/>
              </a:ext>
            </a:extLst>
          </p:cNvPr>
          <p:cNvSpPr txBox="1"/>
          <p:nvPr/>
        </p:nvSpPr>
        <p:spPr>
          <a:xfrm>
            <a:off x="5439638" y="772288"/>
            <a:ext cx="3704362" cy="6001643"/>
          </a:xfrm>
          <a:prstGeom prst="rect">
            <a:avLst/>
          </a:prstGeom>
          <a:noFill/>
        </p:spPr>
        <p:txBody>
          <a:bodyPr wrap="square" rtlCol="0">
            <a:spAutoFit/>
          </a:bodyPr>
          <a:lstStyle/>
          <a:p>
            <a:pPr>
              <a:buClr>
                <a:srgbClr val="FF0000"/>
              </a:buClr>
            </a:pPr>
            <a:r>
              <a:rPr lang="nl-NL" sz="2400" dirty="0"/>
              <a:t>Wanneer het sleepvliegtuig een bocht inzet, probeer je zijn cirkel te volgen. </a:t>
            </a:r>
          </a:p>
          <a:p>
            <a:pPr marL="342900" indent="-342900">
              <a:buClr>
                <a:srgbClr val="FF0000"/>
              </a:buClr>
              <a:buFont typeface="Wingdings" pitchFamily="2" charset="2"/>
              <a:buChar char="Ø"/>
            </a:pPr>
            <a:r>
              <a:rPr lang="nl-NL" sz="2400" dirty="0"/>
              <a:t>Als je tegelijk met het sleepvliegtuig een bocht inzet, ga je binnendoor en haal je het </a:t>
            </a:r>
            <a:r>
              <a:rPr lang="nl-NL" sz="2400" dirty="0" err="1"/>
              <a:t>sleep-vliegtuig</a:t>
            </a:r>
            <a:r>
              <a:rPr lang="nl-NL" sz="2400" dirty="0"/>
              <a:t> in.  </a:t>
            </a:r>
          </a:p>
          <a:p>
            <a:pPr marL="342900" indent="-342900">
              <a:buClr>
                <a:srgbClr val="FF0000"/>
              </a:buClr>
              <a:buFont typeface="Wingdings" pitchFamily="2" charset="2"/>
              <a:buChar char="Ø"/>
            </a:pPr>
            <a:r>
              <a:rPr lang="nl-NL" sz="2400" dirty="0"/>
              <a:t>Begin daarom een paar seconden later aan de bocht (1), </a:t>
            </a:r>
          </a:p>
          <a:p>
            <a:pPr marL="342900" indent="-342900">
              <a:buClr>
                <a:srgbClr val="FF0000"/>
              </a:buClr>
              <a:buFont typeface="Wingdings" pitchFamily="2" charset="2"/>
              <a:buChar char="Ø"/>
            </a:pPr>
            <a:r>
              <a:rPr lang="nl-NL" sz="2400" dirty="0"/>
              <a:t>neem dan dezelfde helling aan als het </a:t>
            </a:r>
            <a:r>
              <a:rPr lang="nl-NL" sz="2400" dirty="0" err="1"/>
              <a:t>sleep-vliegtuig</a:t>
            </a:r>
            <a:r>
              <a:rPr lang="nl-NL" sz="2400" dirty="0"/>
              <a:t> en richt de neus op de buitenste tip van het sleepvliegtuig (2).</a:t>
            </a:r>
          </a:p>
        </p:txBody>
      </p:sp>
      <p:pic>
        <p:nvPicPr>
          <p:cNvPr id="2" name="Afbeelding 1">
            <a:extLst>
              <a:ext uri="{FF2B5EF4-FFF2-40B4-BE49-F238E27FC236}">
                <a16:creationId xmlns:a16="http://schemas.microsoft.com/office/drawing/2014/main" id="{439DCF67-4EB0-5F4B-A430-2F5B844E0D33}"/>
              </a:ext>
            </a:extLst>
          </p:cNvPr>
          <p:cNvPicPr>
            <a:picLocks noChangeAspect="1"/>
          </p:cNvPicPr>
          <p:nvPr/>
        </p:nvPicPr>
        <p:blipFill>
          <a:blip r:embed="rId4"/>
          <a:stretch>
            <a:fillRect/>
          </a:stretch>
        </p:blipFill>
        <p:spPr>
          <a:xfrm>
            <a:off x="0" y="768582"/>
            <a:ext cx="5439638" cy="2543820"/>
          </a:xfrm>
          <a:prstGeom prst="rect">
            <a:avLst/>
          </a:prstGeom>
        </p:spPr>
      </p:pic>
      <p:pic>
        <p:nvPicPr>
          <p:cNvPr id="4" name="Afbeelding 3">
            <a:extLst>
              <a:ext uri="{FF2B5EF4-FFF2-40B4-BE49-F238E27FC236}">
                <a16:creationId xmlns:a16="http://schemas.microsoft.com/office/drawing/2014/main" id="{C45BE5C7-0491-794C-B16B-3FB5BFEFE93C}"/>
              </a:ext>
            </a:extLst>
          </p:cNvPr>
          <p:cNvPicPr>
            <a:picLocks noChangeAspect="1"/>
          </p:cNvPicPr>
          <p:nvPr/>
        </p:nvPicPr>
        <p:blipFill>
          <a:blip r:embed="rId5"/>
          <a:stretch>
            <a:fillRect/>
          </a:stretch>
        </p:blipFill>
        <p:spPr>
          <a:xfrm>
            <a:off x="33217" y="4101484"/>
            <a:ext cx="5465404" cy="2495868"/>
          </a:xfrm>
          <a:prstGeom prst="rect">
            <a:avLst/>
          </a:prstGeom>
        </p:spPr>
      </p:pic>
      <p:sp>
        <p:nvSpPr>
          <p:cNvPr id="5" name="Tekstvak 4">
            <a:extLst>
              <a:ext uri="{FF2B5EF4-FFF2-40B4-BE49-F238E27FC236}">
                <a16:creationId xmlns:a16="http://schemas.microsoft.com/office/drawing/2014/main" id="{3E4E3CD1-9FE1-2B45-AEE4-849A437EE5CE}"/>
              </a:ext>
            </a:extLst>
          </p:cNvPr>
          <p:cNvSpPr txBox="1"/>
          <p:nvPr/>
        </p:nvSpPr>
        <p:spPr>
          <a:xfrm>
            <a:off x="35496" y="3471391"/>
            <a:ext cx="3882473" cy="461665"/>
          </a:xfrm>
          <a:prstGeom prst="rect">
            <a:avLst/>
          </a:prstGeom>
          <a:solidFill>
            <a:schemeClr val="accent1"/>
          </a:solidFill>
        </p:spPr>
        <p:txBody>
          <a:bodyPr wrap="none" rtlCol="0">
            <a:spAutoFit/>
          </a:bodyPr>
          <a:lstStyle/>
          <a:p>
            <a:r>
              <a:rPr lang="nl-NL" sz="2400" b="1" dirty="0">
                <a:solidFill>
                  <a:schemeClr val="bg1"/>
                </a:solidFill>
              </a:rPr>
              <a:t>HET MAKEN VAN EEN BOCHT</a:t>
            </a:r>
            <a:endParaRPr lang="nl-NL" sz="2400" dirty="0">
              <a:solidFill>
                <a:schemeClr val="bg1"/>
              </a:solidFill>
            </a:endParaRPr>
          </a:p>
        </p:txBody>
      </p:sp>
    </p:spTree>
    <p:extLst>
      <p:ext uri="{BB962C8B-B14F-4D97-AF65-F5344CB8AC3E}">
        <p14:creationId xmlns:p14="http://schemas.microsoft.com/office/powerpoint/2010/main" val="2821351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02349" y="35913"/>
            <a:ext cx="3539302" cy="584775"/>
          </a:xfrm>
          <a:prstGeom prst="rect">
            <a:avLst/>
          </a:prstGeom>
          <a:noFill/>
        </p:spPr>
        <p:txBody>
          <a:bodyPr wrap="none" rtlCol="0">
            <a:spAutoFit/>
          </a:bodyPr>
          <a:lstStyle/>
          <a:p>
            <a:r>
              <a:rPr lang="nl-NL" sz="3200" dirty="0">
                <a:solidFill>
                  <a:schemeClr val="bg1"/>
                </a:solidFill>
              </a:rPr>
              <a:t>4.15 DE SLEEPSTART</a:t>
            </a:r>
          </a:p>
        </p:txBody>
      </p:sp>
      <p:sp>
        <p:nvSpPr>
          <p:cNvPr id="3" name="Tekstvak 2">
            <a:extLst>
              <a:ext uri="{FF2B5EF4-FFF2-40B4-BE49-F238E27FC236}">
                <a16:creationId xmlns:a16="http://schemas.microsoft.com/office/drawing/2014/main" id="{11F53A81-A8E3-F149-8515-C54C6EB15C0D}"/>
              </a:ext>
            </a:extLst>
          </p:cNvPr>
          <p:cNvSpPr txBox="1"/>
          <p:nvPr/>
        </p:nvSpPr>
        <p:spPr>
          <a:xfrm>
            <a:off x="4999546" y="4156625"/>
            <a:ext cx="4324982" cy="2800767"/>
          </a:xfrm>
          <a:prstGeom prst="rect">
            <a:avLst/>
          </a:prstGeom>
          <a:noFill/>
        </p:spPr>
        <p:txBody>
          <a:bodyPr wrap="square" rtlCol="0">
            <a:spAutoFit/>
          </a:bodyPr>
          <a:lstStyle/>
          <a:p>
            <a:pPr marL="342900" indent="-342900">
              <a:buClr>
                <a:srgbClr val="FF0000"/>
              </a:buClr>
              <a:buFont typeface="Wingdings" pitchFamily="2" charset="2"/>
              <a:buChar char="Ø"/>
            </a:pPr>
            <a:r>
              <a:rPr lang="nl-NL" sz="2200" dirty="0"/>
              <a:t>Het sleepvliegtuig geeft door waggelen met de vleugels aan dat er ontkoppeld moet worden. Je ontkoppelt twee keer, kijkt of de kabel los is en zet dan een bocht in (afhankelijk van de lokale afspraken naar rechts of naar links).</a:t>
            </a:r>
          </a:p>
        </p:txBody>
      </p:sp>
      <p:pic>
        <p:nvPicPr>
          <p:cNvPr id="4" name="Afbeelding 3">
            <a:extLst>
              <a:ext uri="{FF2B5EF4-FFF2-40B4-BE49-F238E27FC236}">
                <a16:creationId xmlns:a16="http://schemas.microsoft.com/office/drawing/2014/main" id="{3B7ADF38-EFCD-6841-B364-2FB9CF54035E}"/>
              </a:ext>
            </a:extLst>
          </p:cNvPr>
          <p:cNvPicPr>
            <a:picLocks noChangeAspect="1"/>
          </p:cNvPicPr>
          <p:nvPr/>
        </p:nvPicPr>
        <p:blipFill>
          <a:blip r:embed="rId4"/>
          <a:stretch>
            <a:fillRect/>
          </a:stretch>
        </p:blipFill>
        <p:spPr>
          <a:xfrm>
            <a:off x="56256" y="4261906"/>
            <a:ext cx="4947792" cy="2539954"/>
          </a:xfrm>
          <a:prstGeom prst="rect">
            <a:avLst/>
          </a:prstGeom>
        </p:spPr>
      </p:pic>
      <p:sp>
        <p:nvSpPr>
          <p:cNvPr id="5" name="Tekstvak 4">
            <a:extLst>
              <a:ext uri="{FF2B5EF4-FFF2-40B4-BE49-F238E27FC236}">
                <a16:creationId xmlns:a16="http://schemas.microsoft.com/office/drawing/2014/main" id="{36F380A8-1B97-8D43-ADA2-2B3D5BEF78D4}"/>
              </a:ext>
            </a:extLst>
          </p:cNvPr>
          <p:cNvSpPr txBox="1"/>
          <p:nvPr/>
        </p:nvSpPr>
        <p:spPr>
          <a:xfrm>
            <a:off x="69343" y="3068960"/>
            <a:ext cx="8967153" cy="1107996"/>
          </a:xfrm>
          <a:prstGeom prst="rect">
            <a:avLst/>
          </a:prstGeom>
          <a:noFill/>
        </p:spPr>
        <p:txBody>
          <a:bodyPr wrap="square" rtlCol="0">
            <a:spAutoFit/>
          </a:bodyPr>
          <a:lstStyle/>
          <a:p>
            <a:pPr marL="342900" indent="-342900">
              <a:buClr>
                <a:srgbClr val="FF0000"/>
              </a:buClr>
              <a:buFont typeface="Wingdings" pitchFamily="2" charset="2"/>
              <a:buChar char="Ø"/>
            </a:pPr>
            <a:r>
              <a:rPr lang="nl-NL" sz="2200" dirty="0"/>
              <a:t>Hangt de kabel behoorlijk door (1), dan slip je iets. Helpt dat onvoldoende dan open je de kleppen iets. Voordat de kabel helemaal strak is, sluit je de kleppen weer (2).</a:t>
            </a:r>
          </a:p>
        </p:txBody>
      </p:sp>
      <p:sp>
        <p:nvSpPr>
          <p:cNvPr id="6" name="Tekstvak 5">
            <a:extLst>
              <a:ext uri="{FF2B5EF4-FFF2-40B4-BE49-F238E27FC236}">
                <a16:creationId xmlns:a16="http://schemas.microsoft.com/office/drawing/2014/main" id="{5D2F403A-EF60-8144-B817-B4FBC6EF5740}"/>
              </a:ext>
            </a:extLst>
          </p:cNvPr>
          <p:cNvSpPr txBox="1"/>
          <p:nvPr/>
        </p:nvSpPr>
        <p:spPr>
          <a:xfrm>
            <a:off x="107504" y="4293096"/>
            <a:ext cx="1914755" cy="430887"/>
          </a:xfrm>
          <a:prstGeom prst="rect">
            <a:avLst/>
          </a:prstGeom>
          <a:solidFill>
            <a:schemeClr val="accent1"/>
          </a:solidFill>
        </p:spPr>
        <p:txBody>
          <a:bodyPr wrap="none" rtlCol="0">
            <a:spAutoFit/>
          </a:bodyPr>
          <a:lstStyle/>
          <a:p>
            <a:r>
              <a:rPr lang="nl-NL" sz="2200" b="1" dirty="0">
                <a:solidFill>
                  <a:schemeClr val="bg1"/>
                </a:solidFill>
              </a:rPr>
              <a:t>ONTKOPPELEN</a:t>
            </a:r>
            <a:endParaRPr lang="nl-NL" sz="2200" dirty="0">
              <a:solidFill>
                <a:schemeClr val="bg1"/>
              </a:solidFill>
            </a:endParaRPr>
          </a:p>
        </p:txBody>
      </p:sp>
      <p:pic>
        <p:nvPicPr>
          <p:cNvPr id="8" name="Afbeelding 7">
            <a:extLst>
              <a:ext uri="{FF2B5EF4-FFF2-40B4-BE49-F238E27FC236}">
                <a16:creationId xmlns:a16="http://schemas.microsoft.com/office/drawing/2014/main" id="{1822BD7F-DA2B-DFF7-7712-F02D35BB38E6}"/>
              </a:ext>
            </a:extLst>
          </p:cNvPr>
          <p:cNvPicPr>
            <a:picLocks noChangeAspect="1"/>
          </p:cNvPicPr>
          <p:nvPr/>
        </p:nvPicPr>
        <p:blipFill rotWithShape="1">
          <a:blip r:embed="rId5"/>
          <a:srcRect t="11081"/>
          <a:stretch/>
        </p:blipFill>
        <p:spPr>
          <a:xfrm>
            <a:off x="107503" y="836718"/>
            <a:ext cx="8833004" cy="2076694"/>
          </a:xfrm>
          <a:prstGeom prst="rect">
            <a:avLst/>
          </a:prstGeom>
        </p:spPr>
      </p:pic>
      <p:sp>
        <p:nvSpPr>
          <p:cNvPr id="9" name="Tekstvak 8">
            <a:extLst>
              <a:ext uri="{FF2B5EF4-FFF2-40B4-BE49-F238E27FC236}">
                <a16:creationId xmlns:a16="http://schemas.microsoft.com/office/drawing/2014/main" id="{EDA2253A-54C4-AB96-7A57-8CDCC54424B4}"/>
              </a:ext>
            </a:extLst>
          </p:cNvPr>
          <p:cNvSpPr txBox="1"/>
          <p:nvPr/>
        </p:nvSpPr>
        <p:spPr>
          <a:xfrm>
            <a:off x="107503" y="720144"/>
            <a:ext cx="1770739" cy="430887"/>
          </a:xfrm>
          <a:prstGeom prst="rect">
            <a:avLst/>
          </a:prstGeom>
          <a:solidFill>
            <a:schemeClr val="accent1"/>
          </a:solidFill>
        </p:spPr>
        <p:txBody>
          <a:bodyPr wrap="square" rtlCol="0">
            <a:spAutoFit/>
          </a:bodyPr>
          <a:lstStyle/>
          <a:p>
            <a:r>
              <a:rPr lang="nl-NL" sz="2200" b="1" dirty="0">
                <a:solidFill>
                  <a:schemeClr val="bg1"/>
                </a:solidFill>
              </a:rPr>
              <a:t>KABEL SLAP</a:t>
            </a:r>
            <a:endParaRPr lang="nl-NL" sz="2200" dirty="0">
              <a:solidFill>
                <a:schemeClr val="bg1"/>
              </a:solidFill>
            </a:endParaRPr>
          </a:p>
        </p:txBody>
      </p:sp>
    </p:spTree>
    <p:extLst>
      <p:ext uri="{BB962C8B-B14F-4D97-AF65-F5344CB8AC3E}">
        <p14:creationId xmlns:p14="http://schemas.microsoft.com/office/powerpoint/2010/main" val="938288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5622028" y="637520"/>
            <a:ext cx="3629921" cy="6247864"/>
          </a:xfrm>
          <a:prstGeom prst="rect">
            <a:avLst/>
          </a:prstGeom>
          <a:noFill/>
          <a:ln w="9525">
            <a:noFill/>
            <a:miter lim="800000"/>
            <a:headEnd/>
            <a:tailEnd/>
          </a:ln>
        </p:spPr>
        <p:txBody>
          <a:bodyPr wrap="square">
            <a:spAutoFit/>
          </a:bodyPr>
          <a:lstStyle/>
          <a:p>
            <a:pPr marL="342900" indent="-342900">
              <a:buClr>
                <a:srgbClr val="FF0000"/>
              </a:buClr>
              <a:buFont typeface="+mj-lt"/>
              <a:buAutoNum type="arabicPeriod"/>
            </a:pPr>
            <a:r>
              <a:rPr lang="nl-NL" sz="2000" dirty="0">
                <a:solidFill>
                  <a:srgbClr val="FF0000"/>
                </a:solidFill>
              </a:rPr>
              <a:t>Weerhaaneffect (1) opvangen</a:t>
            </a:r>
            <a:r>
              <a:rPr lang="nl-NL" sz="2000" dirty="0"/>
              <a:t> omdat anders het zweefvliegtuig uit zijn koers achter het sleepvliegtuig wordt gedraaid.</a:t>
            </a:r>
          </a:p>
          <a:p>
            <a:pPr marL="342900" indent="-342900">
              <a:buClr>
                <a:srgbClr val="FF0000"/>
              </a:buClr>
              <a:buFont typeface="+mj-lt"/>
              <a:buAutoNum type="arabicPeriod"/>
            </a:pPr>
            <a:r>
              <a:rPr lang="nl-NL" sz="2000" b="1" dirty="0"/>
              <a:t>‘</a:t>
            </a:r>
            <a:r>
              <a:rPr lang="nl-NL" sz="2000" b="1" dirty="0">
                <a:solidFill>
                  <a:srgbClr val="FF0000"/>
                </a:solidFill>
              </a:rPr>
              <a:t>W</a:t>
            </a:r>
            <a:r>
              <a:rPr lang="nl-NL" sz="2000" dirty="0">
                <a:solidFill>
                  <a:srgbClr val="FF0000"/>
                </a:solidFill>
              </a:rPr>
              <a:t>eggezet na loskomen’ (2)</a:t>
            </a:r>
            <a:br>
              <a:rPr lang="nl-NL" sz="2000" dirty="0"/>
            </a:br>
            <a:r>
              <a:rPr lang="nl-NL" sz="2000" dirty="0"/>
              <a:t>Het zweefvliegtuig komt eerst ‘los’ terwijl het sleepvliegtuig nog over de baan rolt. De dwarswind verplaatst dan het zweefvliegtuig opzij.</a:t>
            </a:r>
          </a:p>
          <a:p>
            <a:pPr marL="342900" indent="-342900">
              <a:buClr>
                <a:srgbClr val="FF0000"/>
              </a:buClr>
              <a:buFont typeface="+mj-lt"/>
              <a:buAutoNum type="arabicPeriod"/>
            </a:pPr>
            <a:r>
              <a:rPr lang="nl-NL" sz="2000" dirty="0">
                <a:solidFill>
                  <a:srgbClr val="FF0000"/>
                </a:solidFill>
              </a:rPr>
              <a:t>OPSTUREN (3) </a:t>
            </a:r>
            <a:r>
              <a:rPr lang="nl-NL" sz="2000" dirty="0"/>
              <a:t>Zoveel opsturen dat jouw positie midden boven de baan blijft. Opsturen met het </a:t>
            </a:r>
            <a:r>
              <a:rPr lang="nl-NL" sz="2000" dirty="0" err="1"/>
              <a:t>richtings-roer</a:t>
            </a:r>
            <a:r>
              <a:rPr lang="nl-NL" sz="2000" dirty="0"/>
              <a:t> en weinig helling.</a:t>
            </a:r>
          </a:p>
          <a:p>
            <a:pPr marL="342900" indent="-342900">
              <a:buClr>
                <a:srgbClr val="FF0000"/>
              </a:buClr>
              <a:buFont typeface="+mj-lt"/>
              <a:buAutoNum type="arabicPeriod"/>
            </a:pPr>
            <a:r>
              <a:rPr lang="nl-NL" sz="2000" dirty="0">
                <a:solidFill>
                  <a:srgbClr val="FF0000"/>
                </a:solidFill>
              </a:rPr>
              <a:t>SLEEPVLIEGTUIG VLIEGT (4)</a:t>
            </a:r>
            <a:br>
              <a:rPr lang="nl-NL" sz="2000" dirty="0"/>
            </a:br>
            <a:r>
              <a:rPr lang="nl-NL" sz="2000" dirty="0"/>
              <a:t>De combinatie sleepvliegtuig en zweefvliegtuig stuurt dan als één geheel op.</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094319" y="44624"/>
            <a:ext cx="5345887" cy="584775"/>
          </a:xfrm>
          <a:prstGeom prst="rect">
            <a:avLst/>
          </a:prstGeom>
          <a:noFill/>
        </p:spPr>
        <p:txBody>
          <a:bodyPr wrap="none" rtlCol="0">
            <a:spAutoFit/>
          </a:bodyPr>
          <a:lstStyle/>
          <a:p>
            <a:r>
              <a:rPr lang="nl-NL" sz="3200" dirty="0">
                <a:solidFill>
                  <a:schemeClr val="bg1"/>
                </a:solidFill>
              </a:rPr>
              <a:t>4.16 SLEEPSTART MET ZIJWIND</a:t>
            </a:r>
          </a:p>
        </p:txBody>
      </p:sp>
      <p:pic>
        <p:nvPicPr>
          <p:cNvPr id="2" name="Afbeelding 1">
            <a:extLst>
              <a:ext uri="{FF2B5EF4-FFF2-40B4-BE49-F238E27FC236}">
                <a16:creationId xmlns:a16="http://schemas.microsoft.com/office/drawing/2014/main" id="{DCBC8C3A-9FC3-3D48-B06D-987BEE617BB0}"/>
              </a:ext>
            </a:extLst>
          </p:cNvPr>
          <p:cNvPicPr>
            <a:picLocks noChangeAspect="1"/>
          </p:cNvPicPr>
          <p:nvPr/>
        </p:nvPicPr>
        <p:blipFill>
          <a:blip r:embed="rId4"/>
          <a:stretch>
            <a:fillRect/>
          </a:stretch>
        </p:blipFill>
        <p:spPr>
          <a:xfrm>
            <a:off x="0" y="707901"/>
            <a:ext cx="5622028" cy="6105475"/>
          </a:xfrm>
          <a:prstGeom prst="rect">
            <a:avLst/>
          </a:prstGeom>
        </p:spPr>
      </p:pic>
    </p:spTree>
    <p:extLst>
      <p:ext uri="{BB962C8B-B14F-4D97-AF65-F5344CB8AC3E}">
        <p14:creationId xmlns:p14="http://schemas.microsoft.com/office/powerpoint/2010/main" val="1110813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2723" y="616230"/>
            <a:ext cx="4411277" cy="5940088"/>
          </a:xfrm>
          <a:prstGeom prst="rect">
            <a:avLst/>
          </a:prstGeom>
          <a:noFill/>
          <a:ln w="9525">
            <a:noFill/>
            <a:miter lim="800000"/>
            <a:headEnd/>
            <a:tailEnd/>
          </a:ln>
        </p:spPr>
        <p:txBody>
          <a:bodyPr wrap="square">
            <a:spAutoFit/>
          </a:bodyPr>
          <a:lstStyle/>
          <a:p>
            <a:pPr>
              <a:buClr>
                <a:srgbClr val="FF0000"/>
              </a:buClr>
            </a:pPr>
            <a:r>
              <a:rPr lang="nl-NL" sz="2000" dirty="0">
                <a:solidFill>
                  <a:srgbClr val="FF0000"/>
                </a:solidFill>
              </a:rPr>
              <a:t>Weerhaaneffect opvangen</a:t>
            </a:r>
            <a:r>
              <a:rPr lang="nl-NL" sz="2000" dirty="0"/>
              <a:t> </a:t>
            </a:r>
          </a:p>
          <a:p>
            <a:pPr marL="342900" indent="-342900">
              <a:buClr>
                <a:srgbClr val="FF0000"/>
              </a:buClr>
              <a:buFont typeface="Wingdings" pitchFamily="2" charset="2"/>
              <a:buChar char="Ø"/>
            </a:pPr>
            <a:r>
              <a:rPr lang="nl-NL" sz="2000" dirty="0">
                <a:solidFill>
                  <a:srgbClr val="262626"/>
                </a:solidFill>
                <a:latin typeface="HelveticaNeue" panose="02000503000000020004" pitchFamily="2" charset="0"/>
              </a:rPr>
              <a:t>Tijdens het rollen over de grond moet je rekening houden met het weerhaaneffect. </a:t>
            </a:r>
          </a:p>
          <a:p>
            <a:pPr marL="342900" indent="-342900">
              <a:buClr>
                <a:srgbClr val="FF0000"/>
              </a:buClr>
              <a:buFont typeface="Wingdings" pitchFamily="2" charset="2"/>
              <a:buChar char="Ø"/>
            </a:pPr>
            <a:r>
              <a:rPr lang="nl-NL" sz="2000" dirty="0">
                <a:solidFill>
                  <a:srgbClr val="262626"/>
                </a:solidFill>
                <a:latin typeface="HelveticaNeue" panose="02000503000000020004" pitchFamily="2" charset="0"/>
              </a:rPr>
              <a:t>De wind oefent van opzij een kracht uit op het verticale kielvlak en probeert de neus van het vliegtuig in de wind te draaien. </a:t>
            </a:r>
          </a:p>
          <a:p>
            <a:pPr marL="342900" indent="-342900">
              <a:buClr>
                <a:srgbClr val="FF0000"/>
              </a:buClr>
              <a:buFont typeface="Wingdings" pitchFamily="2" charset="2"/>
              <a:buChar char="Ø"/>
            </a:pPr>
            <a:r>
              <a:rPr lang="nl-NL" sz="2000" dirty="0">
                <a:solidFill>
                  <a:srgbClr val="262626"/>
                </a:solidFill>
                <a:latin typeface="HelveticaNeue" panose="02000503000000020004" pitchFamily="2" charset="0"/>
              </a:rPr>
              <a:t>Je kunt dit voorkomen door een grote richtingsroeruitslag ‘tegen’ te geven. Bijvoorbeeld als de wind van links komt, dan moet je het rechter richtingsroer gebruiken als je over de grond rolt. </a:t>
            </a:r>
          </a:p>
          <a:p>
            <a:pPr marL="342900" indent="-342900">
              <a:buClr>
                <a:srgbClr val="FF0000"/>
              </a:buClr>
              <a:buFont typeface="Wingdings" pitchFamily="2" charset="2"/>
              <a:buChar char="Ø"/>
            </a:pPr>
            <a:r>
              <a:rPr lang="nl-NL" sz="2000" dirty="0">
                <a:solidFill>
                  <a:srgbClr val="262626"/>
                </a:solidFill>
                <a:latin typeface="HelveticaNeue" panose="02000503000000020004" pitchFamily="2" charset="0"/>
              </a:rPr>
              <a:t>Je moet al 'voeten tegen' gebruiken vóór het vliegtuig begint te rollen, om te voorkomen dat je in de wind draait. </a:t>
            </a:r>
            <a:endParaRPr lang="nl-NL" sz="2000" dirty="0"/>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094319" y="44624"/>
            <a:ext cx="5345887" cy="584775"/>
          </a:xfrm>
          <a:prstGeom prst="rect">
            <a:avLst/>
          </a:prstGeom>
          <a:noFill/>
        </p:spPr>
        <p:txBody>
          <a:bodyPr wrap="none" rtlCol="0">
            <a:spAutoFit/>
          </a:bodyPr>
          <a:lstStyle/>
          <a:p>
            <a:r>
              <a:rPr lang="nl-NL" sz="3200" dirty="0">
                <a:solidFill>
                  <a:schemeClr val="bg1"/>
                </a:solidFill>
              </a:rPr>
              <a:t>4.16 SLEEPSTART MET ZIJWIND</a:t>
            </a:r>
          </a:p>
        </p:txBody>
      </p:sp>
      <p:pic>
        <p:nvPicPr>
          <p:cNvPr id="3" name="Afbeelding 2">
            <a:extLst>
              <a:ext uri="{FF2B5EF4-FFF2-40B4-BE49-F238E27FC236}">
                <a16:creationId xmlns:a16="http://schemas.microsoft.com/office/drawing/2014/main" id="{3230CE86-DCCE-F1A5-D045-6FAE176EA84F}"/>
              </a:ext>
            </a:extLst>
          </p:cNvPr>
          <p:cNvPicPr>
            <a:picLocks noChangeAspect="1"/>
          </p:cNvPicPr>
          <p:nvPr/>
        </p:nvPicPr>
        <p:blipFill>
          <a:blip r:embed="rId4"/>
          <a:stretch>
            <a:fillRect/>
          </a:stretch>
        </p:blipFill>
        <p:spPr>
          <a:xfrm>
            <a:off x="120166" y="759381"/>
            <a:ext cx="4451833" cy="3395949"/>
          </a:xfrm>
          <a:prstGeom prst="rect">
            <a:avLst/>
          </a:prstGeom>
        </p:spPr>
      </p:pic>
    </p:spTree>
    <p:extLst>
      <p:ext uri="{BB962C8B-B14F-4D97-AF65-F5344CB8AC3E}">
        <p14:creationId xmlns:p14="http://schemas.microsoft.com/office/powerpoint/2010/main" val="38779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3016926" y="17251"/>
            <a:ext cx="3110147" cy="584775"/>
          </a:xfrm>
          <a:prstGeom prst="rect">
            <a:avLst/>
          </a:prstGeom>
          <a:noFill/>
        </p:spPr>
        <p:txBody>
          <a:bodyPr wrap="none" rtlCol="0">
            <a:spAutoFit/>
          </a:bodyPr>
          <a:lstStyle/>
          <a:p>
            <a:r>
              <a:rPr lang="nl-NL" sz="3200" dirty="0">
                <a:solidFill>
                  <a:schemeClr val="bg1"/>
                </a:solidFill>
              </a:rPr>
              <a:t>4.17 DE LANDING</a:t>
            </a:r>
          </a:p>
        </p:txBody>
      </p:sp>
      <p:sp>
        <p:nvSpPr>
          <p:cNvPr id="3" name="Tekstvak 2">
            <a:extLst>
              <a:ext uri="{FF2B5EF4-FFF2-40B4-BE49-F238E27FC236}">
                <a16:creationId xmlns:a16="http://schemas.microsoft.com/office/drawing/2014/main" id="{11F53A81-A8E3-F149-8515-C54C6EB15C0D}"/>
              </a:ext>
            </a:extLst>
          </p:cNvPr>
          <p:cNvSpPr txBox="1"/>
          <p:nvPr/>
        </p:nvSpPr>
        <p:spPr>
          <a:xfrm>
            <a:off x="3016926" y="2336938"/>
            <a:ext cx="6207242" cy="4524315"/>
          </a:xfrm>
          <a:prstGeom prst="rect">
            <a:avLst/>
          </a:prstGeom>
          <a:noFill/>
        </p:spPr>
        <p:txBody>
          <a:bodyPr wrap="square" rtlCol="0">
            <a:spAutoFit/>
          </a:bodyPr>
          <a:lstStyle/>
          <a:p>
            <a:r>
              <a:rPr lang="nl-NL" sz="2400" b="1" dirty="0"/>
              <a:t>Op final (1):</a:t>
            </a:r>
            <a:endParaRPr lang="nl-NL" sz="2400" dirty="0"/>
          </a:p>
          <a:p>
            <a:pPr marL="342900" indent="-342900">
              <a:buClr>
                <a:srgbClr val="FF0000"/>
              </a:buClr>
              <a:buFont typeface="Wingdings" pitchFamily="2" charset="2"/>
              <a:buChar char="Ø"/>
            </a:pPr>
            <a:r>
              <a:rPr lang="nl-NL" sz="2400" dirty="0"/>
              <a:t>Met de stuurknuppel de juiste landingssnelheid aanhouden en met de kleppen bepalen waar je wilt landen; </a:t>
            </a:r>
          </a:p>
          <a:p>
            <a:pPr marL="342900" indent="-342900">
              <a:buClr>
                <a:srgbClr val="FF0000"/>
              </a:buClr>
              <a:buFont typeface="Wingdings" pitchFamily="2" charset="2"/>
              <a:buChar char="Ø"/>
            </a:pPr>
            <a:r>
              <a:rPr lang="nl-NL" sz="2400" dirty="0">
                <a:solidFill>
                  <a:srgbClr val="262626"/>
                </a:solidFill>
                <a:latin typeface="HelveticaNeue" panose="02000503000000020004" pitchFamily="2" charset="0"/>
              </a:rPr>
              <a:t>Het is ideaal, als je zo uitkomt, dat je met half of 2/3 geopende kleppen kunt landen. Dan heb je speling naar twee kanten.</a:t>
            </a:r>
          </a:p>
          <a:p>
            <a:pPr marL="342900" indent="-342900">
              <a:buClr>
                <a:srgbClr val="FF0000"/>
              </a:buClr>
              <a:buFont typeface="Wingdings" pitchFamily="2" charset="2"/>
              <a:buChar char="Ø"/>
            </a:pPr>
            <a:r>
              <a:rPr lang="nl-NL" sz="2400" dirty="0"/>
              <a:t>Geregeld de snelheid controleren (minstens elke 5 seconden);</a:t>
            </a:r>
          </a:p>
          <a:p>
            <a:pPr marL="342900" indent="-342900">
              <a:buClr>
                <a:srgbClr val="FF0000"/>
              </a:buClr>
              <a:buFont typeface="Wingdings" pitchFamily="2" charset="2"/>
              <a:buChar char="Ø"/>
            </a:pPr>
            <a:r>
              <a:rPr lang="nl-NL" sz="2400" dirty="0"/>
              <a:t>Onder de 10 m de kleppenstand niet meer veranderen.</a:t>
            </a:r>
          </a:p>
        </p:txBody>
      </p:sp>
      <p:pic>
        <p:nvPicPr>
          <p:cNvPr id="4" name="Afbeelding 3">
            <a:extLst>
              <a:ext uri="{FF2B5EF4-FFF2-40B4-BE49-F238E27FC236}">
                <a16:creationId xmlns:a16="http://schemas.microsoft.com/office/drawing/2014/main" id="{84733ACF-A245-E91A-86C6-DFE9B79F8654}"/>
              </a:ext>
            </a:extLst>
          </p:cNvPr>
          <p:cNvPicPr>
            <a:picLocks noChangeAspect="1"/>
          </p:cNvPicPr>
          <p:nvPr/>
        </p:nvPicPr>
        <p:blipFill>
          <a:blip r:embed="rId4"/>
          <a:stretch>
            <a:fillRect/>
          </a:stretch>
        </p:blipFill>
        <p:spPr>
          <a:xfrm>
            <a:off x="63429" y="744900"/>
            <a:ext cx="9017141" cy="1539289"/>
          </a:xfrm>
          <a:prstGeom prst="rect">
            <a:avLst/>
          </a:prstGeom>
        </p:spPr>
      </p:pic>
      <p:pic>
        <p:nvPicPr>
          <p:cNvPr id="6" name="Afbeelding 5">
            <a:extLst>
              <a:ext uri="{FF2B5EF4-FFF2-40B4-BE49-F238E27FC236}">
                <a16:creationId xmlns:a16="http://schemas.microsoft.com/office/drawing/2014/main" id="{BBEBE00D-0A23-E16E-9EB9-10FEF36CB7F4}"/>
              </a:ext>
            </a:extLst>
          </p:cNvPr>
          <p:cNvPicPr>
            <a:picLocks noChangeAspect="1"/>
          </p:cNvPicPr>
          <p:nvPr/>
        </p:nvPicPr>
        <p:blipFill rotWithShape="1">
          <a:blip r:embed="rId5"/>
          <a:srcRect l="25114" r="38004"/>
          <a:stretch/>
        </p:blipFill>
        <p:spPr>
          <a:xfrm>
            <a:off x="150286" y="2336938"/>
            <a:ext cx="2866640" cy="4258441"/>
          </a:xfrm>
          <a:prstGeom prst="rect">
            <a:avLst/>
          </a:prstGeom>
        </p:spPr>
      </p:pic>
    </p:spTree>
    <p:extLst>
      <p:ext uri="{BB962C8B-B14F-4D97-AF65-F5344CB8AC3E}">
        <p14:creationId xmlns:p14="http://schemas.microsoft.com/office/powerpoint/2010/main" val="1613146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3016926" y="17251"/>
            <a:ext cx="3110147" cy="584775"/>
          </a:xfrm>
          <a:prstGeom prst="rect">
            <a:avLst/>
          </a:prstGeom>
          <a:noFill/>
        </p:spPr>
        <p:txBody>
          <a:bodyPr wrap="none" rtlCol="0">
            <a:spAutoFit/>
          </a:bodyPr>
          <a:lstStyle/>
          <a:p>
            <a:r>
              <a:rPr lang="nl-NL" sz="3200" dirty="0">
                <a:solidFill>
                  <a:schemeClr val="bg1"/>
                </a:solidFill>
              </a:rPr>
              <a:t>4.17 DE LANDING</a:t>
            </a:r>
          </a:p>
        </p:txBody>
      </p:sp>
      <p:sp>
        <p:nvSpPr>
          <p:cNvPr id="3" name="Tekstvak 2">
            <a:extLst>
              <a:ext uri="{FF2B5EF4-FFF2-40B4-BE49-F238E27FC236}">
                <a16:creationId xmlns:a16="http://schemas.microsoft.com/office/drawing/2014/main" id="{11F53A81-A8E3-F149-8515-C54C6EB15C0D}"/>
              </a:ext>
            </a:extLst>
          </p:cNvPr>
          <p:cNvSpPr txBox="1"/>
          <p:nvPr/>
        </p:nvSpPr>
        <p:spPr>
          <a:xfrm>
            <a:off x="221233" y="4708168"/>
            <a:ext cx="9036496" cy="1938992"/>
          </a:xfrm>
          <a:prstGeom prst="rect">
            <a:avLst/>
          </a:prstGeom>
          <a:noFill/>
        </p:spPr>
        <p:txBody>
          <a:bodyPr wrap="square" rtlCol="0">
            <a:spAutoFit/>
          </a:bodyPr>
          <a:lstStyle/>
          <a:p>
            <a:r>
              <a:rPr lang="nl-NL" sz="2400" b="1" dirty="0"/>
              <a:t>Afronden (2):</a:t>
            </a:r>
            <a:endParaRPr lang="nl-NL" sz="2400" dirty="0"/>
          </a:p>
          <a:p>
            <a:pPr marL="342900" indent="-342900">
              <a:buClr>
                <a:srgbClr val="FF0000"/>
              </a:buClr>
              <a:buFont typeface="Wingdings" pitchFamily="2" charset="2"/>
              <a:buChar char="Ø"/>
            </a:pPr>
            <a:r>
              <a:rPr lang="nl-NL" sz="2400" dirty="0"/>
              <a:t>Een paar meter boven de grond beginnen met afronden en vlak boven de grond gaan vliegen;</a:t>
            </a:r>
          </a:p>
          <a:p>
            <a:pPr>
              <a:buClr>
                <a:srgbClr val="FF0000"/>
              </a:buClr>
            </a:pPr>
            <a:endParaRPr lang="nl-NL" sz="2400" dirty="0"/>
          </a:p>
          <a:p>
            <a:pPr marL="342900" indent="-342900">
              <a:buClr>
                <a:srgbClr val="FF0000"/>
              </a:buClr>
              <a:buFont typeface="Wingdings" pitchFamily="2" charset="2"/>
              <a:buChar char="Ø"/>
            </a:pPr>
            <a:r>
              <a:rPr lang="nl-NL" sz="2400" dirty="0"/>
              <a:t>De neus in de landingsrichting op de horizon richten.</a:t>
            </a:r>
          </a:p>
        </p:txBody>
      </p:sp>
      <p:pic>
        <p:nvPicPr>
          <p:cNvPr id="2" name="Afbeelding 1">
            <a:extLst>
              <a:ext uri="{FF2B5EF4-FFF2-40B4-BE49-F238E27FC236}">
                <a16:creationId xmlns:a16="http://schemas.microsoft.com/office/drawing/2014/main" id="{854965BD-A813-2D09-E78D-23D562756E2A}"/>
              </a:ext>
            </a:extLst>
          </p:cNvPr>
          <p:cNvPicPr>
            <a:picLocks noChangeAspect="1"/>
          </p:cNvPicPr>
          <p:nvPr/>
        </p:nvPicPr>
        <p:blipFill rotWithShape="1">
          <a:blip r:embed="rId4"/>
          <a:srcRect t="8668" b="5468"/>
          <a:stretch/>
        </p:blipFill>
        <p:spPr>
          <a:xfrm>
            <a:off x="125764" y="707263"/>
            <a:ext cx="8846781" cy="2106492"/>
          </a:xfrm>
          <a:prstGeom prst="rect">
            <a:avLst/>
          </a:prstGeom>
        </p:spPr>
      </p:pic>
      <p:pic>
        <p:nvPicPr>
          <p:cNvPr id="5" name="Afbeelding 4">
            <a:extLst>
              <a:ext uri="{FF2B5EF4-FFF2-40B4-BE49-F238E27FC236}">
                <a16:creationId xmlns:a16="http://schemas.microsoft.com/office/drawing/2014/main" id="{4B322025-E9DD-208E-6187-83534C0ED4F9}"/>
              </a:ext>
            </a:extLst>
          </p:cNvPr>
          <p:cNvPicPr>
            <a:picLocks noChangeAspect="1"/>
          </p:cNvPicPr>
          <p:nvPr/>
        </p:nvPicPr>
        <p:blipFill>
          <a:blip r:embed="rId5"/>
          <a:stretch>
            <a:fillRect/>
          </a:stretch>
        </p:blipFill>
        <p:spPr>
          <a:xfrm>
            <a:off x="125765" y="2971275"/>
            <a:ext cx="8846785" cy="1510208"/>
          </a:xfrm>
          <a:prstGeom prst="rect">
            <a:avLst/>
          </a:prstGeom>
        </p:spPr>
      </p:pic>
    </p:spTree>
    <p:extLst>
      <p:ext uri="{BB962C8B-B14F-4D97-AF65-F5344CB8AC3E}">
        <p14:creationId xmlns:p14="http://schemas.microsoft.com/office/powerpoint/2010/main" val="587229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3016926" y="17251"/>
            <a:ext cx="3110147" cy="584775"/>
          </a:xfrm>
          <a:prstGeom prst="rect">
            <a:avLst/>
          </a:prstGeom>
          <a:noFill/>
        </p:spPr>
        <p:txBody>
          <a:bodyPr wrap="none" rtlCol="0">
            <a:spAutoFit/>
          </a:bodyPr>
          <a:lstStyle/>
          <a:p>
            <a:r>
              <a:rPr lang="nl-NL" sz="3200" dirty="0">
                <a:solidFill>
                  <a:schemeClr val="bg1"/>
                </a:solidFill>
              </a:rPr>
              <a:t>4.17 DE LANDING</a:t>
            </a:r>
          </a:p>
        </p:txBody>
      </p:sp>
      <p:sp>
        <p:nvSpPr>
          <p:cNvPr id="2" name="Rechthoek 1">
            <a:extLst>
              <a:ext uri="{FF2B5EF4-FFF2-40B4-BE49-F238E27FC236}">
                <a16:creationId xmlns:a16="http://schemas.microsoft.com/office/drawing/2014/main" id="{B0D52409-2A7B-9E44-9C27-2AF8865BB07E}"/>
              </a:ext>
            </a:extLst>
          </p:cNvPr>
          <p:cNvSpPr/>
          <p:nvPr/>
        </p:nvSpPr>
        <p:spPr>
          <a:xfrm>
            <a:off x="396552" y="3838396"/>
            <a:ext cx="9144000" cy="3046988"/>
          </a:xfrm>
          <a:prstGeom prst="rect">
            <a:avLst/>
          </a:prstGeom>
        </p:spPr>
        <p:txBody>
          <a:bodyPr wrap="square">
            <a:spAutoFit/>
          </a:bodyPr>
          <a:lstStyle/>
          <a:p>
            <a:r>
              <a:rPr lang="nl-NL" sz="2400" b="1" dirty="0"/>
              <a:t>Afvangen (3):</a:t>
            </a:r>
            <a:endParaRPr lang="nl-NL" sz="2400" dirty="0"/>
          </a:p>
          <a:p>
            <a:pPr marL="342900" indent="-342900">
              <a:buClr>
                <a:srgbClr val="FF0000"/>
              </a:buClr>
              <a:buFont typeface="Wingdings" pitchFamily="2" charset="2"/>
              <a:buChar char="Ø"/>
            </a:pPr>
            <a:r>
              <a:rPr lang="nl-NL" sz="2400" dirty="0"/>
              <a:t>Naar de horizon kijken, </a:t>
            </a:r>
          </a:p>
          <a:p>
            <a:pPr marL="342900" indent="-342900">
              <a:buClr>
                <a:srgbClr val="FF0000"/>
              </a:buClr>
              <a:buFont typeface="Wingdings" pitchFamily="2" charset="2"/>
              <a:buChar char="Ø"/>
            </a:pPr>
            <a:r>
              <a:rPr lang="nl-NL" sz="2400" dirty="0"/>
              <a:t>Met de stuurknuppel het zweefvliegtuig vliegend houden;</a:t>
            </a:r>
          </a:p>
          <a:p>
            <a:pPr marL="342900" indent="-342900">
              <a:buClr>
                <a:srgbClr val="FF0000"/>
              </a:buClr>
              <a:buFont typeface="Wingdings" pitchFamily="2" charset="2"/>
              <a:buChar char="Ø"/>
            </a:pPr>
            <a:r>
              <a:rPr lang="nl-NL" sz="2400" dirty="0"/>
              <a:t>De vleugels horizontaal houden.</a:t>
            </a:r>
            <a:endParaRPr lang="nl-NL" sz="2400" b="1" dirty="0"/>
          </a:p>
          <a:p>
            <a:r>
              <a:rPr lang="nl-NL" sz="2400" b="1" dirty="0"/>
              <a:t>Uitrollen (4):</a:t>
            </a:r>
          </a:p>
          <a:p>
            <a:pPr marL="342900" indent="-342900">
              <a:buClr>
                <a:srgbClr val="FF0000"/>
              </a:buClr>
              <a:buFont typeface="Wingdings" pitchFamily="2" charset="2"/>
              <a:buChar char="Ø"/>
            </a:pPr>
            <a:r>
              <a:rPr lang="nl-NL" sz="2400" dirty="0"/>
              <a:t>Stuurknuppel getrokken houden;</a:t>
            </a:r>
          </a:p>
          <a:p>
            <a:pPr marL="342900" indent="-342900">
              <a:buClr>
                <a:srgbClr val="FF0000"/>
              </a:buClr>
              <a:buFont typeface="Wingdings" pitchFamily="2" charset="2"/>
              <a:buChar char="Ø"/>
            </a:pPr>
            <a:r>
              <a:rPr lang="nl-NL" sz="2400" dirty="0"/>
              <a:t>De vleugels met de rolroeren horizontaal houden;</a:t>
            </a:r>
          </a:p>
          <a:p>
            <a:pPr marL="342900" indent="-342900">
              <a:buClr>
                <a:srgbClr val="FF0000"/>
              </a:buClr>
              <a:buFont typeface="Wingdings" pitchFamily="2" charset="2"/>
              <a:buChar char="Ø"/>
            </a:pPr>
            <a:r>
              <a:rPr lang="nl-NL" sz="2400" dirty="0"/>
              <a:t>Met het voetenstuur het vliegtuig in de landingsrichting houden.</a:t>
            </a:r>
          </a:p>
        </p:txBody>
      </p:sp>
      <p:pic>
        <p:nvPicPr>
          <p:cNvPr id="12" name="Afbeelding 11">
            <a:extLst>
              <a:ext uri="{FF2B5EF4-FFF2-40B4-BE49-F238E27FC236}">
                <a16:creationId xmlns:a16="http://schemas.microsoft.com/office/drawing/2014/main" id="{59B5F71A-0D02-7145-80E1-DF75E7E94BEF}"/>
              </a:ext>
            </a:extLst>
          </p:cNvPr>
          <p:cNvPicPr>
            <a:picLocks noChangeAspect="1"/>
          </p:cNvPicPr>
          <p:nvPr/>
        </p:nvPicPr>
        <p:blipFill rotWithShape="1">
          <a:blip r:embed="rId4"/>
          <a:srcRect t="28393" b="13199"/>
          <a:stretch/>
        </p:blipFill>
        <p:spPr>
          <a:xfrm>
            <a:off x="534543" y="703749"/>
            <a:ext cx="8074914" cy="3105540"/>
          </a:xfrm>
          <a:prstGeom prst="rect">
            <a:avLst/>
          </a:prstGeom>
        </p:spPr>
      </p:pic>
      <p:pic>
        <p:nvPicPr>
          <p:cNvPr id="13" name="Afbeelding 12">
            <a:extLst>
              <a:ext uri="{FF2B5EF4-FFF2-40B4-BE49-F238E27FC236}">
                <a16:creationId xmlns:a16="http://schemas.microsoft.com/office/drawing/2014/main" id="{1111D288-ADC9-EF41-AAE1-9F29A63FA16D}"/>
              </a:ext>
            </a:extLst>
          </p:cNvPr>
          <p:cNvPicPr>
            <a:picLocks noChangeAspect="1"/>
          </p:cNvPicPr>
          <p:nvPr/>
        </p:nvPicPr>
        <p:blipFill rotWithShape="1">
          <a:blip r:embed="rId5">
            <a:extLst>
              <a:ext uri="{28A0092B-C50C-407E-A947-70E740481C1C}">
                <a14:useLocalDpi xmlns:a14="http://schemas.microsoft.com/office/drawing/2010/main" val="0"/>
              </a:ext>
            </a:extLst>
          </a:blip>
          <a:srcRect l="10137"/>
          <a:stretch/>
        </p:blipFill>
        <p:spPr>
          <a:xfrm>
            <a:off x="534541" y="3121589"/>
            <a:ext cx="8074915" cy="798497"/>
          </a:xfrm>
          <a:prstGeom prst="rect">
            <a:avLst/>
          </a:prstGeom>
        </p:spPr>
      </p:pic>
    </p:spTree>
    <p:extLst>
      <p:ext uri="{BB962C8B-B14F-4D97-AF65-F5344CB8AC3E}">
        <p14:creationId xmlns:p14="http://schemas.microsoft.com/office/powerpoint/2010/main" val="333913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3016926" y="17251"/>
            <a:ext cx="3110147" cy="584775"/>
          </a:xfrm>
          <a:prstGeom prst="rect">
            <a:avLst/>
          </a:prstGeom>
          <a:noFill/>
        </p:spPr>
        <p:txBody>
          <a:bodyPr wrap="none" rtlCol="0">
            <a:spAutoFit/>
          </a:bodyPr>
          <a:lstStyle/>
          <a:p>
            <a:r>
              <a:rPr lang="nl-NL" sz="3200" dirty="0">
                <a:solidFill>
                  <a:schemeClr val="bg1"/>
                </a:solidFill>
              </a:rPr>
              <a:t>4.17 DE LANDING</a:t>
            </a:r>
          </a:p>
        </p:txBody>
      </p:sp>
      <p:sp>
        <p:nvSpPr>
          <p:cNvPr id="3" name="Tekstvak 2">
            <a:extLst>
              <a:ext uri="{FF2B5EF4-FFF2-40B4-BE49-F238E27FC236}">
                <a16:creationId xmlns:a16="http://schemas.microsoft.com/office/drawing/2014/main" id="{11F53A81-A8E3-F149-8515-C54C6EB15C0D}"/>
              </a:ext>
            </a:extLst>
          </p:cNvPr>
          <p:cNvSpPr txBox="1"/>
          <p:nvPr/>
        </p:nvSpPr>
        <p:spPr>
          <a:xfrm>
            <a:off x="90987" y="4033987"/>
            <a:ext cx="8568952" cy="2677656"/>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Te hoog afvangen (5) en snelheid verliezen heeft tot gevolg dat het vliegtuig de laatste meters doorzakt. </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Met te hoge snelheid landen (6) en te laat afronden levert ook flinke stuiters op. </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Na een harde landing moet het vliegtuig geïnspecteerd worden.</a:t>
            </a:r>
          </a:p>
        </p:txBody>
      </p:sp>
      <p:pic>
        <p:nvPicPr>
          <p:cNvPr id="2" name="Afbeelding 1">
            <a:extLst>
              <a:ext uri="{FF2B5EF4-FFF2-40B4-BE49-F238E27FC236}">
                <a16:creationId xmlns:a16="http://schemas.microsoft.com/office/drawing/2014/main" id="{78125030-D904-7849-BB6C-348439889211}"/>
              </a:ext>
            </a:extLst>
          </p:cNvPr>
          <p:cNvPicPr>
            <a:picLocks noChangeAspect="1"/>
          </p:cNvPicPr>
          <p:nvPr/>
        </p:nvPicPr>
        <p:blipFill>
          <a:blip r:embed="rId4"/>
          <a:stretch>
            <a:fillRect/>
          </a:stretch>
        </p:blipFill>
        <p:spPr>
          <a:xfrm>
            <a:off x="0" y="745762"/>
            <a:ext cx="9144000" cy="2689739"/>
          </a:xfrm>
          <a:prstGeom prst="rect">
            <a:avLst/>
          </a:prstGeom>
        </p:spPr>
      </p:pic>
      <p:sp>
        <p:nvSpPr>
          <p:cNvPr id="5" name="Tekstvak 4">
            <a:extLst>
              <a:ext uri="{FF2B5EF4-FFF2-40B4-BE49-F238E27FC236}">
                <a16:creationId xmlns:a16="http://schemas.microsoft.com/office/drawing/2014/main" id="{3583D737-159C-BE4C-9FA0-C685EC02A127}"/>
              </a:ext>
            </a:extLst>
          </p:cNvPr>
          <p:cNvSpPr txBox="1"/>
          <p:nvPr/>
        </p:nvSpPr>
        <p:spPr>
          <a:xfrm>
            <a:off x="179512" y="3501008"/>
            <a:ext cx="3970318" cy="461665"/>
          </a:xfrm>
          <a:prstGeom prst="rect">
            <a:avLst/>
          </a:prstGeom>
          <a:solidFill>
            <a:schemeClr val="accent1"/>
          </a:solidFill>
        </p:spPr>
        <p:txBody>
          <a:bodyPr wrap="none" rtlCol="0">
            <a:spAutoFit/>
          </a:bodyPr>
          <a:lstStyle/>
          <a:p>
            <a:r>
              <a:rPr lang="nl-NL" sz="2400" b="1" dirty="0">
                <a:solidFill>
                  <a:schemeClr val="bg1"/>
                </a:solidFill>
              </a:rPr>
              <a:t>KLASSIEKE LANDINGSFOUTEN</a:t>
            </a:r>
          </a:p>
        </p:txBody>
      </p:sp>
    </p:spTree>
    <p:extLst>
      <p:ext uri="{BB962C8B-B14F-4D97-AF65-F5344CB8AC3E}">
        <p14:creationId xmlns:p14="http://schemas.microsoft.com/office/powerpoint/2010/main" val="2189722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113634" y="7230"/>
            <a:ext cx="4916731" cy="584775"/>
          </a:xfrm>
          <a:prstGeom prst="rect">
            <a:avLst/>
          </a:prstGeom>
          <a:noFill/>
        </p:spPr>
        <p:txBody>
          <a:bodyPr wrap="none" rtlCol="0">
            <a:spAutoFit/>
          </a:bodyPr>
          <a:lstStyle/>
          <a:p>
            <a:r>
              <a:rPr lang="nl-NL" sz="3200" dirty="0">
                <a:solidFill>
                  <a:schemeClr val="bg1"/>
                </a:solidFill>
              </a:rPr>
              <a:t>4.18 LANDING MET ZIJWIND</a:t>
            </a:r>
          </a:p>
        </p:txBody>
      </p:sp>
      <p:sp>
        <p:nvSpPr>
          <p:cNvPr id="3" name="Tekstvak 2">
            <a:extLst>
              <a:ext uri="{FF2B5EF4-FFF2-40B4-BE49-F238E27FC236}">
                <a16:creationId xmlns:a16="http://schemas.microsoft.com/office/drawing/2014/main" id="{11F53A81-A8E3-F149-8515-C54C6EB15C0D}"/>
              </a:ext>
            </a:extLst>
          </p:cNvPr>
          <p:cNvSpPr txBox="1"/>
          <p:nvPr/>
        </p:nvSpPr>
        <p:spPr>
          <a:xfrm>
            <a:off x="2472808" y="4267965"/>
            <a:ext cx="6666541" cy="2308324"/>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Met zijwind landen betekent dat je zoveel moet opsturen, dat je op de gewenste plaats landt en je niet door de wind opzij laat zetten. </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Dit opsturen doe je door de neus in de windrichting te brengen.</a:t>
            </a:r>
          </a:p>
        </p:txBody>
      </p:sp>
      <p:pic>
        <p:nvPicPr>
          <p:cNvPr id="2" name="Afbeelding 1">
            <a:extLst>
              <a:ext uri="{FF2B5EF4-FFF2-40B4-BE49-F238E27FC236}">
                <a16:creationId xmlns:a16="http://schemas.microsoft.com/office/drawing/2014/main" id="{02633849-CA8D-A848-91C0-BF765B167AEA}"/>
              </a:ext>
            </a:extLst>
          </p:cNvPr>
          <p:cNvPicPr>
            <a:picLocks noChangeAspect="1"/>
          </p:cNvPicPr>
          <p:nvPr/>
        </p:nvPicPr>
        <p:blipFill>
          <a:blip r:embed="rId4"/>
          <a:stretch>
            <a:fillRect/>
          </a:stretch>
        </p:blipFill>
        <p:spPr>
          <a:xfrm>
            <a:off x="2477460" y="764793"/>
            <a:ext cx="6666540" cy="3433068"/>
          </a:xfrm>
          <a:prstGeom prst="rect">
            <a:avLst/>
          </a:prstGeom>
        </p:spPr>
      </p:pic>
      <p:sp>
        <p:nvSpPr>
          <p:cNvPr id="4" name="Tekstvak 3">
            <a:extLst>
              <a:ext uri="{FF2B5EF4-FFF2-40B4-BE49-F238E27FC236}">
                <a16:creationId xmlns:a16="http://schemas.microsoft.com/office/drawing/2014/main" id="{03DDD2BB-8DE9-A143-A680-652F00BF73E2}"/>
              </a:ext>
            </a:extLst>
          </p:cNvPr>
          <p:cNvSpPr txBox="1"/>
          <p:nvPr/>
        </p:nvSpPr>
        <p:spPr>
          <a:xfrm>
            <a:off x="3419872" y="816783"/>
            <a:ext cx="1577868" cy="461665"/>
          </a:xfrm>
          <a:prstGeom prst="rect">
            <a:avLst/>
          </a:prstGeom>
          <a:solidFill>
            <a:schemeClr val="accent1"/>
          </a:solidFill>
        </p:spPr>
        <p:txBody>
          <a:bodyPr wrap="none" rtlCol="0">
            <a:spAutoFit/>
          </a:bodyPr>
          <a:lstStyle/>
          <a:p>
            <a:r>
              <a:rPr lang="nl-NL" sz="2400" b="1" dirty="0">
                <a:solidFill>
                  <a:schemeClr val="bg1"/>
                </a:solidFill>
              </a:rPr>
              <a:t>OPSTUREN</a:t>
            </a:r>
            <a:endParaRPr lang="nl-NL" sz="2400" dirty="0">
              <a:solidFill>
                <a:schemeClr val="bg1"/>
              </a:solidFill>
            </a:endParaRPr>
          </a:p>
        </p:txBody>
      </p:sp>
      <p:pic>
        <p:nvPicPr>
          <p:cNvPr id="5" name="Afbeelding 4">
            <a:extLst>
              <a:ext uri="{FF2B5EF4-FFF2-40B4-BE49-F238E27FC236}">
                <a16:creationId xmlns:a16="http://schemas.microsoft.com/office/drawing/2014/main" id="{1537AC54-A55A-A4CA-0ADC-24DFC45437B7}"/>
              </a:ext>
            </a:extLst>
          </p:cNvPr>
          <p:cNvPicPr>
            <a:picLocks noChangeAspect="1"/>
          </p:cNvPicPr>
          <p:nvPr/>
        </p:nvPicPr>
        <p:blipFill>
          <a:blip r:embed="rId5"/>
          <a:stretch>
            <a:fillRect/>
          </a:stretch>
        </p:blipFill>
        <p:spPr>
          <a:xfrm>
            <a:off x="3679" y="744878"/>
            <a:ext cx="2419029" cy="6041217"/>
          </a:xfrm>
          <a:prstGeom prst="rect">
            <a:avLst/>
          </a:prstGeom>
        </p:spPr>
      </p:pic>
    </p:spTree>
    <p:extLst>
      <p:ext uri="{BB962C8B-B14F-4D97-AF65-F5344CB8AC3E}">
        <p14:creationId xmlns:p14="http://schemas.microsoft.com/office/powerpoint/2010/main" val="224408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43808" y="46811"/>
            <a:ext cx="3259803" cy="584775"/>
          </a:xfrm>
          <a:prstGeom prst="rect">
            <a:avLst/>
          </a:prstGeom>
          <a:noFill/>
        </p:spPr>
        <p:txBody>
          <a:bodyPr wrap="none" rtlCol="0">
            <a:spAutoFit/>
          </a:bodyPr>
          <a:lstStyle/>
          <a:p>
            <a:r>
              <a:rPr lang="nl-NL" sz="3200" dirty="0">
                <a:solidFill>
                  <a:schemeClr val="bg1"/>
                </a:solidFill>
              </a:rPr>
              <a:t>4.13 DE LIERSTART</a:t>
            </a:r>
          </a:p>
        </p:txBody>
      </p:sp>
      <p:sp>
        <p:nvSpPr>
          <p:cNvPr id="3" name="Tekstvak 2">
            <a:extLst>
              <a:ext uri="{FF2B5EF4-FFF2-40B4-BE49-F238E27FC236}">
                <a16:creationId xmlns:a16="http://schemas.microsoft.com/office/drawing/2014/main" id="{11F53A81-A8E3-F149-8515-C54C6EB15C0D}"/>
              </a:ext>
            </a:extLst>
          </p:cNvPr>
          <p:cNvSpPr txBox="1"/>
          <p:nvPr/>
        </p:nvSpPr>
        <p:spPr>
          <a:xfrm>
            <a:off x="84816" y="5215645"/>
            <a:ext cx="9059184" cy="1200329"/>
          </a:xfrm>
          <a:prstGeom prst="rect">
            <a:avLst/>
          </a:prstGeom>
          <a:noFill/>
        </p:spPr>
        <p:txBody>
          <a:bodyPr wrap="square" rtlCol="0">
            <a:spAutoFit/>
          </a:bodyPr>
          <a:lstStyle/>
          <a:p>
            <a:r>
              <a:rPr lang="nl-NL" sz="2400" b="1" dirty="0"/>
              <a:t>In het begin van de lierstart (2): </a:t>
            </a:r>
            <a:endParaRPr lang="nl-NL" sz="2400" dirty="0"/>
          </a:p>
          <a:p>
            <a:pPr marL="342900" indent="-342900">
              <a:buClr>
                <a:srgbClr val="FF0000"/>
              </a:buClr>
              <a:buFont typeface="Wingdings" pitchFamily="2" charset="2"/>
              <a:buChar char="Ø"/>
            </a:pPr>
            <a:r>
              <a:rPr lang="nl-NL" sz="2400" dirty="0">
                <a:solidFill>
                  <a:srgbClr val="FF0000"/>
                </a:solidFill>
              </a:rPr>
              <a:t>Nooit steil starten</a:t>
            </a:r>
            <a:r>
              <a:rPr lang="nl-NL" sz="2400" dirty="0"/>
              <a:t>, maar geleidelijk de klimstand vergroten;</a:t>
            </a:r>
          </a:p>
          <a:p>
            <a:pPr marL="342900" indent="-342900">
              <a:buClr>
                <a:srgbClr val="FF0000"/>
              </a:buClr>
              <a:buFont typeface="Wingdings" pitchFamily="2" charset="2"/>
              <a:buChar char="Ø"/>
            </a:pPr>
            <a:r>
              <a:rPr lang="nl-NL" sz="2400" dirty="0"/>
              <a:t>Bij kabelbreuk rechtuit landen.</a:t>
            </a:r>
          </a:p>
        </p:txBody>
      </p:sp>
      <p:pic>
        <p:nvPicPr>
          <p:cNvPr id="12" name="Afbeelding 11">
            <a:extLst>
              <a:ext uri="{FF2B5EF4-FFF2-40B4-BE49-F238E27FC236}">
                <a16:creationId xmlns:a16="http://schemas.microsoft.com/office/drawing/2014/main" id="{FBEB9959-D02F-1C42-98E5-24397D54B467}"/>
              </a:ext>
            </a:extLst>
          </p:cNvPr>
          <p:cNvPicPr>
            <a:picLocks noChangeAspect="1"/>
          </p:cNvPicPr>
          <p:nvPr/>
        </p:nvPicPr>
        <p:blipFill>
          <a:blip r:embed="rId4"/>
          <a:stretch>
            <a:fillRect/>
          </a:stretch>
        </p:blipFill>
        <p:spPr>
          <a:xfrm>
            <a:off x="0" y="708265"/>
            <a:ext cx="9144000" cy="4306186"/>
          </a:xfrm>
          <a:prstGeom prst="rect">
            <a:avLst/>
          </a:prstGeom>
        </p:spPr>
      </p:pic>
      <p:pic>
        <p:nvPicPr>
          <p:cNvPr id="2" name="Afbeelding 1">
            <a:extLst>
              <a:ext uri="{FF2B5EF4-FFF2-40B4-BE49-F238E27FC236}">
                <a16:creationId xmlns:a16="http://schemas.microsoft.com/office/drawing/2014/main" id="{3BB478E2-7337-B27E-2B2A-E2420B8DF06D}"/>
              </a:ext>
            </a:extLst>
          </p:cNvPr>
          <p:cNvPicPr>
            <a:picLocks noChangeAspect="1"/>
          </p:cNvPicPr>
          <p:nvPr/>
        </p:nvPicPr>
        <p:blipFill rotWithShape="1">
          <a:blip r:embed="rId5"/>
          <a:srcRect t="9225"/>
          <a:stretch/>
        </p:blipFill>
        <p:spPr>
          <a:xfrm>
            <a:off x="0" y="673414"/>
            <a:ext cx="9144000" cy="2917739"/>
          </a:xfrm>
          <a:prstGeom prst="rect">
            <a:avLst/>
          </a:prstGeom>
        </p:spPr>
      </p:pic>
    </p:spTree>
    <p:extLst>
      <p:ext uri="{BB962C8B-B14F-4D97-AF65-F5344CB8AC3E}">
        <p14:creationId xmlns:p14="http://schemas.microsoft.com/office/powerpoint/2010/main" val="405241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113634" y="7230"/>
            <a:ext cx="4916731" cy="584775"/>
          </a:xfrm>
          <a:prstGeom prst="rect">
            <a:avLst/>
          </a:prstGeom>
          <a:noFill/>
        </p:spPr>
        <p:txBody>
          <a:bodyPr wrap="none" rtlCol="0">
            <a:spAutoFit/>
          </a:bodyPr>
          <a:lstStyle/>
          <a:p>
            <a:r>
              <a:rPr lang="nl-NL" sz="3200" dirty="0">
                <a:solidFill>
                  <a:schemeClr val="bg1"/>
                </a:solidFill>
              </a:rPr>
              <a:t>4.18 LANDING MET ZIJWIND</a:t>
            </a:r>
          </a:p>
        </p:txBody>
      </p:sp>
      <p:sp>
        <p:nvSpPr>
          <p:cNvPr id="3" name="Tekstvak 2">
            <a:extLst>
              <a:ext uri="{FF2B5EF4-FFF2-40B4-BE49-F238E27FC236}">
                <a16:creationId xmlns:a16="http://schemas.microsoft.com/office/drawing/2014/main" id="{11F53A81-A8E3-F149-8515-C54C6EB15C0D}"/>
              </a:ext>
            </a:extLst>
          </p:cNvPr>
          <p:cNvSpPr txBox="1"/>
          <p:nvPr/>
        </p:nvSpPr>
        <p:spPr>
          <a:xfrm>
            <a:off x="221233" y="4940047"/>
            <a:ext cx="9036496" cy="1938992"/>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Een andere manier om met zijwind te landen is slippend landen. Je vliegt nu je final met de langsas in de richting van het landingsveld. </a:t>
            </a:r>
          </a:p>
          <a:p>
            <a:pPr marL="285750" indent="-285750">
              <a:buClr>
                <a:srgbClr val="FF0000"/>
              </a:buClr>
              <a:buFont typeface="Wingdings" pitchFamily="2" charset="2"/>
              <a:buChar char="Ø"/>
            </a:pPr>
            <a:r>
              <a:rPr lang="nl-NL" sz="2400" dirty="0"/>
              <a:t>Om niet door de wind weggezet te worden houd je de vleugel aan de windzijde iets lager en met het richtingsroer houd je de langsas in de landingsrichting.</a:t>
            </a:r>
          </a:p>
        </p:txBody>
      </p:sp>
      <p:pic>
        <p:nvPicPr>
          <p:cNvPr id="2" name="Afbeelding 1">
            <a:extLst>
              <a:ext uri="{FF2B5EF4-FFF2-40B4-BE49-F238E27FC236}">
                <a16:creationId xmlns:a16="http://schemas.microsoft.com/office/drawing/2014/main" id="{5A0AB632-6755-604A-8937-326B4C9498C8}"/>
              </a:ext>
            </a:extLst>
          </p:cNvPr>
          <p:cNvPicPr>
            <a:picLocks noChangeAspect="1"/>
          </p:cNvPicPr>
          <p:nvPr/>
        </p:nvPicPr>
        <p:blipFill rotWithShape="1">
          <a:blip r:embed="rId4"/>
          <a:srcRect t="2525" b="4797"/>
          <a:stretch/>
        </p:blipFill>
        <p:spPr>
          <a:xfrm>
            <a:off x="342274" y="763613"/>
            <a:ext cx="8630276" cy="4105545"/>
          </a:xfrm>
          <a:prstGeom prst="rect">
            <a:avLst/>
          </a:prstGeom>
        </p:spPr>
      </p:pic>
      <p:sp>
        <p:nvSpPr>
          <p:cNvPr id="13" name="Tekstvak 12">
            <a:extLst>
              <a:ext uri="{FF2B5EF4-FFF2-40B4-BE49-F238E27FC236}">
                <a16:creationId xmlns:a16="http://schemas.microsoft.com/office/drawing/2014/main" id="{F151D440-0B09-1C4A-AEF5-A61616F77AF4}"/>
              </a:ext>
            </a:extLst>
          </p:cNvPr>
          <p:cNvSpPr txBox="1"/>
          <p:nvPr/>
        </p:nvSpPr>
        <p:spPr>
          <a:xfrm>
            <a:off x="1151784" y="814137"/>
            <a:ext cx="1577868" cy="461665"/>
          </a:xfrm>
          <a:prstGeom prst="rect">
            <a:avLst/>
          </a:prstGeom>
          <a:solidFill>
            <a:schemeClr val="accent1"/>
          </a:solidFill>
        </p:spPr>
        <p:txBody>
          <a:bodyPr wrap="none" rtlCol="0">
            <a:spAutoFit/>
          </a:bodyPr>
          <a:lstStyle/>
          <a:p>
            <a:r>
              <a:rPr lang="nl-NL" sz="2400" b="1" dirty="0">
                <a:solidFill>
                  <a:schemeClr val="bg1"/>
                </a:solidFill>
              </a:rPr>
              <a:t>OPSTUREN</a:t>
            </a:r>
            <a:endParaRPr lang="nl-NL" sz="2400" dirty="0">
              <a:solidFill>
                <a:schemeClr val="bg1"/>
              </a:solidFill>
            </a:endParaRPr>
          </a:p>
        </p:txBody>
      </p:sp>
    </p:spTree>
    <p:extLst>
      <p:ext uri="{BB962C8B-B14F-4D97-AF65-F5344CB8AC3E}">
        <p14:creationId xmlns:p14="http://schemas.microsoft.com/office/powerpoint/2010/main" val="982517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113634" y="7230"/>
            <a:ext cx="4916731" cy="584775"/>
          </a:xfrm>
          <a:prstGeom prst="rect">
            <a:avLst/>
          </a:prstGeom>
          <a:noFill/>
        </p:spPr>
        <p:txBody>
          <a:bodyPr wrap="none" rtlCol="0">
            <a:spAutoFit/>
          </a:bodyPr>
          <a:lstStyle/>
          <a:p>
            <a:r>
              <a:rPr lang="nl-NL" sz="3200" dirty="0">
                <a:solidFill>
                  <a:schemeClr val="bg1"/>
                </a:solidFill>
              </a:rPr>
              <a:t>4.18 LANDING MET ZIJWIND</a:t>
            </a:r>
          </a:p>
        </p:txBody>
      </p:sp>
      <p:sp>
        <p:nvSpPr>
          <p:cNvPr id="3" name="Tekstvak 2">
            <a:extLst>
              <a:ext uri="{FF2B5EF4-FFF2-40B4-BE49-F238E27FC236}">
                <a16:creationId xmlns:a16="http://schemas.microsoft.com/office/drawing/2014/main" id="{11F53A81-A8E3-F149-8515-C54C6EB15C0D}"/>
              </a:ext>
            </a:extLst>
          </p:cNvPr>
          <p:cNvSpPr txBox="1"/>
          <p:nvPr/>
        </p:nvSpPr>
        <p:spPr>
          <a:xfrm>
            <a:off x="4541330" y="3404086"/>
            <a:ext cx="4561152" cy="3416320"/>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Bij het afronden breng je de neus in de landingsrichting.</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Na de landing houd je tijdens het uitrollen de vleugel aan de windzijde iets lager om opwaaien te voorkomen en ga je het weerhaaneffect tegen met het voetenstuur. </a:t>
            </a:r>
          </a:p>
        </p:txBody>
      </p:sp>
      <p:pic>
        <p:nvPicPr>
          <p:cNvPr id="4" name="Afbeelding 3">
            <a:extLst>
              <a:ext uri="{FF2B5EF4-FFF2-40B4-BE49-F238E27FC236}">
                <a16:creationId xmlns:a16="http://schemas.microsoft.com/office/drawing/2014/main" id="{A0EB10FE-8699-F14E-A1B4-9EC5CFE37793}"/>
              </a:ext>
            </a:extLst>
          </p:cNvPr>
          <p:cNvPicPr>
            <a:picLocks noChangeAspect="1"/>
          </p:cNvPicPr>
          <p:nvPr/>
        </p:nvPicPr>
        <p:blipFill rotWithShape="1">
          <a:blip r:embed="rId4"/>
          <a:srcRect r="82"/>
          <a:stretch/>
        </p:blipFill>
        <p:spPr>
          <a:xfrm>
            <a:off x="4571999" y="748754"/>
            <a:ext cx="4530483" cy="2629150"/>
          </a:xfrm>
          <a:prstGeom prst="rect">
            <a:avLst/>
          </a:prstGeom>
        </p:spPr>
      </p:pic>
      <p:sp>
        <p:nvSpPr>
          <p:cNvPr id="5" name="Rechthoek 4">
            <a:extLst>
              <a:ext uri="{FF2B5EF4-FFF2-40B4-BE49-F238E27FC236}">
                <a16:creationId xmlns:a16="http://schemas.microsoft.com/office/drawing/2014/main" id="{F15F0A5F-92BE-584A-A1D6-865C5B2AEE0A}"/>
              </a:ext>
            </a:extLst>
          </p:cNvPr>
          <p:cNvSpPr/>
          <p:nvPr/>
        </p:nvSpPr>
        <p:spPr>
          <a:xfrm>
            <a:off x="6370363" y="686097"/>
            <a:ext cx="2602187" cy="461665"/>
          </a:xfrm>
          <a:prstGeom prst="rect">
            <a:avLst/>
          </a:prstGeom>
          <a:solidFill>
            <a:schemeClr val="accent1"/>
          </a:solidFill>
        </p:spPr>
        <p:txBody>
          <a:bodyPr wrap="none">
            <a:spAutoFit/>
          </a:bodyPr>
          <a:lstStyle/>
          <a:p>
            <a:pPr>
              <a:buClr>
                <a:srgbClr val="FF0000"/>
              </a:buClr>
            </a:pPr>
            <a:r>
              <a:rPr lang="nl-NL" sz="2400" b="1" dirty="0">
                <a:solidFill>
                  <a:schemeClr val="bg1"/>
                </a:solidFill>
              </a:rPr>
              <a:t>WEERHAANEFFECT</a:t>
            </a:r>
          </a:p>
        </p:txBody>
      </p:sp>
      <p:pic>
        <p:nvPicPr>
          <p:cNvPr id="6" name="Afbeelding 5">
            <a:extLst>
              <a:ext uri="{FF2B5EF4-FFF2-40B4-BE49-F238E27FC236}">
                <a16:creationId xmlns:a16="http://schemas.microsoft.com/office/drawing/2014/main" id="{05335215-5D7B-6E1F-4EF1-B4EE7CE7E2D0}"/>
              </a:ext>
            </a:extLst>
          </p:cNvPr>
          <p:cNvPicPr>
            <a:picLocks noChangeAspect="1"/>
          </p:cNvPicPr>
          <p:nvPr/>
        </p:nvPicPr>
        <p:blipFill>
          <a:blip r:embed="rId5"/>
          <a:stretch>
            <a:fillRect/>
          </a:stretch>
        </p:blipFill>
        <p:spPr>
          <a:xfrm>
            <a:off x="41517" y="732744"/>
            <a:ext cx="4488513" cy="6065704"/>
          </a:xfrm>
          <a:prstGeom prst="rect">
            <a:avLst/>
          </a:prstGeom>
        </p:spPr>
      </p:pic>
    </p:spTree>
    <p:extLst>
      <p:ext uri="{BB962C8B-B14F-4D97-AF65-F5344CB8AC3E}">
        <p14:creationId xmlns:p14="http://schemas.microsoft.com/office/powerpoint/2010/main" val="1232373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113634" y="7230"/>
            <a:ext cx="4916731" cy="584775"/>
          </a:xfrm>
          <a:prstGeom prst="rect">
            <a:avLst/>
          </a:prstGeom>
          <a:noFill/>
        </p:spPr>
        <p:txBody>
          <a:bodyPr wrap="none" rtlCol="0">
            <a:spAutoFit/>
          </a:bodyPr>
          <a:lstStyle/>
          <a:p>
            <a:r>
              <a:rPr lang="nl-NL" sz="3200" dirty="0">
                <a:solidFill>
                  <a:schemeClr val="bg1"/>
                </a:solidFill>
              </a:rPr>
              <a:t>4.18 LANDING MET ZIJWIND</a:t>
            </a:r>
          </a:p>
        </p:txBody>
      </p:sp>
      <p:sp>
        <p:nvSpPr>
          <p:cNvPr id="3" name="Tekstvak 2">
            <a:extLst>
              <a:ext uri="{FF2B5EF4-FFF2-40B4-BE49-F238E27FC236}">
                <a16:creationId xmlns:a16="http://schemas.microsoft.com/office/drawing/2014/main" id="{11F53A81-A8E3-F149-8515-C54C6EB15C0D}"/>
              </a:ext>
            </a:extLst>
          </p:cNvPr>
          <p:cNvSpPr txBox="1"/>
          <p:nvPr/>
        </p:nvSpPr>
        <p:spPr>
          <a:xfrm>
            <a:off x="4788024" y="717502"/>
            <a:ext cx="4565064" cy="5509200"/>
          </a:xfrm>
          <a:prstGeom prst="rect">
            <a:avLst/>
          </a:prstGeom>
          <a:noFill/>
        </p:spPr>
        <p:txBody>
          <a:bodyPr wrap="square" rtlCol="0">
            <a:spAutoFit/>
          </a:bodyPr>
          <a:lstStyle/>
          <a:p>
            <a:pPr marL="285750" indent="-285750">
              <a:buClr>
                <a:srgbClr val="FF0000"/>
              </a:buClr>
              <a:buFont typeface="Wingdings" pitchFamily="2" charset="2"/>
              <a:buChar char="Ø"/>
            </a:pPr>
            <a:r>
              <a:rPr lang="nl-NL" sz="2200" dirty="0">
                <a:solidFill>
                  <a:srgbClr val="262626"/>
                </a:solidFill>
                <a:latin typeface="HelveticaNeue" panose="02000503000000020004" pitchFamily="2" charset="0"/>
              </a:rPr>
              <a:t>Een andere manier om met zijwind te landen is de methode van slippend landen (2). </a:t>
            </a:r>
          </a:p>
          <a:p>
            <a:pPr marL="285750" indent="-285750">
              <a:buClr>
                <a:srgbClr val="FF0000"/>
              </a:buClr>
              <a:buFont typeface="Wingdings" pitchFamily="2" charset="2"/>
              <a:buChar char="Ø"/>
            </a:pPr>
            <a:endParaRPr lang="nl-NL" sz="2200" dirty="0">
              <a:solidFill>
                <a:srgbClr val="262626"/>
              </a:solidFill>
              <a:latin typeface="HelveticaNeue" panose="02000503000000020004" pitchFamily="2" charset="0"/>
            </a:endParaRPr>
          </a:p>
          <a:p>
            <a:pPr marL="285750" indent="-285750">
              <a:buClr>
                <a:srgbClr val="FF0000"/>
              </a:buClr>
              <a:buFont typeface="Wingdings" pitchFamily="2" charset="2"/>
              <a:buChar char="Ø"/>
            </a:pPr>
            <a:r>
              <a:rPr lang="nl-NL" sz="2200" dirty="0">
                <a:solidFill>
                  <a:srgbClr val="262626"/>
                </a:solidFill>
                <a:latin typeface="HelveticaNeue" panose="02000503000000020004" pitchFamily="2" charset="0"/>
              </a:rPr>
              <a:t>Je vliegt nu je final met de langsas in de richting van het landingsveld. </a:t>
            </a:r>
          </a:p>
          <a:p>
            <a:pPr marL="285750" indent="-285750">
              <a:buClr>
                <a:srgbClr val="FF0000"/>
              </a:buClr>
              <a:buFont typeface="Wingdings" pitchFamily="2" charset="2"/>
              <a:buChar char="Ø"/>
            </a:pPr>
            <a:endParaRPr lang="nl-NL" sz="2200" dirty="0">
              <a:solidFill>
                <a:srgbClr val="262626"/>
              </a:solidFill>
              <a:latin typeface="HelveticaNeue" panose="02000503000000020004" pitchFamily="2" charset="0"/>
            </a:endParaRPr>
          </a:p>
          <a:p>
            <a:pPr marL="285750" indent="-285750">
              <a:buClr>
                <a:srgbClr val="FF0000"/>
              </a:buClr>
              <a:buFont typeface="Wingdings" pitchFamily="2" charset="2"/>
              <a:buChar char="Ø"/>
            </a:pPr>
            <a:r>
              <a:rPr lang="nl-NL" sz="2200" dirty="0">
                <a:solidFill>
                  <a:srgbClr val="262626"/>
                </a:solidFill>
                <a:latin typeface="HelveticaNeue" panose="02000503000000020004" pitchFamily="2" charset="0"/>
              </a:rPr>
              <a:t>Om niet door de wind weggezet te worden houd je de vleugel aan de windzijde iets lager en met het richtingsroer houd je de langsas in de landingsrichting.</a:t>
            </a:r>
          </a:p>
          <a:p>
            <a:pPr marL="285750" indent="-285750">
              <a:buClr>
                <a:srgbClr val="FF0000"/>
              </a:buClr>
              <a:buFont typeface="Wingdings" pitchFamily="2" charset="2"/>
              <a:buChar char="Ø"/>
            </a:pPr>
            <a:endParaRPr lang="nl-NL" sz="2200" dirty="0">
              <a:solidFill>
                <a:srgbClr val="262626"/>
              </a:solidFill>
              <a:latin typeface="HelveticaNeue" panose="02000503000000020004" pitchFamily="2" charset="0"/>
            </a:endParaRPr>
          </a:p>
          <a:p>
            <a:pPr marL="285750" indent="-285750">
              <a:buClr>
                <a:srgbClr val="FF0000"/>
              </a:buClr>
              <a:buFont typeface="Wingdings" pitchFamily="2" charset="2"/>
              <a:buChar char="Ø"/>
            </a:pPr>
            <a:r>
              <a:rPr lang="nl-NL" sz="2200" dirty="0">
                <a:solidFill>
                  <a:srgbClr val="262626"/>
                </a:solidFill>
                <a:latin typeface="HelveticaNeue" panose="02000503000000020004" pitchFamily="2" charset="0"/>
              </a:rPr>
              <a:t>Je vliegt nu niet gecoördineerd en het draadje wijst naar buiten.</a:t>
            </a:r>
            <a:endParaRPr lang="nl-NL" sz="2200" dirty="0"/>
          </a:p>
        </p:txBody>
      </p:sp>
      <p:pic>
        <p:nvPicPr>
          <p:cNvPr id="2" name="Afbeelding 1">
            <a:extLst>
              <a:ext uri="{FF2B5EF4-FFF2-40B4-BE49-F238E27FC236}">
                <a16:creationId xmlns:a16="http://schemas.microsoft.com/office/drawing/2014/main" id="{E1D09E80-C23C-0F82-D80B-7B39E562B439}"/>
              </a:ext>
            </a:extLst>
          </p:cNvPr>
          <p:cNvPicPr>
            <a:picLocks noChangeAspect="1"/>
          </p:cNvPicPr>
          <p:nvPr/>
        </p:nvPicPr>
        <p:blipFill>
          <a:blip r:embed="rId4"/>
          <a:stretch>
            <a:fillRect/>
          </a:stretch>
        </p:blipFill>
        <p:spPr>
          <a:xfrm>
            <a:off x="48104" y="2736053"/>
            <a:ext cx="4739920" cy="4114717"/>
          </a:xfrm>
          <a:prstGeom prst="rect">
            <a:avLst/>
          </a:prstGeom>
        </p:spPr>
      </p:pic>
      <p:pic>
        <p:nvPicPr>
          <p:cNvPr id="7" name="Afbeelding 6">
            <a:extLst>
              <a:ext uri="{FF2B5EF4-FFF2-40B4-BE49-F238E27FC236}">
                <a16:creationId xmlns:a16="http://schemas.microsoft.com/office/drawing/2014/main" id="{0BECEB8D-106B-C171-9C52-04529FF554D4}"/>
              </a:ext>
            </a:extLst>
          </p:cNvPr>
          <p:cNvPicPr>
            <a:picLocks noChangeAspect="1"/>
          </p:cNvPicPr>
          <p:nvPr/>
        </p:nvPicPr>
        <p:blipFill>
          <a:blip r:embed="rId5"/>
          <a:stretch>
            <a:fillRect/>
          </a:stretch>
        </p:blipFill>
        <p:spPr>
          <a:xfrm>
            <a:off x="48104" y="713120"/>
            <a:ext cx="4739920" cy="2432991"/>
          </a:xfrm>
          <a:prstGeom prst="rect">
            <a:avLst/>
          </a:prstGeom>
        </p:spPr>
      </p:pic>
    </p:spTree>
    <p:extLst>
      <p:ext uri="{BB962C8B-B14F-4D97-AF65-F5344CB8AC3E}">
        <p14:creationId xmlns:p14="http://schemas.microsoft.com/office/powerpoint/2010/main" val="3996860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648689" y="18030"/>
            <a:ext cx="6492675" cy="584775"/>
          </a:xfrm>
          <a:prstGeom prst="rect">
            <a:avLst/>
          </a:prstGeom>
          <a:noFill/>
        </p:spPr>
        <p:txBody>
          <a:bodyPr wrap="none" rtlCol="0">
            <a:spAutoFit/>
          </a:bodyPr>
          <a:lstStyle/>
          <a:p>
            <a:r>
              <a:rPr lang="nl-NL" sz="3200" dirty="0">
                <a:solidFill>
                  <a:schemeClr val="bg1"/>
                </a:solidFill>
              </a:rPr>
              <a:t>4.19 LANDING MET KRACHTIGE WIND</a:t>
            </a:r>
          </a:p>
        </p:txBody>
      </p:sp>
      <p:sp>
        <p:nvSpPr>
          <p:cNvPr id="3" name="Tekstvak 2">
            <a:extLst>
              <a:ext uri="{FF2B5EF4-FFF2-40B4-BE49-F238E27FC236}">
                <a16:creationId xmlns:a16="http://schemas.microsoft.com/office/drawing/2014/main" id="{11F53A81-A8E3-F149-8515-C54C6EB15C0D}"/>
              </a:ext>
            </a:extLst>
          </p:cNvPr>
          <p:cNvSpPr txBox="1"/>
          <p:nvPr/>
        </p:nvSpPr>
        <p:spPr>
          <a:xfrm>
            <a:off x="107504" y="3645024"/>
            <a:ext cx="8865046" cy="2677656"/>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Bij het landen over of naast een bomenrij houden we rekening met </a:t>
            </a:r>
            <a:r>
              <a:rPr lang="nl-NL" sz="2400" dirty="0">
                <a:solidFill>
                  <a:srgbClr val="FF0000"/>
                </a:solidFill>
              </a:rPr>
              <a:t>turbulentie</a:t>
            </a:r>
            <a:r>
              <a:rPr lang="nl-NL" sz="2400" dirty="0"/>
              <a:t> en het </a:t>
            </a:r>
            <a:r>
              <a:rPr lang="nl-NL" sz="2400" dirty="0">
                <a:solidFill>
                  <a:srgbClr val="FF0000"/>
                </a:solidFill>
              </a:rPr>
              <a:t>wegvallen van de wind</a:t>
            </a:r>
            <a:r>
              <a:rPr lang="nl-NL" sz="2400" dirty="0"/>
              <a:t>;</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Bij harde wind houden we rekening met de </a:t>
            </a:r>
            <a:r>
              <a:rPr lang="nl-NL" sz="2400" dirty="0">
                <a:solidFill>
                  <a:srgbClr val="FF0000"/>
                </a:solidFill>
              </a:rPr>
              <a:t>windgradiënt</a:t>
            </a:r>
            <a:r>
              <a:rPr lang="nl-NL" sz="2400" dirty="0"/>
              <a:t>. Extra snelheid en deze niet laten teruglopen;</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Niet met vol kleppen landen en niet te hoog afronden.</a:t>
            </a:r>
          </a:p>
        </p:txBody>
      </p:sp>
      <p:pic>
        <p:nvPicPr>
          <p:cNvPr id="2" name="Afbeelding 1">
            <a:extLst>
              <a:ext uri="{FF2B5EF4-FFF2-40B4-BE49-F238E27FC236}">
                <a16:creationId xmlns:a16="http://schemas.microsoft.com/office/drawing/2014/main" id="{034474A9-C16F-8D48-B2F2-12B22A155478}"/>
              </a:ext>
            </a:extLst>
          </p:cNvPr>
          <p:cNvPicPr>
            <a:picLocks noChangeAspect="1"/>
          </p:cNvPicPr>
          <p:nvPr/>
        </p:nvPicPr>
        <p:blipFill>
          <a:blip r:embed="rId4"/>
          <a:stretch>
            <a:fillRect/>
          </a:stretch>
        </p:blipFill>
        <p:spPr>
          <a:xfrm>
            <a:off x="0" y="779416"/>
            <a:ext cx="9144000" cy="2641337"/>
          </a:xfrm>
          <a:prstGeom prst="rect">
            <a:avLst/>
          </a:prstGeom>
        </p:spPr>
      </p:pic>
    </p:spTree>
    <p:extLst>
      <p:ext uri="{BB962C8B-B14F-4D97-AF65-F5344CB8AC3E}">
        <p14:creationId xmlns:p14="http://schemas.microsoft.com/office/powerpoint/2010/main" val="1865125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648689" y="18030"/>
            <a:ext cx="6492675" cy="584775"/>
          </a:xfrm>
          <a:prstGeom prst="rect">
            <a:avLst/>
          </a:prstGeom>
          <a:noFill/>
        </p:spPr>
        <p:txBody>
          <a:bodyPr wrap="none" rtlCol="0">
            <a:spAutoFit/>
          </a:bodyPr>
          <a:lstStyle/>
          <a:p>
            <a:r>
              <a:rPr lang="nl-NL" sz="3200" dirty="0">
                <a:solidFill>
                  <a:schemeClr val="bg1"/>
                </a:solidFill>
              </a:rPr>
              <a:t>4.19 LANDING MET KRACHTIGE WIND</a:t>
            </a:r>
          </a:p>
        </p:txBody>
      </p:sp>
      <p:sp>
        <p:nvSpPr>
          <p:cNvPr id="3" name="Tekstvak 2">
            <a:extLst>
              <a:ext uri="{FF2B5EF4-FFF2-40B4-BE49-F238E27FC236}">
                <a16:creationId xmlns:a16="http://schemas.microsoft.com/office/drawing/2014/main" id="{11F53A81-A8E3-F149-8515-C54C6EB15C0D}"/>
              </a:ext>
            </a:extLst>
          </p:cNvPr>
          <p:cNvSpPr txBox="1"/>
          <p:nvPr/>
        </p:nvSpPr>
        <p:spPr>
          <a:xfrm>
            <a:off x="35496" y="3951275"/>
            <a:ext cx="9108504" cy="1200329"/>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In de onderste meters neemt de windsnelheid sterk af doordat de wind door de grond afgeremd wordt. </a:t>
            </a:r>
          </a:p>
          <a:p>
            <a:pPr marL="285750" indent="-285750">
              <a:buClr>
                <a:srgbClr val="FF0000"/>
              </a:buClr>
              <a:buFont typeface="Wingdings" pitchFamily="2" charset="2"/>
              <a:buChar char="Ø"/>
            </a:pPr>
            <a:r>
              <a:rPr lang="nl-NL" sz="2400" dirty="0"/>
              <a:t>Op de afbeelding zie je:</a:t>
            </a:r>
          </a:p>
        </p:txBody>
      </p:sp>
      <p:pic>
        <p:nvPicPr>
          <p:cNvPr id="4" name="Afbeelding 3">
            <a:extLst>
              <a:ext uri="{FF2B5EF4-FFF2-40B4-BE49-F238E27FC236}">
                <a16:creationId xmlns:a16="http://schemas.microsoft.com/office/drawing/2014/main" id="{38A43B64-56B5-7D4A-BC05-994DE4108C8B}"/>
              </a:ext>
            </a:extLst>
          </p:cNvPr>
          <p:cNvPicPr>
            <a:picLocks noChangeAspect="1"/>
          </p:cNvPicPr>
          <p:nvPr/>
        </p:nvPicPr>
        <p:blipFill>
          <a:blip r:embed="rId4"/>
          <a:stretch>
            <a:fillRect/>
          </a:stretch>
        </p:blipFill>
        <p:spPr>
          <a:xfrm>
            <a:off x="77839" y="727101"/>
            <a:ext cx="8992508" cy="2846229"/>
          </a:xfrm>
          <a:prstGeom prst="rect">
            <a:avLst/>
          </a:prstGeom>
        </p:spPr>
      </p:pic>
      <p:sp>
        <p:nvSpPr>
          <p:cNvPr id="5" name="Tekstvak 4">
            <a:extLst>
              <a:ext uri="{FF2B5EF4-FFF2-40B4-BE49-F238E27FC236}">
                <a16:creationId xmlns:a16="http://schemas.microsoft.com/office/drawing/2014/main" id="{36887C46-C1D0-7F45-9D5E-11DAA85D16EB}"/>
              </a:ext>
            </a:extLst>
          </p:cNvPr>
          <p:cNvSpPr txBox="1"/>
          <p:nvPr/>
        </p:nvSpPr>
        <p:spPr>
          <a:xfrm>
            <a:off x="133240" y="3401851"/>
            <a:ext cx="2276585" cy="461665"/>
          </a:xfrm>
          <a:prstGeom prst="rect">
            <a:avLst/>
          </a:prstGeom>
          <a:solidFill>
            <a:schemeClr val="accent1"/>
          </a:solidFill>
        </p:spPr>
        <p:txBody>
          <a:bodyPr wrap="none" rtlCol="0">
            <a:spAutoFit/>
          </a:bodyPr>
          <a:lstStyle/>
          <a:p>
            <a:r>
              <a:rPr lang="nl-NL" sz="2400" b="1" dirty="0">
                <a:solidFill>
                  <a:schemeClr val="bg1"/>
                </a:solidFill>
              </a:rPr>
              <a:t>WINDGRADIËNT</a:t>
            </a:r>
            <a:endParaRPr lang="nl-NL" sz="2400" dirty="0">
              <a:solidFill>
                <a:schemeClr val="bg1"/>
              </a:solidFill>
            </a:endParaRPr>
          </a:p>
        </p:txBody>
      </p:sp>
      <p:sp>
        <p:nvSpPr>
          <p:cNvPr id="6" name="Tekstvak 5">
            <a:extLst>
              <a:ext uri="{FF2B5EF4-FFF2-40B4-BE49-F238E27FC236}">
                <a16:creationId xmlns:a16="http://schemas.microsoft.com/office/drawing/2014/main" id="{39043396-DA7B-7146-8B91-F8253E1D9249}"/>
              </a:ext>
            </a:extLst>
          </p:cNvPr>
          <p:cNvSpPr txBox="1"/>
          <p:nvPr/>
        </p:nvSpPr>
        <p:spPr>
          <a:xfrm>
            <a:off x="77839" y="5215410"/>
            <a:ext cx="8894712" cy="1569660"/>
          </a:xfrm>
          <a:prstGeom prst="rect">
            <a:avLst/>
          </a:prstGeom>
          <a:noFill/>
        </p:spPr>
        <p:txBody>
          <a:bodyPr wrap="square" rtlCol="0">
            <a:spAutoFit/>
          </a:bodyPr>
          <a:lstStyle/>
          <a:p>
            <a:pPr marL="342900" indent="-342900">
              <a:buClr>
                <a:srgbClr val="FF0000"/>
              </a:buClr>
              <a:buFont typeface="+mj-lt"/>
              <a:buAutoNum type="arabicPeriod"/>
            </a:pPr>
            <a:r>
              <a:rPr lang="nl-NL" sz="2400" dirty="0"/>
              <a:t>Een </a:t>
            </a:r>
            <a:r>
              <a:rPr lang="nl-NL" sz="2400" dirty="0">
                <a:solidFill>
                  <a:srgbClr val="FF0000"/>
                </a:solidFill>
              </a:rPr>
              <a:t>windgradiënt</a:t>
            </a:r>
            <a:r>
              <a:rPr lang="nl-NL" sz="2400" dirty="0"/>
              <a:t> in de onderste luchtlaag;</a:t>
            </a:r>
          </a:p>
          <a:p>
            <a:pPr marL="342900" indent="-342900">
              <a:buClr>
                <a:srgbClr val="FF0000"/>
              </a:buClr>
              <a:buFont typeface="+mj-lt"/>
              <a:buAutoNum type="arabicPeriod"/>
            </a:pPr>
            <a:r>
              <a:rPr lang="nl-NL" sz="2400" dirty="0"/>
              <a:t>Een </a:t>
            </a:r>
            <a:r>
              <a:rPr lang="nl-NL" sz="2400" dirty="0">
                <a:solidFill>
                  <a:srgbClr val="FF0000"/>
                </a:solidFill>
              </a:rPr>
              <a:t>final met voldoende snelheid</a:t>
            </a:r>
            <a:r>
              <a:rPr lang="nl-NL" sz="2400" dirty="0"/>
              <a:t>;</a:t>
            </a:r>
          </a:p>
          <a:p>
            <a:pPr marL="342900" indent="-342900">
              <a:buClr>
                <a:srgbClr val="FF0000"/>
              </a:buClr>
              <a:buFont typeface="+mj-lt"/>
              <a:buAutoNum type="arabicPeriod"/>
            </a:pPr>
            <a:r>
              <a:rPr lang="nl-NL" sz="2400" dirty="0"/>
              <a:t>Een final met als fouten:  te weinig snelheid; niet meer op de snelheidsmeter gelet; te hoog begonnen met afronden.</a:t>
            </a:r>
          </a:p>
        </p:txBody>
      </p:sp>
    </p:spTree>
    <p:extLst>
      <p:ext uri="{BB962C8B-B14F-4D97-AF65-F5344CB8AC3E}">
        <p14:creationId xmlns:p14="http://schemas.microsoft.com/office/powerpoint/2010/main" val="321861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409825" y="1256"/>
            <a:ext cx="3357009" cy="584775"/>
          </a:xfrm>
          <a:prstGeom prst="rect">
            <a:avLst/>
          </a:prstGeom>
          <a:noFill/>
        </p:spPr>
        <p:txBody>
          <a:bodyPr wrap="none" rtlCol="0">
            <a:spAutoFit/>
          </a:bodyPr>
          <a:lstStyle/>
          <a:p>
            <a:r>
              <a:rPr lang="nl-NL" sz="3200" dirty="0">
                <a:solidFill>
                  <a:schemeClr val="bg1"/>
                </a:solidFill>
              </a:rPr>
              <a:t>4.20 SNEL VLIEGEN</a:t>
            </a:r>
          </a:p>
        </p:txBody>
      </p:sp>
      <p:sp>
        <p:nvSpPr>
          <p:cNvPr id="2" name="Tekstvak 1">
            <a:extLst>
              <a:ext uri="{FF2B5EF4-FFF2-40B4-BE49-F238E27FC236}">
                <a16:creationId xmlns:a16="http://schemas.microsoft.com/office/drawing/2014/main" id="{7968DD1D-A579-1B49-BD9F-791F51CE6A35}"/>
              </a:ext>
            </a:extLst>
          </p:cNvPr>
          <p:cNvSpPr txBox="1"/>
          <p:nvPr/>
        </p:nvSpPr>
        <p:spPr>
          <a:xfrm>
            <a:off x="280200" y="4748212"/>
            <a:ext cx="8692350" cy="1938992"/>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Maak geen grote roeruitslagen;</a:t>
            </a:r>
          </a:p>
          <a:p>
            <a:pPr marL="285750" indent="-285750">
              <a:buClr>
                <a:srgbClr val="FF0000"/>
              </a:buClr>
              <a:buFont typeface="Wingdings" pitchFamily="2" charset="2"/>
              <a:buChar char="Ø"/>
            </a:pPr>
            <a:r>
              <a:rPr lang="nl-NL" sz="2400" dirty="0"/>
              <a:t>De roeren zijn erg actief bij hoge snelheden;</a:t>
            </a:r>
          </a:p>
          <a:p>
            <a:pPr marL="285750" indent="-285750">
              <a:buClr>
                <a:srgbClr val="FF0000"/>
              </a:buClr>
              <a:buFont typeface="Wingdings" pitchFamily="2" charset="2"/>
              <a:buChar char="Ø"/>
            </a:pPr>
            <a:r>
              <a:rPr lang="nl-NL" sz="2400" dirty="0"/>
              <a:t>De neusstand is laag en je ziet de horizon hoog in de kap</a:t>
            </a:r>
          </a:p>
          <a:p>
            <a:pPr marL="285750" indent="-285750">
              <a:buClr>
                <a:srgbClr val="FF0000"/>
              </a:buClr>
              <a:buFont typeface="Wingdings" pitchFamily="2" charset="2"/>
              <a:buChar char="Ø"/>
            </a:pPr>
            <a:r>
              <a:rPr lang="nl-NL" sz="2400" dirty="0"/>
              <a:t>Er is veel windgeruis;</a:t>
            </a:r>
          </a:p>
          <a:p>
            <a:pPr marL="285750" indent="-285750">
              <a:buClr>
                <a:srgbClr val="FF0000"/>
              </a:buClr>
              <a:buFont typeface="Wingdings" pitchFamily="2" charset="2"/>
              <a:buChar char="Ø"/>
            </a:pPr>
            <a:r>
              <a:rPr lang="nl-NL" sz="2400" dirty="0"/>
              <a:t>Blijf binnen de limieten van het zweefvliegtuig.</a:t>
            </a:r>
          </a:p>
        </p:txBody>
      </p:sp>
      <p:pic>
        <p:nvPicPr>
          <p:cNvPr id="3" name="Afbeelding 2">
            <a:extLst>
              <a:ext uri="{FF2B5EF4-FFF2-40B4-BE49-F238E27FC236}">
                <a16:creationId xmlns:a16="http://schemas.microsoft.com/office/drawing/2014/main" id="{CE3C149B-8BF1-5482-78B7-D0D12EBA965D}"/>
              </a:ext>
            </a:extLst>
          </p:cNvPr>
          <p:cNvPicPr>
            <a:picLocks noChangeAspect="1"/>
          </p:cNvPicPr>
          <p:nvPr/>
        </p:nvPicPr>
        <p:blipFill>
          <a:blip r:embed="rId4"/>
          <a:stretch>
            <a:fillRect/>
          </a:stretch>
        </p:blipFill>
        <p:spPr>
          <a:xfrm>
            <a:off x="395536" y="698147"/>
            <a:ext cx="7772400" cy="3900128"/>
          </a:xfrm>
          <a:prstGeom prst="rect">
            <a:avLst/>
          </a:prstGeom>
        </p:spPr>
      </p:pic>
    </p:spTree>
    <p:extLst>
      <p:ext uri="{BB962C8B-B14F-4D97-AF65-F5344CB8AC3E}">
        <p14:creationId xmlns:p14="http://schemas.microsoft.com/office/powerpoint/2010/main" val="405188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409825" y="1256"/>
            <a:ext cx="3357009" cy="584775"/>
          </a:xfrm>
          <a:prstGeom prst="rect">
            <a:avLst/>
          </a:prstGeom>
          <a:noFill/>
        </p:spPr>
        <p:txBody>
          <a:bodyPr wrap="none" rtlCol="0">
            <a:spAutoFit/>
          </a:bodyPr>
          <a:lstStyle/>
          <a:p>
            <a:r>
              <a:rPr lang="nl-NL" sz="3200" dirty="0">
                <a:solidFill>
                  <a:schemeClr val="bg1"/>
                </a:solidFill>
              </a:rPr>
              <a:t>4.20 SNEL VLIEGEN</a:t>
            </a:r>
          </a:p>
        </p:txBody>
      </p:sp>
      <p:sp>
        <p:nvSpPr>
          <p:cNvPr id="2" name="Tekstvak 1">
            <a:extLst>
              <a:ext uri="{FF2B5EF4-FFF2-40B4-BE49-F238E27FC236}">
                <a16:creationId xmlns:a16="http://schemas.microsoft.com/office/drawing/2014/main" id="{7968DD1D-A579-1B49-BD9F-791F51CE6A35}"/>
              </a:ext>
            </a:extLst>
          </p:cNvPr>
          <p:cNvSpPr txBox="1"/>
          <p:nvPr/>
        </p:nvSpPr>
        <p:spPr>
          <a:xfrm>
            <a:off x="4105097" y="798270"/>
            <a:ext cx="4688582" cy="6001643"/>
          </a:xfrm>
          <a:prstGeom prst="rect">
            <a:avLst/>
          </a:prstGeom>
          <a:noFill/>
        </p:spPr>
        <p:txBody>
          <a:bodyPr wrap="square" rtlCol="0">
            <a:spAutoFit/>
          </a:bodyPr>
          <a:lstStyle/>
          <a:p>
            <a:pPr>
              <a:buClr>
                <a:srgbClr val="FF0000"/>
              </a:buClr>
            </a:pPr>
            <a:r>
              <a:rPr lang="nl-NL" sz="2400" dirty="0"/>
              <a:t>De begrenzingen zie je bij de kleuren op een snelheidsmeter:</a:t>
            </a:r>
          </a:p>
          <a:p>
            <a:pPr>
              <a:buClr>
                <a:srgbClr val="FF0000"/>
              </a:buClr>
            </a:pPr>
            <a:endParaRPr lang="nl-NL" sz="2400" dirty="0"/>
          </a:p>
          <a:p>
            <a:pPr marL="285750" indent="-285750">
              <a:buClr>
                <a:srgbClr val="FF0000"/>
              </a:buClr>
              <a:buFont typeface="Wingdings" pitchFamily="2" charset="2"/>
              <a:buChar char="Ø"/>
            </a:pPr>
            <a:r>
              <a:rPr lang="nl-NL" sz="2400" dirty="0"/>
              <a:t>1 groene deel - veilige vliegsnelheid; </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2 gele deel - slechts beperkte roeruitslagen maken, vooral bij turbulent weer in verband met mogelijk hoge belasting van het zweefvliegtuig (roeruitslag kleiner dan 1/3 van de maximum uitslag); </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3 rode markering -  maximum snelheid, die niet mag worden overschreden;</a:t>
            </a:r>
          </a:p>
        </p:txBody>
      </p:sp>
      <p:pic>
        <p:nvPicPr>
          <p:cNvPr id="4" name="Afbeelding 3">
            <a:extLst>
              <a:ext uri="{FF2B5EF4-FFF2-40B4-BE49-F238E27FC236}">
                <a16:creationId xmlns:a16="http://schemas.microsoft.com/office/drawing/2014/main" id="{578B145A-14A7-9A40-6903-5CA30EDA8472}"/>
              </a:ext>
            </a:extLst>
          </p:cNvPr>
          <p:cNvPicPr>
            <a:picLocks noChangeAspect="1"/>
          </p:cNvPicPr>
          <p:nvPr/>
        </p:nvPicPr>
        <p:blipFill>
          <a:blip r:embed="rId4"/>
          <a:stretch>
            <a:fillRect/>
          </a:stretch>
        </p:blipFill>
        <p:spPr>
          <a:xfrm>
            <a:off x="122503" y="726281"/>
            <a:ext cx="3982594" cy="4095434"/>
          </a:xfrm>
          <a:prstGeom prst="rect">
            <a:avLst/>
          </a:prstGeom>
        </p:spPr>
      </p:pic>
    </p:spTree>
    <p:extLst>
      <p:ext uri="{BB962C8B-B14F-4D97-AF65-F5344CB8AC3E}">
        <p14:creationId xmlns:p14="http://schemas.microsoft.com/office/powerpoint/2010/main" val="4080475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007852" y="23500"/>
            <a:ext cx="4973862" cy="584775"/>
          </a:xfrm>
          <a:prstGeom prst="rect">
            <a:avLst/>
          </a:prstGeom>
          <a:noFill/>
        </p:spPr>
        <p:txBody>
          <a:bodyPr wrap="none" rtlCol="0">
            <a:spAutoFit/>
          </a:bodyPr>
          <a:lstStyle/>
          <a:p>
            <a:r>
              <a:rPr lang="nl-NL" sz="3200" dirty="0">
                <a:solidFill>
                  <a:schemeClr val="bg1"/>
                </a:solidFill>
              </a:rPr>
              <a:t>4.21 TE LANGZAAM VLIEGEN</a:t>
            </a:r>
          </a:p>
        </p:txBody>
      </p:sp>
      <p:sp>
        <p:nvSpPr>
          <p:cNvPr id="2" name="Tekstvak 1">
            <a:extLst>
              <a:ext uri="{FF2B5EF4-FFF2-40B4-BE49-F238E27FC236}">
                <a16:creationId xmlns:a16="http://schemas.microsoft.com/office/drawing/2014/main" id="{7968DD1D-A579-1B49-BD9F-791F51CE6A35}"/>
              </a:ext>
            </a:extLst>
          </p:cNvPr>
          <p:cNvSpPr txBox="1"/>
          <p:nvPr/>
        </p:nvSpPr>
        <p:spPr>
          <a:xfrm>
            <a:off x="280200" y="3671265"/>
            <a:ext cx="8692350" cy="2677656"/>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Geen losse voorwerpen in het zweefvliegtuig;</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Heel goed uitkijken;</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De symptomen van het overtrekken leren;</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Herstelprocedure: stuurknuppel naar voren en snelheid maken.</a:t>
            </a:r>
          </a:p>
        </p:txBody>
      </p:sp>
      <p:pic>
        <p:nvPicPr>
          <p:cNvPr id="4" name="Afbeelding 3">
            <a:extLst>
              <a:ext uri="{FF2B5EF4-FFF2-40B4-BE49-F238E27FC236}">
                <a16:creationId xmlns:a16="http://schemas.microsoft.com/office/drawing/2014/main" id="{A9DF09BA-FE8B-E743-B27D-6E101F75B649}"/>
              </a:ext>
            </a:extLst>
          </p:cNvPr>
          <p:cNvPicPr>
            <a:picLocks noChangeAspect="1"/>
          </p:cNvPicPr>
          <p:nvPr/>
        </p:nvPicPr>
        <p:blipFill>
          <a:blip r:embed="rId4"/>
          <a:stretch>
            <a:fillRect/>
          </a:stretch>
        </p:blipFill>
        <p:spPr>
          <a:xfrm>
            <a:off x="0" y="719506"/>
            <a:ext cx="9144000" cy="2454213"/>
          </a:xfrm>
          <a:prstGeom prst="rect">
            <a:avLst/>
          </a:prstGeom>
        </p:spPr>
      </p:pic>
      <p:sp>
        <p:nvSpPr>
          <p:cNvPr id="5" name="Tekstvak 4">
            <a:extLst>
              <a:ext uri="{FF2B5EF4-FFF2-40B4-BE49-F238E27FC236}">
                <a16:creationId xmlns:a16="http://schemas.microsoft.com/office/drawing/2014/main" id="{42FC8644-2651-D844-8C97-6EA1219AA579}"/>
              </a:ext>
            </a:extLst>
          </p:cNvPr>
          <p:cNvSpPr txBox="1"/>
          <p:nvPr/>
        </p:nvSpPr>
        <p:spPr>
          <a:xfrm>
            <a:off x="36950" y="2973815"/>
            <a:ext cx="3021725" cy="461665"/>
          </a:xfrm>
          <a:prstGeom prst="rect">
            <a:avLst/>
          </a:prstGeom>
          <a:solidFill>
            <a:schemeClr val="accent1"/>
          </a:solidFill>
        </p:spPr>
        <p:txBody>
          <a:bodyPr wrap="none" rtlCol="0">
            <a:spAutoFit/>
          </a:bodyPr>
          <a:lstStyle/>
          <a:p>
            <a:r>
              <a:rPr lang="nl-NL" sz="2400" b="1" dirty="0">
                <a:solidFill>
                  <a:schemeClr val="bg1"/>
                </a:solidFill>
              </a:rPr>
              <a:t>OEFENING OVERTREK:</a:t>
            </a:r>
            <a:endParaRPr lang="nl-NL" sz="2400" dirty="0">
              <a:solidFill>
                <a:schemeClr val="bg1"/>
              </a:solidFill>
            </a:endParaRPr>
          </a:p>
        </p:txBody>
      </p:sp>
    </p:spTree>
    <p:extLst>
      <p:ext uri="{BB962C8B-B14F-4D97-AF65-F5344CB8AC3E}">
        <p14:creationId xmlns:p14="http://schemas.microsoft.com/office/powerpoint/2010/main" val="2103770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007852" y="23500"/>
            <a:ext cx="4973862" cy="584775"/>
          </a:xfrm>
          <a:prstGeom prst="rect">
            <a:avLst/>
          </a:prstGeom>
          <a:noFill/>
        </p:spPr>
        <p:txBody>
          <a:bodyPr wrap="none" rtlCol="0">
            <a:spAutoFit/>
          </a:bodyPr>
          <a:lstStyle/>
          <a:p>
            <a:r>
              <a:rPr lang="nl-NL" sz="3200" dirty="0">
                <a:solidFill>
                  <a:schemeClr val="bg1"/>
                </a:solidFill>
              </a:rPr>
              <a:t>4.21 TE LANGZAAM VLIEGEN</a:t>
            </a:r>
          </a:p>
        </p:txBody>
      </p:sp>
      <p:sp>
        <p:nvSpPr>
          <p:cNvPr id="3" name="Tekstvak 2">
            <a:extLst>
              <a:ext uri="{FF2B5EF4-FFF2-40B4-BE49-F238E27FC236}">
                <a16:creationId xmlns:a16="http://schemas.microsoft.com/office/drawing/2014/main" id="{11F53A81-A8E3-F149-8515-C54C6EB15C0D}"/>
              </a:ext>
            </a:extLst>
          </p:cNvPr>
          <p:cNvSpPr txBox="1"/>
          <p:nvPr/>
        </p:nvSpPr>
        <p:spPr>
          <a:xfrm>
            <a:off x="4609016" y="684353"/>
            <a:ext cx="4506404" cy="6186309"/>
          </a:xfrm>
          <a:prstGeom prst="rect">
            <a:avLst/>
          </a:prstGeom>
          <a:noFill/>
        </p:spPr>
        <p:txBody>
          <a:bodyPr wrap="square" rtlCol="0">
            <a:spAutoFit/>
          </a:bodyPr>
          <a:lstStyle/>
          <a:p>
            <a:pPr marL="285750" indent="-285750">
              <a:buClr>
                <a:srgbClr val="FF0000"/>
              </a:buClr>
              <a:buFont typeface="Wingdings" pitchFamily="2" charset="2"/>
              <a:buChar char="Ø"/>
            </a:pPr>
            <a:r>
              <a:rPr lang="nl-NL" sz="2200" dirty="0"/>
              <a:t>De lucht stroomt aan de bovenzijde van de vleugel met een hogere snelheid dan aan de onderzijde. </a:t>
            </a:r>
          </a:p>
          <a:p>
            <a:pPr marL="285750" indent="-285750">
              <a:buClr>
                <a:srgbClr val="FF0000"/>
              </a:buClr>
              <a:buFont typeface="Wingdings" pitchFamily="2" charset="2"/>
              <a:buChar char="Ø"/>
            </a:pPr>
            <a:r>
              <a:rPr lang="nl-NL" sz="2200" dirty="0"/>
              <a:t>In sneller stromende lucht is de luchtdruk lager. Aan de onderzijde ontstaat een overdruk en aan de bovenzijde een onderdruk. </a:t>
            </a:r>
          </a:p>
          <a:p>
            <a:pPr marL="285750" indent="-285750">
              <a:buClr>
                <a:srgbClr val="FF0000"/>
              </a:buClr>
              <a:buFont typeface="Wingdings" pitchFamily="2" charset="2"/>
              <a:buChar char="Ø"/>
            </a:pPr>
            <a:r>
              <a:rPr lang="nl-NL" sz="2200" dirty="0"/>
              <a:t>Door dit drukverschil ontstaat een opwaarts gerichte kracht (lift).</a:t>
            </a:r>
          </a:p>
          <a:p>
            <a:pPr marL="285750" indent="-285750">
              <a:buClr>
                <a:srgbClr val="FF0000"/>
              </a:buClr>
              <a:buFont typeface="Wingdings" pitchFamily="2" charset="2"/>
              <a:buChar char="Ø"/>
            </a:pPr>
            <a:r>
              <a:rPr lang="nl-NL" sz="2200" dirty="0"/>
              <a:t>Door de invalshoek (a) te vergroten wordt de lift groter.</a:t>
            </a:r>
          </a:p>
          <a:p>
            <a:pPr marL="285750" indent="-285750">
              <a:buClr>
                <a:srgbClr val="FF0000"/>
              </a:buClr>
              <a:buFont typeface="Wingdings" pitchFamily="2" charset="2"/>
              <a:buChar char="Ø"/>
            </a:pPr>
            <a:r>
              <a:rPr lang="nl-NL" sz="2200" dirty="0"/>
              <a:t>Bij een stand van ongeveer 15° ten opzichte van de aanstromende lucht kan de luchtstroming de bovenzijde van het vleugelprofiel niet meer volgen en laat los.</a:t>
            </a:r>
          </a:p>
          <a:p>
            <a:pPr marL="285750" indent="-285750">
              <a:buClr>
                <a:srgbClr val="FF0000"/>
              </a:buClr>
              <a:buFont typeface="Wingdings" pitchFamily="2" charset="2"/>
              <a:buChar char="Ø"/>
            </a:pPr>
            <a:r>
              <a:rPr lang="nl-NL" sz="2200" dirty="0"/>
              <a:t>De lift neemt af en de weerstand neemt sterk toe. </a:t>
            </a:r>
            <a:endParaRPr lang="nl-NL" sz="2200" b="1" dirty="0"/>
          </a:p>
        </p:txBody>
      </p:sp>
      <p:pic>
        <p:nvPicPr>
          <p:cNvPr id="2" name="Afbeelding 1">
            <a:extLst>
              <a:ext uri="{FF2B5EF4-FFF2-40B4-BE49-F238E27FC236}">
                <a16:creationId xmlns:a16="http://schemas.microsoft.com/office/drawing/2014/main" id="{E78A8D44-B09F-124E-8A37-4D2770B066D4}"/>
              </a:ext>
            </a:extLst>
          </p:cNvPr>
          <p:cNvPicPr>
            <a:picLocks noChangeAspect="1"/>
          </p:cNvPicPr>
          <p:nvPr/>
        </p:nvPicPr>
        <p:blipFill>
          <a:blip r:embed="rId4"/>
          <a:stretch>
            <a:fillRect/>
          </a:stretch>
        </p:blipFill>
        <p:spPr>
          <a:xfrm>
            <a:off x="28580" y="739513"/>
            <a:ext cx="4539450" cy="2579921"/>
          </a:xfrm>
          <a:prstGeom prst="rect">
            <a:avLst/>
          </a:prstGeom>
        </p:spPr>
      </p:pic>
      <p:pic>
        <p:nvPicPr>
          <p:cNvPr id="4" name="Afbeelding 3">
            <a:extLst>
              <a:ext uri="{FF2B5EF4-FFF2-40B4-BE49-F238E27FC236}">
                <a16:creationId xmlns:a16="http://schemas.microsoft.com/office/drawing/2014/main" id="{6FAC3595-98F5-544A-ACD5-B3E72AAC2A11}"/>
              </a:ext>
            </a:extLst>
          </p:cNvPr>
          <p:cNvPicPr>
            <a:picLocks noChangeAspect="1"/>
          </p:cNvPicPr>
          <p:nvPr/>
        </p:nvPicPr>
        <p:blipFill>
          <a:blip r:embed="rId5"/>
          <a:stretch>
            <a:fillRect/>
          </a:stretch>
        </p:blipFill>
        <p:spPr>
          <a:xfrm>
            <a:off x="28580" y="4221093"/>
            <a:ext cx="4580436" cy="2175707"/>
          </a:xfrm>
          <a:prstGeom prst="rect">
            <a:avLst/>
          </a:prstGeom>
        </p:spPr>
      </p:pic>
      <p:sp>
        <p:nvSpPr>
          <p:cNvPr id="5" name="Tekstvak 4">
            <a:extLst>
              <a:ext uri="{FF2B5EF4-FFF2-40B4-BE49-F238E27FC236}">
                <a16:creationId xmlns:a16="http://schemas.microsoft.com/office/drawing/2014/main" id="{432D6010-F2B4-2E4D-9B56-C4F41D9AFC81}"/>
              </a:ext>
            </a:extLst>
          </p:cNvPr>
          <p:cNvSpPr txBox="1"/>
          <p:nvPr/>
        </p:nvSpPr>
        <p:spPr>
          <a:xfrm>
            <a:off x="28580" y="3573016"/>
            <a:ext cx="4539450" cy="461665"/>
          </a:xfrm>
          <a:prstGeom prst="rect">
            <a:avLst/>
          </a:prstGeom>
          <a:solidFill>
            <a:schemeClr val="accent1"/>
          </a:solidFill>
        </p:spPr>
        <p:txBody>
          <a:bodyPr wrap="square" rtlCol="0">
            <a:spAutoFit/>
          </a:bodyPr>
          <a:lstStyle/>
          <a:p>
            <a:r>
              <a:rPr lang="nl-NL" sz="2400" b="1" dirty="0">
                <a:solidFill>
                  <a:schemeClr val="bg1"/>
                </a:solidFill>
              </a:rPr>
              <a:t>THEORIE VAN HET OVERTREKKEN</a:t>
            </a:r>
            <a:endParaRPr lang="nl-NL" sz="2400" dirty="0">
              <a:solidFill>
                <a:schemeClr val="bg1"/>
              </a:solidFill>
            </a:endParaRPr>
          </a:p>
        </p:txBody>
      </p:sp>
    </p:spTree>
    <p:extLst>
      <p:ext uri="{BB962C8B-B14F-4D97-AF65-F5344CB8AC3E}">
        <p14:creationId xmlns:p14="http://schemas.microsoft.com/office/powerpoint/2010/main" val="1418388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007852" y="23500"/>
            <a:ext cx="4973862" cy="584775"/>
          </a:xfrm>
          <a:prstGeom prst="rect">
            <a:avLst/>
          </a:prstGeom>
          <a:noFill/>
        </p:spPr>
        <p:txBody>
          <a:bodyPr wrap="none" rtlCol="0">
            <a:spAutoFit/>
          </a:bodyPr>
          <a:lstStyle/>
          <a:p>
            <a:r>
              <a:rPr lang="nl-NL" sz="3200" dirty="0">
                <a:solidFill>
                  <a:schemeClr val="bg1"/>
                </a:solidFill>
              </a:rPr>
              <a:t>4.21 TE LANGZAAM VLIEGEN</a:t>
            </a:r>
          </a:p>
        </p:txBody>
      </p:sp>
      <p:sp>
        <p:nvSpPr>
          <p:cNvPr id="3" name="Tekstvak 2">
            <a:extLst>
              <a:ext uri="{FF2B5EF4-FFF2-40B4-BE49-F238E27FC236}">
                <a16:creationId xmlns:a16="http://schemas.microsoft.com/office/drawing/2014/main" id="{11F53A81-A8E3-F149-8515-C54C6EB15C0D}"/>
              </a:ext>
            </a:extLst>
          </p:cNvPr>
          <p:cNvSpPr txBox="1"/>
          <p:nvPr/>
        </p:nvSpPr>
        <p:spPr>
          <a:xfrm>
            <a:off x="35496" y="3429000"/>
            <a:ext cx="9144000" cy="3416320"/>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Vliegen we met de normale vliegsnelheid, dan hebben we in de regel een invalshoek van ongeveer 6° à 7°. </a:t>
            </a:r>
          </a:p>
          <a:p>
            <a:pPr marL="342900" indent="-342900">
              <a:buClr>
                <a:srgbClr val="FF0000"/>
              </a:buClr>
              <a:buFont typeface="Wingdings" pitchFamily="2" charset="2"/>
              <a:buChar char="Ø"/>
            </a:pPr>
            <a:r>
              <a:rPr lang="nl-NL" sz="2400" dirty="0"/>
              <a:t>Wanneer de invalshoek vergroot wordt tot boven de kritische invalshoek (circa 15°), dan overtrekt het vliegtuig. </a:t>
            </a:r>
          </a:p>
          <a:p>
            <a:pPr marL="342900" indent="-342900">
              <a:buClr>
                <a:srgbClr val="FF0000"/>
              </a:buClr>
              <a:buFont typeface="Wingdings" pitchFamily="2" charset="2"/>
              <a:buChar char="Ø"/>
            </a:pPr>
            <a:r>
              <a:rPr lang="nl-NL" sz="2400" dirty="0"/>
              <a:t>De vleugel overtrekt, maar het stabilo niet omdat de instelhoek van het stabilo kleiner is dan die van de vleugel. </a:t>
            </a:r>
          </a:p>
          <a:p>
            <a:pPr marL="342900" indent="-342900">
              <a:buClr>
                <a:srgbClr val="FF0000"/>
              </a:buClr>
              <a:buFont typeface="Wingdings" pitchFamily="2" charset="2"/>
              <a:buChar char="Ø"/>
            </a:pPr>
            <a:r>
              <a:rPr lang="nl-NL" sz="2400" dirty="0"/>
              <a:t>Overtrekken de vleugels, dan neemt de lift van de vleugels af. Het stabilo behoudt z’n lift; de neus zakt en het vliegtuig krijgt weer snelheid.</a:t>
            </a:r>
          </a:p>
        </p:txBody>
      </p:sp>
      <p:pic>
        <p:nvPicPr>
          <p:cNvPr id="2" name="Afbeelding 1">
            <a:extLst>
              <a:ext uri="{FF2B5EF4-FFF2-40B4-BE49-F238E27FC236}">
                <a16:creationId xmlns:a16="http://schemas.microsoft.com/office/drawing/2014/main" id="{531A764D-3299-C84C-87C7-5A4AF696FC5E}"/>
              </a:ext>
            </a:extLst>
          </p:cNvPr>
          <p:cNvPicPr>
            <a:picLocks noChangeAspect="1"/>
          </p:cNvPicPr>
          <p:nvPr/>
        </p:nvPicPr>
        <p:blipFill>
          <a:blip r:embed="rId4"/>
          <a:stretch>
            <a:fillRect/>
          </a:stretch>
        </p:blipFill>
        <p:spPr>
          <a:xfrm>
            <a:off x="467544" y="764704"/>
            <a:ext cx="8352928" cy="2617251"/>
          </a:xfrm>
          <a:prstGeom prst="rect">
            <a:avLst/>
          </a:prstGeom>
        </p:spPr>
      </p:pic>
    </p:spTree>
    <p:extLst>
      <p:ext uri="{BB962C8B-B14F-4D97-AF65-F5344CB8AC3E}">
        <p14:creationId xmlns:p14="http://schemas.microsoft.com/office/powerpoint/2010/main" val="2288873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43808" y="46811"/>
            <a:ext cx="3259803" cy="584775"/>
          </a:xfrm>
          <a:prstGeom prst="rect">
            <a:avLst/>
          </a:prstGeom>
          <a:noFill/>
        </p:spPr>
        <p:txBody>
          <a:bodyPr wrap="none" rtlCol="0">
            <a:spAutoFit/>
          </a:bodyPr>
          <a:lstStyle/>
          <a:p>
            <a:r>
              <a:rPr lang="nl-NL" sz="3200" dirty="0">
                <a:solidFill>
                  <a:schemeClr val="bg1"/>
                </a:solidFill>
              </a:rPr>
              <a:t>4.13 DE LIERSTART</a:t>
            </a:r>
          </a:p>
        </p:txBody>
      </p:sp>
      <p:sp>
        <p:nvSpPr>
          <p:cNvPr id="2" name="Rechthoek 1">
            <a:extLst>
              <a:ext uri="{FF2B5EF4-FFF2-40B4-BE49-F238E27FC236}">
                <a16:creationId xmlns:a16="http://schemas.microsoft.com/office/drawing/2014/main" id="{6EC69F9B-B34E-074B-B771-7ED2E6905809}"/>
              </a:ext>
            </a:extLst>
          </p:cNvPr>
          <p:cNvSpPr/>
          <p:nvPr/>
        </p:nvSpPr>
        <p:spPr>
          <a:xfrm>
            <a:off x="395536" y="4180344"/>
            <a:ext cx="8980825" cy="2677656"/>
          </a:xfrm>
          <a:prstGeom prst="rect">
            <a:avLst/>
          </a:prstGeom>
        </p:spPr>
        <p:txBody>
          <a:bodyPr wrap="square">
            <a:spAutoFit/>
          </a:bodyPr>
          <a:lstStyle/>
          <a:p>
            <a:r>
              <a:rPr lang="nl-NL" sz="2400" b="1" dirty="0"/>
              <a:t>Tijdens de verdere lierstart (3): </a:t>
            </a:r>
            <a:endParaRPr lang="nl-NL" sz="2400" dirty="0"/>
          </a:p>
          <a:p>
            <a:pPr marL="342900" indent="-342900">
              <a:buClr>
                <a:srgbClr val="FF0000"/>
              </a:buClr>
              <a:buFont typeface="Wingdings" pitchFamily="2" charset="2"/>
              <a:buChar char="Ø"/>
            </a:pPr>
            <a:r>
              <a:rPr lang="nl-NL" sz="2400" dirty="0"/>
              <a:t>Bij kabelbreuk rechtuit landen of verkort circuit;</a:t>
            </a:r>
          </a:p>
          <a:p>
            <a:pPr marL="342900" indent="-342900">
              <a:buClr>
                <a:srgbClr val="FF0000"/>
              </a:buClr>
              <a:buFont typeface="Wingdings" pitchFamily="2" charset="2"/>
              <a:buChar char="Ø"/>
            </a:pPr>
            <a:r>
              <a:rPr lang="nl-NL" sz="2400" dirty="0"/>
              <a:t>Letten op de stand van het zweefvliegtuig (neus en vleugels) ten opzichte van de horizon;</a:t>
            </a:r>
          </a:p>
          <a:p>
            <a:pPr marL="342900" indent="-342900">
              <a:buClr>
                <a:srgbClr val="FF0000"/>
              </a:buClr>
              <a:buFont typeface="Wingdings" pitchFamily="2" charset="2"/>
              <a:buChar char="Ø"/>
            </a:pPr>
            <a:r>
              <a:rPr lang="nl-NL" sz="2400" dirty="0"/>
              <a:t>Controleer regelmatig je snelheid: weet waar de wijzer van de snelheidsmeter hoort te staan;</a:t>
            </a:r>
          </a:p>
          <a:p>
            <a:pPr marL="342900" indent="-342900">
              <a:buClr>
                <a:srgbClr val="FF0000"/>
              </a:buClr>
              <a:buFont typeface="Wingdings" pitchFamily="2" charset="2"/>
              <a:buChar char="Ø"/>
            </a:pPr>
            <a:r>
              <a:rPr lang="nl-NL" sz="2400" dirty="0"/>
              <a:t>Eventueel liertekens geven. </a:t>
            </a:r>
          </a:p>
        </p:txBody>
      </p:sp>
      <p:pic>
        <p:nvPicPr>
          <p:cNvPr id="12" name="Afbeelding 11">
            <a:extLst>
              <a:ext uri="{FF2B5EF4-FFF2-40B4-BE49-F238E27FC236}">
                <a16:creationId xmlns:a16="http://schemas.microsoft.com/office/drawing/2014/main" id="{38AE01CD-0E54-C84F-A34C-0E65A031551D}"/>
              </a:ext>
            </a:extLst>
          </p:cNvPr>
          <p:cNvPicPr>
            <a:picLocks noChangeAspect="1"/>
          </p:cNvPicPr>
          <p:nvPr/>
        </p:nvPicPr>
        <p:blipFill>
          <a:blip r:embed="rId4"/>
          <a:stretch>
            <a:fillRect/>
          </a:stretch>
        </p:blipFill>
        <p:spPr>
          <a:xfrm>
            <a:off x="893979" y="752715"/>
            <a:ext cx="7278421" cy="3427628"/>
          </a:xfrm>
          <a:prstGeom prst="rect">
            <a:avLst/>
          </a:prstGeom>
        </p:spPr>
      </p:pic>
    </p:spTree>
    <p:extLst>
      <p:ext uri="{BB962C8B-B14F-4D97-AF65-F5344CB8AC3E}">
        <p14:creationId xmlns:p14="http://schemas.microsoft.com/office/powerpoint/2010/main" val="3842724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007852" y="23500"/>
            <a:ext cx="4973862" cy="584775"/>
          </a:xfrm>
          <a:prstGeom prst="rect">
            <a:avLst/>
          </a:prstGeom>
          <a:noFill/>
        </p:spPr>
        <p:txBody>
          <a:bodyPr wrap="none" rtlCol="0">
            <a:spAutoFit/>
          </a:bodyPr>
          <a:lstStyle/>
          <a:p>
            <a:r>
              <a:rPr lang="nl-NL" sz="3200" dirty="0">
                <a:solidFill>
                  <a:schemeClr val="bg1"/>
                </a:solidFill>
              </a:rPr>
              <a:t>4.21 TE LANGZAAM VLIEGEN</a:t>
            </a:r>
          </a:p>
        </p:txBody>
      </p:sp>
      <p:sp>
        <p:nvSpPr>
          <p:cNvPr id="3" name="Tekstvak 2">
            <a:extLst>
              <a:ext uri="{FF2B5EF4-FFF2-40B4-BE49-F238E27FC236}">
                <a16:creationId xmlns:a16="http://schemas.microsoft.com/office/drawing/2014/main" id="{11F53A81-A8E3-F149-8515-C54C6EB15C0D}"/>
              </a:ext>
            </a:extLst>
          </p:cNvPr>
          <p:cNvSpPr txBox="1"/>
          <p:nvPr/>
        </p:nvSpPr>
        <p:spPr>
          <a:xfrm>
            <a:off x="179511" y="3781249"/>
            <a:ext cx="8970171" cy="3046988"/>
          </a:xfrm>
          <a:prstGeom prst="rect">
            <a:avLst/>
          </a:prstGeom>
          <a:noFill/>
        </p:spPr>
        <p:txBody>
          <a:bodyPr wrap="square" rtlCol="0">
            <a:spAutoFit/>
          </a:bodyPr>
          <a:lstStyle/>
          <a:p>
            <a:pPr>
              <a:buClr>
                <a:srgbClr val="FF0000"/>
              </a:buClr>
            </a:pPr>
            <a:endParaRPr lang="nl-NL" sz="2400" dirty="0"/>
          </a:p>
          <a:p>
            <a:pPr marL="342900" indent="-342900">
              <a:buClr>
                <a:srgbClr val="FF0000"/>
              </a:buClr>
              <a:buFont typeface="Wingdings" pitchFamily="2" charset="2"/>
              <a:buChar char="Ø"/>
            </a:pPr>
            <a:r>
              <a:rPr lang="nl-NL" sz="2400" dirty="0"/>
              <a:t>Stand van de stuurknuppel erg getrokken;</a:t>
            </a:r>
          </a:p>
          <a:p>
            <a:pPr marL="342900" indent="-342900">
              <a:buClr>
                <a:srgbClr val="FF0000"/>
              </a:buClr>
              <a:buFont typeface="Wingdings" pitchFamily="2" charset="2"/>
              <a:buChar char="Ø"/>
            </a:pPr>
            <a:r>
              <a:rPr lang="nl-NL" sz="2400" dirty="0"/>
              <a:t>Hoge neusstand;</a:t>
            </a:r>
          </a:p>
          <a:p>
            <a:pPr marL="342900" indent="-342900">
              <a:buClr>
                <a:srgbClr val="FF0000"/>
              </a:buClr>
              <a:buFont typeface="Wingdings" pitchFamily="2" charset="2"/>
              <a:buChar char="Ø"/>
            </a:pPr>
            <a:r>
              <a:rPr lang="nl-NL" sz="2400" dirty="0"/>
              <a:t>Het wordt stil;</a:t>
            </a:r>
          </a:p>
          <a:p>
            <a:pPr marL="342900" indent="-342900">
              <a:buClr>
                <a:srgbClr val="FF0000"/>
              </a:buClr>
              <a:buFont typeface="Wingdings" pitchFamily="2" charset="2"/>
              <a:buChar char="Ø"/>
            </a:pPr>
            <a:r>
              <a:rPr lang="nl-NL" sz="2400" dirty="0"/>
              <a:t>Slappe roeren (stuurkrachten klein);</a:t>
            </a:r>
          </a:p>
          <a:p>
            <a:pPr marL="342900" indent="-342900">
              <a:buClr>
                <a:srgbClr val="FF0000"/>
              </a:buClr>
              <a:buFont typeface="Wingdings" pitchFamily="2" charset="2"/>
              <a:buChar char="Ø"/>
            </a:pPr>
            <a:r>
              <a:rPr lang="nl-NL" sz="2400" dirty="0"/>
              <a:t>Schudden van het vliegtuig door de losgelaten stroming over de vleugel en het aanstoten van het stabilo door deze turbulente stroming.</a:t>
            </a:r>
          </a:p>
        </p:txBody>
      </p:sp>
      <p:sp>
        <p:nvSpPr>
          <p:cNvPr id="4" name="Tekstvak 3">
            <a:extLst>
              <a:ext uri="{FF2B5EF4-FFF2-40B4-BE49-F238E27FC236}">
                <a16:creationId xmlns:a16="http://schemas.microsoft.com/office/drawing/2014/main" id="{E7681183-2174-F24C-8D7F-2184C7E2C02E}"/>
              </a:ext>
            </a:extLst>
          </p:cNvPr>
          <p:cNvSpPr txBox="1"/>
          <p:nvPr/>
        </p:nvSpPr>
        <p:spPr>
          <a:xfrm>
            <a:off x="179511" y="3638374"/>
            <a:ext cx="5312608" cy="461665"/>
          </a:xfrm>
          <a:prstGeom prst="rect">
            <a:avLst/>
          </a:prstGeom>
          <a:solidFill>
            <a:schemeClr val="accent1"/>
          </a:solidFill>
        </p:spPr>
        <p:txBody>
          <a:bodyPr wrap="none" rtlCol="0">
            <a:spAutoFit/>
          </a:bodyPr>
          <a:lstStyle/>
          <a:p>
            <a:r>
              <a:rPr lang="nl-NL" sz="2400" b="1" dirty="0">
                <a:solidFill>
                  <a:schemeClr val="bg1"/>
                </a:solidFill>
              </a:rPr>
              <a:t>WAARSCHUWINGSSIGNALEN OVERTREK</a:t>
            </a:r>
            <a:endParaRPr lang="nl-NL" sz="2400" dirty="0">
              <a:solidFill>
                <a:schemeClr val="bg1"/>
              </a:solidFill>
            </a:endParaRPr>
          </a:p>
        </p:txBody>
      </p:sp>
      <p:pic>
        <p:nvPicPr>
          <p:cNvPr id="2" name="Afbeelding 1">
            <a:extLst>
              <a:ext uri="{FF2B5EF4-FFF2-40B4-BE49-F238E27FC236}">
                <a16:creationId xmlns:a16="http://schemas.microsoft.com/office/drawing/2014/main" id="{1FA6FDD2-12FC-072D-ABCF-A7E6535C59F7}"/>
              </a:ext>
            </a:extLst>
          </p:cNvPr>
          <p:cNvPicPr>
            <a:picLocks noChangeAspect="1"/>
          </p:cNvPicPr>
          <p:nvPr/>
        </p:nvPicPr>
        <p:blipFill>
          <a:blip r:embed="rId4"/>
          <a:stretch>
            <a:fillRect/>
          </a:stretch>
        </p:blipFill>
        <p:spPr>
          <a:xfrm>
            <a:off x="179512" y="732514"/>
            <a:ext cx="8640960" cy="2805859"/>
          </a:xfrm>
          <a:prstGeom prst="rect">
            <a:avLst/>
          </a:prstGeom>
        </p:spPr>
      </p:pic>
    </p:spTree>
    <p:extLst>
      <p:ext uri="{BB962C8B-B14F-4D97-AF65-F5344CB8AC3E}">
        <p14:creationId xmlns:p14="http://schemas.microsoft.com/office/powerpoint/2010/main" val="728411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475656" y="23500"/>
            <a:ext cx="7523791" cy="584775"/>
          </a:xfrm>
          <a:prstGeom prst="rect">
            <a:avLst/>
          </a:prstGeom>
          <a:noFill/>
        </p:spPr>
        <p:txBody>
          <a:bodyPr wrap="none" rtlCol="0">
            <a:spAutoFit/>
          </a:bodyPr>
          <a:lstStyle/>
          <a:p>
            <a:r>
              <a:rPr lang="nl-NL" sz="3200" dirty="0">
                <a:solidFill>
                  <a:schemeClr val="bg1"/>
                </a:solidFill>
              </a:rPr>
              <a:t>4.21 OVERTREK IN EEN SCHUIVENDE BOCHT</a:t>
            </a:r>
          </a:p>
        </p:txBody>
      </p:sp>
      <p:pic>
        <p:nvPicPr>
          <p:cNvPr id="2" name="Afbeelding 1">
            <a:extLst>
              <a:ext uri="{FF2B5EF4-FFF2-40B4-BE49-F238E27FC236}">
                <a16:creationId xmlns:a16="http://schemas.microsoft.com/office/drawing/2014/main" id="{6B7FF3C0-86FE-F24B-B795-1CDEBFF85CB5}"/>
              </a:ext>
            </a:extLst>
          </p:cNvPr>
          <p:cNvPicPr>
            <a:picLocks noChangeAspect="1"/>
          </p:cNvPicPr>
          <p:nvPr/>
        </p:nvPicPr>
        <p:blipFill rotWithShape="1">
          <a:blip r:embed="rId3"/>
          <a:srcRect t="3959" b="4069"/>
          <a:stretch/>
        </p:blipFill>
        <p:spPr>
          <a:xfrm>
            <a:off x="467544" y="764704"/>
            <a:ext cx="8208912" cy="3243186"/>
          </a:xfrm>
          <a:prstGeom prst="rect">
            <a:avLst/>
          </a:prstGeom>
        </p:spPr>
      </p:pic>
      <p:sp>
        <p:nvSpPr>
          <p:cNvPr id="14" name="Tekstvak 13">
            <a:extLst>
              <a:ext uri="{FF2B5EF4-FFF2-40B4-BE49-F238E27FC236}">
                <a16:creationId xmlns:a16="http://schemas.microsoft.com/office/drawing/2014/main" id="{7FEADC03-EF94-444F-976B-3893C707DF66}"/>
              </a:ext>
            </a:extLst>
          </p:cNvPr>
          <p:cNvSpPr txBox="1"/>
          <p:nvPr/>
        </p:nvSpPr>
        <p:spPr>
          <a:xfrm>
            <a:off x="107504" y="3603539"/>
            <a:ext cx="3390352" cy="461665"/>
          </a:xfrm>
          <a:prstGeom prst="rect">
            <a:avLst/>
          </a:prstGeom>
          <a:solidFill>
            <a:schemeClr val="accent1"/>
          </a:solidFill>
        </p:spPr>
        <p:txBody>
          <a:bodyPr wrap="none" rtlCol="0">
            <a:spAutoFit/>
          </a:bodyPr>
          <a:lstStyle/>
          <a:p>
            <a:r>
              <a:rPr lang="nl-NL" sz="2400" b="1" dirty="0">
                <a:solidFill>
                  <a:schemeClr val="bg1"/>
                </a:solidFill>
              </a:rPr>
              <a:t>DOEL VAN DE OEFENING:</a:t>
            </a:r>
            <a:endParaRPr lang="nl-NL" sz="2400" dirty="0">
              <a:solidFill>
                <a:schemeClr val="bg1"/>
              </a:solidFill>
            </a:endParaRPr>
          </a:p>
        </p:txBody>
      </p:sp>
      <p:sp>
        <p:nvSpPr>
          <p:cNvPr id="5" name="Tekstvak 4">
            <a:extLst>
              <a:ext uri="{FF2B5EF4-FFF2-40B4-BE49-F238E27FC236}">
                <a16:creationId xmlns:a16="http://schemas.microsoft.com/office/drawing/2014/main" id="{9F7C11F8-DC00-E14E-B922-FCBAF776224B}"/>
              </a:ext>
            </a:extLst>
          </p:cNvPr>
          <p:cNvSpPr txBox="1"/>
          <p:nvPr/>
        </p:nvSpPr>
        <p:spPr>
          <a:xfrm>
            <a:off x="36512" y="4077072"/>
            <a:ext cx="9144000" cy="2800767"/>
          </a:xfrm>
          <a:prstGeom prst="rect">
            <a:avLst/>
          </a:prstGeom>
          <a:noFill/>
        </p:spPr>
        <p:txBody>
          <a:bodyPr wrap="square" rtlCol="0">
            <a:spAutoFit/>
          </a:bodyPr>
          <a:lstStyle/>
          <a:p>
            <a:pPr marL="285750" indent="-285750">
              <a:buClr>
                <a:srgbClr val="FF0000"/>
              </a:buClr>
              <a:buFont typeface="Wingdings" pitchFamily="2" charset="2"/>
              <a:buChar char="Ø"/>
            </a:pPr>
            <a:r>
              <a:rPr lang="nl-NL" sz="2200" dirty="0"/>
              <a:t>Meer helling: dan ook meer snelheid;</a:t>
            </a:r>
          </a:p>
          <a:p>
            <a:pPr marL="285750" indent="-285750">
              <a:buClr>
                <a:srgbClr val="FF0000"/>
              </a:buClr>
              <a:buFont typeface="Wingdings" pitchFamily="2" charset="2"/>
              <a:buChar char="Ø"/>
            </a:pPr>
            <a:r>
              <a:rPr lang="nl-NL" sz="2200" dirty="0"/>
              <a:t>Leren alert te zijn op de vliegsituatie die vooraf gaat aan een overtrek in een schuivende bocht;</a:t>
            </a:r>
          </a:p>
          <a:p>
            <a:pPr marL="285750" indent="-285750">
              <a:buClr>
                <a:srgbClr val="FF0000"/>
              </a:buClr>
              <a:buFont typeface="Wingdings" pitchFamily="2" charset="2"/>
              <a:buChar char="Ø"/>
            </a:pPr>
            <a:r>
              <a:rPr lang="nl-NL" sz="2200" dirty="0"/>
              <a:t>Er goed bewust van worden dat </a:t>
            </a:r>
            <a:r>
              <a:rPr lang="nl-NL" sz="2200" dirty="0">
                <a:solidFill>
                  <a:srgbClr val="FF0000"/>
                </a:solidFill>
              </a:rPr>
              <a:t>bochten op lage hoogte </a:t>
            </a:r>
            <a:r>
              <a:rPr lang="nl-NL" sz="2200" dirty="0"/>
              <a:t>vermeden moeten worden en indien toch onvermijdelijk, dan </a:t>
            </a:r>
            <a:r>
              <a:rPr lang="nl-NL" sz="2200" dirty="0">
                <a:solidFill>
                  <a:srgbClr val="FF0000"/>
                </a:solidFill>
              </a:rPr>
              <a:t>altijd gecoördineerd en met voldoende snelheid</a:t>
            </a:r>
            <a:r>
              <a:rPr lang="nl-NL" sz="2200" dirty="0"/>
              <a:t>;</a:t>
            </a:r>
          </a:p>
          <a:p>
            <a:pPr marL="285750" indent="-285750">
              <a:buClr>
                <a:srgbClr val="FF0000"/>
              </a:buClr>
              <a:buFont typeface="Wingdings" pitchFamily="2" charset="2"/>
              <a:buChar char="Ø"/>
            </a:pPr>
            <a:r>
              <a:rPr lang="nl-NL" sz="2200" dirty="0"/>
              <a:t>Ervaren wat gebeurt bij een overtrek in een schuivende bocht;</a:t>
            </a:r>
          </a:p>
          <a:p>
            <a:pPr marL="285750" indent="-285750">
              <a:buClr>
                <a:srgbClr val="FF0000"/>
              </a:buClr>
              <a:buFont typeface="Wingdings" pitchFamily="2" charset="2"/>
              <a:buChar char="Ø"/>
            </a:pPr>
            <a:r>
              <a:rPr lang="nl-NL" sz="2200" dirty="0"/>
              <a:t>Het herstel oefenen tot het een automatisme wordt.</a:t>
            </a:r>
          </a:p>
        </p:txBody>
      </p:sp>
    </p:spTree>
    <p:extLst>
      <p:ext uri="{BB962C8B-B14F-4D97-AF65-F5344CB8AC3E}">
        <p14:creationId xmlns:p14="http://schemas.microsoft.com/office/powerpoint/2010/main" val="3622266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572000"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623367" y="23500"/>
            <a:ext cx="5747471" cy="584775"/>
          </a:xfrm>
          <a:prstGeom prst="rect">
            <a:avLst/>
          </a:prstGeom>
          <a:noFill/>
        </p:spPr>
        <p:txBody>
          <a:bodyPr wrap="none" rtlCol="0">
            <a:spAutoFit/>
          </a:bodyPr>
          <a:lstStyle/>
          <a:p>
            <a:r>
              <a:rPr lang="nl-NL" sz="3200" dirty="0">
                <a:solidFill>
                  <a:schemeClr val="bg1"/>
                </a:solidFill>
              </a:rPr>
              <a:t>4.22 STEILERE BOCHTEN VLIEGEN</a:t>
            </a:r>
          </a:p>
        </p:txBody>
      </p:sp>
      <p:sp>
        <p:nvSpPr>
          <p:cNvPr id="5" name="Tekstvak 4">
            <a:extLst>
              <a:ext uri="{FF2B5EF4-FFF2-40B4-BE49-F238E27FC236}">
                <a16:creationId xmlns:a16="http://schemas.microsoft.com/office/drawing/2014/main" id="{9F7C11F8-DC00-E14E-B922-FCBAF776224B}"/>
              </a:ext>
            </a:extLst>
          </p:cNvPr>
          <p:cNvSpPr txBox="1"/>
          <p:nvPr/>
        </p:nvSpPr>
        <p:spPr>
          <a:xfrm>
            <a:off x="103678" y="4516977"/>
            <a:ext cx="9092161" cy="1785104"/>
          </a:xfrm>
          <a:prstGeom prst="rect">
            <a:avLst/>
          </a:prstGeom>
          <a:noFill/>
        </p:spPr>
        <p:txBody>
          <a:bodyPr wrap="square" rtlCol="0">
            <a:spAutoFit/>
          </a:bodyPr>
          <a:lstStyle/>
          <a:p>
            <a:pPr marL="285750" indent="-285750">
              <a:buClr>
                <a:srgbClr val="FF0000"/>
              </a:buClr>
              <a:buFont typeface="Wingdings" pitchFamily="2" charset="2"/>
              <a:buChar char="Ø"/>
            </a:pPr>
            <a:r>
              <a:rPr lang="nl-NL" sz="2200" dirty="0"/>
              <a:t>Bij het vliegen van een bocht is de lift ontbonden in een horizontale en verticale component. </a:t>
            </a:r>
          </a:p>
          <a:p>
            <a:pPr marL="285750" indent="-285750">
              <a:buClr>
                <a:srgbClr val="FF0000"/>
              </a:buClr>
              <a:buFont typeface="Wingdings" pitchFamily="2" charset="2"/>
              <a:buChar char="Ø"/>
            </a:pPr>
            <a:endParaRPr lang="nl-NL" sz="2200" dirty="0"/>
          </a:p>
          <a:p>
            <a:pPr marL="285750" indent="-285750">
              <a:buClr>
                <a:srgbClr val="FF0000"/>
              </a:buClr>
              <a:buFont typeface="Wingdings" pitchFamily="2" charset="2"/>
              <a:buChar char="Ø"/>
            </a:pPr>
            <a:r>
              <a:rPr lang="nl-NL" sz="2200" dirty="0"/>
              <a:t>Hoe steiler we de bocht maken, hoe meer de horizontale component toeneemt. </a:t>
            </a:r>
          </a:p>
        </p:txBody>
      </p:sp>
      <p:pic>
        <p:nvPicPr>
          <p:cNvPr id="12" name="Picture 6">
            <a:extLst>
              <a:ext uri="{FF2B5EF4-FFF2-40B4-BE49-F238E27FC236}">
                <a16:creationId xmlns:a16="http://schemas.microsoft.com/office/drawing/2014/main" id="{F11541E3-4E67-0F4D-AB50-C15DA4D01C29}"/>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5" name="Tekstvak 14">
            <a:extLst>
              <a:ext uri="{FF2B5EF4-FFF2-40B4-BE49-F238E27FC236}">
                <a16:creationId xmlns:a16="http://schemas.microsoft.com/office/drawing/2014/main" id="{A637FA62-ED27-A04C-AE8E-97836F3BF2F6}"/>
              </a:ext>
            </a:extLst>
          </p:cNvPr>
          <p:cNvSpPr txBox="1"/>
          <p:nvPr/>
        </p:nvSpPr>
        <p:spPr>
          <a:xfrm>
            <a:off x="251520" y="730904"/>
            <a:ext cx="5593967" cy="461665"/>
          </a:xfrm>
          <a:prstGeom prst="rect">
            <a:avLst/>
          </a:prstGeom>
          <a:solidFill>
            <a:schemeClr val="accent1"/>
          </a:solidFill>
        </p:spPr>
        <p:txBody>
          <a:bodyPr wrap="none" rtlCol="0">
            <a:spAutoFit/>
          </a:bodyPr>
          <a:lstStyle/>
          <a:p>
            <a:r>
              <a:rPr lang="nl-NL" sz="2400" b="1" dirty="0">
                <a:solidFill>
                  <a:schemeClr val="bg1"/>
                </a:solidFill>
              </a:rPr>
              <a:t>MEER HELLING: DAN OOK MEER SNELHEID</a:t>
            </a:r>
            <a:endParaRPr lang="nl-NL" sz="2400" dirty="0">
              <a:solidFill>
                <a:schemeClr val="bg1"/>
              </a:solidFill>
            </a:endParaRPr>
          </a:p>
        </p:txBody>
      </p:sp>
      <p:pic>
        <p:nvPicPr>
          <p:cNvPr id="2" name="Afbeelding 1">
            <a:extLst>
              <a:ext uri="{FF2B5EF4-FFF2-40B4-BE49-F238E27FC236}">
                <a16:creationId xmlns:a16="http://schemas.microsoft.com/office/drawing/2014/main" id="{89255F95-8BE2-CF76-CD26-9E64C113CE62}"/>
              </a:ext>
            </a:extLst>
          </p:cNvPr>
          <p:cNvPicPr>
            <a:picLocks noChangeAspect="1"/>
          </p:cNvPicPr>
          <p:nvPr/>
        </p:nvPicPr>
        <p:blipFill>
          <a:blip r:embed="rId4"/>
          <a:stretch>
            <a:fillRect/>
          </a:stretch>
        </p:blipFill>
        <p:spPr>
          <a:xfrm>
            <a:off x="179511" y="1299899"/>
            <a:ext cx="8640961" cy="2891302"/>
          </a:xfrm>
          <a:prstGeom prst="rect">
            <a:avLst/>
          </a:prstGeom>
        </p:spPr>
      </p:pic>
    </p:spTree>
    <p:extLst>
      <p:ext uri="{BB962C8B-B14F-4D97-AF65-F5344CB8AC3E}">
        <p14:creationId xmlns:p14="http://schemas.microsoft.com/office/powerpoint/2010/main" val="257893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572000"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623367" y="23500"/>
            <a:ext cx="5747471" cy="584775"/>
          </a:xfrm>
          <a:prstGeom prst="rect">
            <a:avLst/>
          </a:prstGeom>
          <a:noFill/>
        </p:spPr>
        <p:txBody>
          <a:bodyPr wrap="none" rtlCol="0">
            <a:spAutoFit/>
          </a:bodyPr>
          <a:lstStyle/>
          <a:p>
            <a:r>
              <a:rPr lang="nl-NL" sz="3200" dirty="0">
                <a:solidFill>
                  <a:schemeClr val="bg1"/>
                </a:solidFill>
              </a:rPr>
              <a:t>4.22 STEILERE BOCHTEN VLIEGEN</a:t>
            </a:r>
          </a:p>
        </p:txBody>
      </p:sp>
      <p:sp>
        <p:nvSpPr>
          <p:cNvPr id="5" name="Tekstvak 4">
            <a:extLst>
              <a:ext uri="{FF2B5EF4-FFF2-40B4-BE49-F238E27FC236}">
                <a16:creationId xmlns:a16="http://schemas.microsoft.com/office/drawing/2014/main" id="{9F7C11F8-DC00-E14E-B922-FCBAF776224B}"/>
              </a:ext>
            </a:extLst>
          </p:cNvPr>
          <p:cNvSpPr txBox="1"/>
          <p:nvPr/>
        </p:nvSpPr>
        <p:spPr>
          <a:xfrm>
            <a:off x="4852336" y="4341510"/>
            <a:ext cx="4291664" cy="2492990"/>
          </a:xfrm>
          <a:prstGeom prst="rect">
            <a:avLst/>
          </a:prstGeom>
          <a:noFill/>
        </p:spPr>
        <p:txBody>
          <a:bodyPr wrap="square" rtlCol="0">
            <a:spAutoFit/>
          </a:bodyPr>
          <a:lstStyle/>
          <a:p>
            <a:pPr marL="342900" indent="-342900">
              <a:buClr>
                <a:srgbClr val="FF0000"/>
              </a:buClr>
              <a:buFont typeface="Wingdings" pitchFamily="2" charset="2"/>
              <a:buChar char="Ø"/>
            </a:pPr>
            <a:r>
              <a:rPr lang="nl-NL" sz="2200" dirty="0"/>
              <a:t>Bij het maken van een bocht neemt de overtreksnelheid toe met de helling.</a:t>
            </a:r>
          </a:p>
          <a:p>
            <a:pPr marL="285750" indent="-285750">
              <a:buClr>
                <a:srgbClr val="FF0000"/>
              </a:buClr>
              <a:buFont typeface="Wingdings" pitchFamily="2" charset="2"/>
              <a:buChar char="Ø"/>
            </a:pPr>
            <a:r>
              <a:rPr lang="nl-NL" sz="2200" dirty="0"/>
              <a:t>Bij bochten van 30° hoef je de vliegsnelheid maar een beetje te verhogen. Bij steilere bochten verhoog je duidelijk de snelheid.</a:t>
            </a:r>
            <a:r>
              <a:rPr lang="nl-NL" sz="2400" dirty="0"/>
              <a:t> </a:t>
            </a:r>
          </a:p>
        </p:txBody>
      </p:sp>
      <p:pic>
        <p:nvPicPr>
          <p:cNvPr id="12" name="Picture 6">
            <a:extLst>
              <a:ext uri="{FF2B5EF4-FFF2-40B4-BE49-F238E27FC236}">
                <a16:creationId xmlns:a16="http://schemas.microsoft.com/office/drawing/2014/main" id="{F11541E3-4E67-0F4D-AB50-C15DA4D01C29}"/>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a:extLst>
              <a:ext uri="{FF2B5EF4-FFF2-40B4-BE49-F238E27FC236}">
                <a16:creationId xmlns:a16="http://schemas.microsoft.com/office/drawing/2014/main" id="{5F1A9172-A317-FF4E-BD41-C119BED1828A}"/>
              </a:ext>
            </a:extLst>
          </p:cNvPr>
          <p:cNvPicPr>
            <a:picLocks noChangeAspect="1"/>
          </p:cNvPicPr>
          <p:nvPr/>
        </p:nvPicPr>
        <p:blipFill rotWithShape="1">
          <a:blip r:embed="rId4"/>
          <a:srcRect r="16276"/>
          <a:stretch/>
        </p:blipFill>
        <p:spPr>
          <a:xfrm>
            <a:off x="29311" y="727100"/>
            <a:ext cx="4830721" cy="3503086"/>
          </a:xfrm>
          <a:prstGeom prst="rect">
            <a:avLst/>
          </a:prstGeom>
        </p:spPr>
      </p:pic>
      <p:graphicFrame>
        <p:nvGraphicFramePr>
          <p:cNvPr id="4" name="Tabel 3">
            <a:extLst>
              <a:ext uri="{FF2B5EF4-FFF2-40B4-BE49-F238E27FC236}">
                <a16:creationId xmlns:a16="http://schemas.microsoft.com/office/drawing/2014/main" id="{66D8C9AC-3B0A-1047-A402-159B94AEABDD}"/>
              </a:ext>
            </a:extLst>
          </p:cNvPr>
          <p:cNvGraphicFramePr>
            <a:graphicFrameLocks noGrp="1"/>
          </p:cNvGraphicFramePr>
          <p:nvPr>
            <p:extLst>
              <p:ext uri="{D42A27DB-BD31-4B8C-83A1-F6EECF244321}">
                <p14:modId xmlns:p14="http://schemas.microsoft.com/office/powerpoint/2010/main" val="881922939"/>
              </p:ext>
            </p:extLst>
          </p:nvPr>
        </p:nvGraphicFramePr>
        <p:xfrm>
          <a:off x="61418" y="4385981"/>
          <a:ext cx="4804432" cy="1999880"/>
        </p:xfrm>
        <a:graphic>
          <a:graphicData uri="http://schemas.openxmlformats.org/drawingml/2006/table">
            <a:tbl>
              <a:tblPr firstRow="1" bandRow="1">
                <a:tableStyleId>{5C22544A-7EE6-4342-B048-85BDC9FD1C3A}</a:tableStyleId>
              </a:tblPr>
              <a:tblGrid>
                <a:gridCol w="1643776">
                  <a:extLst>
                    <a:ext uri="{9D8B030D-6E8A-4147-A177-3AD203B41FA5}">
                      <a16:colId xmlns:a16="http://schemas.microsoft.com/office/drawing/2014/main" val="2976934428"/>
                    </a:ext>
                  </a:extLst>
                </a:gridCol>
                <a:gridCol w="3160656">
                  <a:extLst>
                    <a:ext uri="{9D8B030D-6E8A-4147-A177-3AD203B41FA5}">
                      <a16:colId xmlns:a16="http://schemas.microsoft.com/office/drawing/2014/main" val="3923627318"/>
                    </a:ext>
                  </a:extLst>
                </a:gridCol>
              </a:tblGrid>
              <a:tr h="399976">
                <a:tc>
                  <a:txBody>
                    <a:bodyPr/>
                    <a:lstStyle/>
                    <a:p>
                      <a:pPr algn="ctr"/>
                      <a:r>
                        <a:rPr lang="nl-NL" sz="2000" b="1" i="0" kern="1200" dirty="0">
                          <a:solidFill>
                            <a:schemeClr val="lt1"/>
                          </a:solidFill>
                          <a:effectLst/>
                          <a:latin typeface="+mn-lt"/>
                          <a:ea typeface="+mn-ea"/>
                          <a:cs typeface="+mn-cs"/>
                        </a:rPr>
                        <a:t>Dwarshelling</a:t>
                      </a:r>
                      <a:endParaRPr lang="nl-NL" sz="2000" dirty="0"/>
                    </a:p>
                  </a:txBody>
                  <a:tcPr/>
                </a:tc>
                <a:tc>
                  <a:txBody>
                    <a:bodyPr/>
                    <a:lstStyle/>
                    <a:p>
                      <a:pPr algn="ctr"/>
                      <a:r>
                        <a:rPr lang="nl-NL" sz="2000" b="1" i="0" kern="1200" dirty="0">
                          <a:solidFill>
                            <a:schemeClr val="lt1"/>
                          </a:solidFill>
                          <a:effectLst/>
                          <a:latin typeface="+mn-lt"/>
                          <a:ea typeface="+mn-ea"/>
                          <a:cs typeface="+mn-cs"/>
                        </a:rPr>
                        <a:t>Toename overtreksnelheid</a:t>
                      </a:r>
                      <a:endParaRPr lang="nl-NL" sz="2000" dirty="0"/>
                    </a:p>
                  </a:txBody>
                  <a:tcPr/>
                </a:tc>
                <a:extLst>
                  <a:ext uri="{0D108BD9-81ED-4DB2-BD59-A6C34878D82A}">
                    <a16:rowId xmlns:a16="http://schemas.microsoft.com/office/drawing/2014/main" val="2722183900"/>
                  </a:ext>
                </a:extLst>
              </a:tr>
              <a:tr h="399976">
                <a:tc>
                  <a:txBody>
                    <a:bodyPr/>
                    <a:lstStyle/>
                    <a:p>
                      <a:pPr algn="ctr"/>
                      <a:r>
                        <a:rPr lang="nl-NL" sz="2000" dirty="0"/>
                        <a:t>20°</a:t>
                      </a:r>
                    </a:p>
                  </a:txBody>
                  <a:tcPr/>
                </a:tc>
                <a:tc>
                  <a:txBody>
                    <a:bodyPr/>
                    <a:lstStyle/>
                    <a:p>
                      <a:pPr algn="ctr"/>
                      <a:r>
                        <a:rPr lang="nl-NL" sz="2000" b="0" i="0" kern="1200" dirty="0">
                          <a:solidFill>
                            <a:schemeClr val="dk1"/>
                          </a:solidFill>
                          <a:effectLst/>
                          <a:latin typeface="+mn-lt"/>
                          <a:ea typeface="+mn-ea"/>
                          <a:cs typeface="+mn-cs"/>
                        </a:rPr>
                        <a:t>± 3%</a:t>
                      </a:r>
                      <a:endParaRPr lang="nl-NL" sz="2000" dirty="0"/>
                    </a:p>
                  </a:txBody>
                  <a:tcPr/>
                </a:tc>
                <a:extLst>
                  <a:ext uri="{0D108BD9-81ED-4DB2-BD59-A6C34878D82A}">
                    <a16:rowId xmlns:a16="http://schemas.microsoft.com/office/drawing/2014/main" val="665669556"/>
                  </a:ext>
                </a:extLst>
              </a:tr>
              <a:tr h="399976">
                <a:tc>
                  <a:txBody>
                    <a:bodyPr/>
                    <a:lstStyle/>
                    <a:p>
                      <a:pPr algn="ctr"/>
                      <a:r>
                        <a:rPr lang="nl-NL" sz="2000" dirty="0"/>
                        <a:t>30°</a:t>
                      </a:r>
                    </a:p>
                  </a:txBody>
                  <a:tcPr/>
                </a:tc>
                <a:tc>
                  <a:txBody>
                    <a:bodyPr/>
                    <a:lstStyle/>
                    <a:p>
                      <a:pPr algn="ctr"/>
                      <a:r>
                        <a:rPr lang="nl-NL" sz="2000" dirty="0"/>
                        <a:t>± 7%</a:t>
                      </a:r>
                    </a:p>
                  </a:txBody>
                  <a:tcPr/>
                </a:tc>
                <a:extLst>
                  <a:ext uri="{0D108BD9-81ED-4DB2-BD59-A6C34878D82A}">
                    <a16:rowId xmlns:a16="http://schemas.microsoft.com/office/drawing/2014/main" val="1676351231"/>
                  </a:ext>
                </a:extLst>
              </a:tr>
              <a:tr h="399976">
                <a:tc>
                  <a:txBody>
                    <a:bodyPr/>
                    <a:lstStyle/>
                    <a:p>
                      <a:pPr algn="ctr"/>
                      <a:r>
                        <a:rPr lang="nl-NL" sz="2000" dirty="0"/>
                        <a:t>45°</a:t>
                      </a:r>
                    </a:p>
                  </a:txBody>
                  <a:tcPr/>
                </a:tc>
                <a:tc>
                  <a:txBody>
                    <a:bodyPr/>
                    <a:lstStyle/>
                    <a:p>
                      <a:pPr algn="ctr"/>
                      <a:r>
                        <a:rPr lang="nl-NL" sz="2000" dirty="0"/>
                        <a:t>± 20%</a:t>
                      </a:r>
                    </a:p>
                  </a:txBody>
                  <a:tcPr/>
                </a:tc>
                <a:extLst>
                  <a:ext uri="{0D108BD9-81ED-4DB2-BD59-A6C34878D82A}">
                    <a16:rowId xmlns:a16="http://schemas.microsoft.com/office/drawing/2014/main" val="3978943181"/>
                  </a:ext>
                </a:extLst>
              </a:tr>
              <a:tr h="399976">
                <a:tc>
                  <a:txBody>
                    <a:bodyPr/>
                    <a:lstStyle/>
                    <a:p>
                      <a:pPr algn="ctr"/>
                      <a:r>
                        <a:rPr lang="nl-NL" sz="2000" dirty="0"/>
                        <a:t>60°</a:t>
                      </a:r>
                    </a:p>
                  </a:txBody>
                  <a:tcPr/>
                </a:tc>
                <a:tc>
                  <a:txBody>
                    <a:bodyPr/>
                    <a:lstStyle/>
                    <a:p>
                      <a:pPr algn="ctr"/>
                      <a:r>
                        <a:rPr lang="nl-NL" sz="2000" dirty="0"/>
                        <a:t>± 41%</a:t>
                      </a:r>
                    </a:p>
                  </a:txBody>
                  <a:tcPr/>
                </a:tc>
                <a:extLst>
                  <a:ext uri="{0D108BD9-81ED-4DB2-BD59-A6C34878D82A}">
                    <a16:rowId xmlns:a16="http://schemas.microsoft.com/office/drawing/2014/main" val="2229631341"/>
                  </a:ext>
                </a:extLst>
              </a:tr>
            </a:tbl>
          </a:graphicData>
        </a:graphic>
      </p:graphicFrame>
      <p:pic>
        <p:nvPicPr>
          <p:cNvPr id="2" name="Afbeelding 1">
            <a:extLst>
              <a:ext uri="{FF2B5EF4-FFF2-40B4-BE49-F238E27FC236}">
                <a16:creationId xmlns:a16="http://schemas.microsoft.com/office/drawing/2014/main" id="{95D8379F-0931-BA8A-13BF-284955AFA635}"/>
              </a:ext>
            </a:extLst>
          </p:cNvPr>
          <p:cNvPicPr>
            <a:picLocks noChangeAspect="1"/>
          </p:cNvPicPr>
          <p:nvPr/>
        </p:nvPicPr>
        <p:blipFill>
          <a:blip r:embed="rId5"/>
          <a:stretch>
            <a:fillRect/>
          </a:stretch>
        </p:blipFill>
        <p:spPr>
          <a:xfrm>
            <a:off x="5265935" y="776026"/>
            <a:ext cx="3480892" cy="3366973"/>
          </a:xfrm>
          <a:prstGeom prst="rect">
            <a:avLst/>
          </a:prstGeom>
        </p:spPr>
      </p:pic>
      <p:sp>
        <p:nvSpPr>
          <p:cNvPr id="6" name="Tekstvak 5">
            <a:extLst>
              <a:ext uri="{FF2B5EF4-FFF2-40B4-BE49-F238E27FC236}">
                <a16:creationId xmlns:a16="http://schemas.microsoft.com/office/drawing/2014/main" id="{B4E1CE6C-EC60-354C-C431-BFF95F74060B}"/>
              </a:ext>
            </a:extLst>
          </p:cNvPr>
          <p:cNvSpPr txBox="1"/>
          <p:nvPr/>
        </p:nvSpPr>
        <p:spPr>
          <a:xfrm>
            <a:off x="56522" y="724048"/>
            <a:ext cx="5593967" cy="461665"/>
          </a:xfrm>
          <a:prstGeom prst="rect">
            <a:avLst/>
          </a:prstGeom>
          <a:solidFill>
            <a:schemeClr val="accent1"/>
          </a:solidFill>
        </p:spPr>
        <p:txBody>
          <a:bodyPr wrap="none" rtlCol="0">
            <a:spAutoFit/>
          </a:bodyPr>
          <a:lstStyle/>
          <a:p>
            <a:r>
              <a:rPr lang="nl-NL" sz="2400" b="1" dirty="0">
                <a:solidFill>
                  <a:schemeClr val="bg1"/>
                </a:solidFill>
              </a:rPr>
              <a:t>MEER HELLING: DAN OOK MEER SNELHEID</a:t>
            </a:r>
            <a:endParaRPr lang="nl-NL" sz="2400" dirty="0">
              <a:solidFill>
                <a:schemeClr val="bg1"/>
              </a:solidFill>
            </a:endParaRPr>
          </a:p>
        </p:txBody>
      </p:sp>
    </p:spTree>
    <p:extLst>
      <p:ext uri="{BB962C8B-B14F-4D97-AF65-F5344CB8AC3E}">
        <p14:creationId xmlns:p14="http://schemas.microsoft.com/office/powerpoint/2010/main" val="2559865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2369313" y="25227"/>
            <a:ext cx="4185761" cy="584775"/>
          </a:xfrm>
          <a:prstGeom prst="rect">
            <a:avLst/>
          </a:prstGeom>
          <a:noFill/>
        </p:spPr>
        <p:txBody>
          <a:bodyPr wrap="none" rtlCol="0">
            <a:spAutoFit/>
          </a:bodyPr>
          <a:lstStyle/>
          <a:p>
            <a:r>
              <a:rPr lang="nl-NL" sz="3200" dirty="0">
                <a:solidFill>
                  <a:schemeClr val="bg1"/>
                </a:solidFill>
              </a:rPr>
              <a:t>4.23 THERMIEKVLIEGEN</a:t>
            </a:r>
          </a:p>
        </p:txBody>
      </p:sp>
      <p:sp>
        <p:nvSpPr>
          <p:cNvPr id="5" name="Tekstvak 4">
            <a:extLst>
              <a:ext uri="{FF2B5EF4-FFF2-40B4-BE49-F238E27FC236}">
                <a16:creationId xmlns:a16="http://schemas.microsoft.com/office/drawing/2014/main" id="{9F7C11F8-DC00-E14E-B922-FCBAF776224B}"/>
              </a:ext>
            </a:extLst>
          </p:cNvPr>
          <p:cNvSpPr txBox="1"/>
          <p:nvPr/>
        </p:nvSpPr>
        <p:spPr>
          <a:xfrm>
            <a:off x="5652120" y="743213"/>
            <a:ext cx="3438554" cy="3477875"/>
          </a:xfrm>
          <a:prstGeom prst="rect">
            <a:avLst/>
          </a:prstGeom>
          <a:noFill/>
        </p:spPr>
        <p:txBody>
          <a:bodyPr wrap="square" rtlCol="0">
            <a:spAutoFit/>
          </a:bodyPr>
          <a:lstStyle/>
          <a:p>
            <a:pPr marL="285750" indent="-285750">
              <a:buClr>
                <a:srgbClr val="FF0000"/>
              </a:buClr>
              <a:buFont typeface="Wingdings" pitchFamily="2" charset="2"/>
              <a:buChar char="Ø"/>
            </a:pPr>
            <a:r>
              <a:rPr lang="nl-NL" sz="2200" dirty="0"/>
              <a:t>Draairichting aannemen van degene die voor je in de bel zit;</a:t>
            </a:r>
          </a:p>
          <a:p>
            <a:pPr marL="285750" indent="-285750">
              <a:buClr>
                <a:srgbClr val="FF0000"/>
              </a:buClr>
              <a:buFont typeface="Wingdings" pitchFamily="2" charset="2"/>
              <a:buChar char="Ø"/>
            </a:pPr>
            <a:r>
              <a:rPr lang="nl-NL" sz="2200" dirty="0"/>
              <a:t>Boven of onder iemand vliegen alleen met grote verticale afstand;</a:t>
            </a:r>
          </a:p>
          <a:p>
            <a:pPr marL="285750" indent="-285750">
              <a:buClr>
                <a:srgbClr val="FF0000"/>
              </a:buClr>
              <a:buFont typeface="Wingdings" pitchFamily="2" charset="2"/>
              <a:buChar char="Ø"/>
            </a:pPr>
            <a:r>
              <a:rPr lang="nl-NL" sz="2200" dirty="0"/>
              <a:t>Recht tegenover iemand invoegen en tegenover hem blijven vliegen;</a:t>
            </a:r>
          </a:p>
          <a:p>
            <a:pPr marL="285750" indent="-285750">
              <a:buClr>
                <a:srgbClr val="FF0000"/>
              </a:buClr>
              <a:buFont typeface="Wingdings" pitchFamily="2" charset="2"/>
              <a:buChar char="Ø"/>
            </a:pPr>
            <a:r>
              <a:rPr lang="nl-NL" sz="2200" dirty="0"/>
              <a:t>Niet binnendoor inhalen;</a:t>
            </a:r>
          </a:p>
        </p:txBody>
      </p:sp>
      <p:pic>
        <p:nvPicPr>
          <p:cNvPr id="12" name="Picture 6">
            <a:extLst>
              <a:ext uri="{FF2B5EF4-FFF2-40B4-BE49-F238E27FC236}">
                <a16:creationId xmlns:a16="http://schemas.microsoft.com/office/drawing/2014/main" id="{F2B64133-932D-B94C-A9A6-3FB88C7855DA}"/>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a:extLst>
              <a:ext uri="{FF2B5EF4-FFF2-40B4-BE49-F238E27FC236}">
                <a16:creationId xmlns:a16="http://schemas.microsoft.com/office/drawing/2014/main" id="{46B23147-69CB-E04D-893D-4464DFE70F99}"/>
              </a:ext>
            </a:extLst>
          </p:cNvPr>
          <p:cNvPicPr>
            <a:picLocks noChangeAspect="1"/>
          </p:cNvPicPr>
          <p:nvPr/>
        </p:nvPicPr>
        <p:blipFill>
          <a:blip r:embed="rId4"/>
          <a:stretch>
            <a:fillRect/>
          </a:stretch>
        </p:blipFill>
        <p:spPr>
          <a:xfrm>
            <a:off x="87402" y="737785"/>
            <a:ext cx="5545461" cy="4131369"/>
          </a:xfrm>
          <a:prstGeom prst="rect">
            <a:avLst/>
          </a:prstGeom>
        </p:spPr>
      </p:pic>
      <p:pic>
        <p:nvPicPr>
          <p:cNvPr id="4" name="Afbeelding 3">
            <a:extLst>
              <a:ext uri="{FF2B5EF4-FFF2-40B4-BE49-F238E27FC236}">
                <a16:creationId xmlns:a16="http://schemas.microsoft.com/office/drawing/2014/main" id="{5F8286F2-2FF2-424F-9210-6049982DEA11}"/>
              </a:ext>
            </a:extLst>
          </p:cNvPr>
          <p:cNvPicPr>
            <a:picLocks noChangeAspect="1"/>
          </p:cNvPicPr>
          <p:nvPr/>
        </p:nvPicPr>
        <p:blipFill>
          <a:blip r:embed="rId5"/>
          <a:stretch>
            <a:fillRect/>
          </a:stretch>
        </p:blipFill>
        <p:spPr>
          <a:xfrm>
            <a:off x="3563043" y="4465797"/>
            <a:ext cx="5545461" cy="2347579"/>
          </a:xfrm>
          <a:prstGeom prst="rect">
            <a:avLst/>
          </a:prstGeom>
        </p:spPr>
      </p:pic>
    </p:spTree>
    <p:extLst>
      <p:ext uri="{BB962C8B-B14F-4D97-AF65-F5344CB8AC3E}">
        <p14:creationId xmlns:p14="http://schemas.microsoft.com/office/powerpoint/2010/main" val="933343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2369313" y="25227"/>
            <a:ext cx="4185761" cy="584775"/>
          </a:xfrm>
          <a:prstGeom prst="rect">
            <a:avLst/>
          </a:prstGeom>
          <a:noFill/>
        </p:spPr>
        <p:txBody>
          <a:bodyPr wrap="none" rtlCol="0">
            <a:spAutoFit/>
          </a:bodyPr>
          <a:lstStyle/>
          <a:p>
            <a:r>
              <a:rPr lang="nl-NL" sz="3200" dirty="0">
                <a:solidFill>
                  <a:schemeClr val="bg1"/>
                </a:solidFill>
              </a:rPr>
              <a:t>4.23 THERMIEKVLIEGEN</a:t>
            </a:r>
          </a:p>
        </p:txBody>
      </p:sp>
      <p:sp>
        <p:nvSpPr>
          <p:cNvPr id="5" name="Tekstvak 4">
            <a:extLst>
              <a:ext uri="{FF2B5EF4-FFF2-40B4-BE49-F238E27FC236}">
                <a16:creationId xmlns:a16="http://schemas.microsoft.com/office/drawing/2014/main" id="{9F7C11F8-DC00-E14E-B922-FCBAF776224B}"/>
              </a:ext>
            </a:extLst>
          </p:cNvPr>
          <p:cNvSpPr txBox="1"/>
          <p:nvPr/>
        </p:nvSpPr>
        <p:spPr>
          <a:xfrm>
            <a:off x="5139031" y="752262"/>
            <a:ext cx="4004969" cy="5755422"/>
          </a:xfrm>
          <a:prstGeom prst="rect">
            <a:avLst/>
          </a:prstGeom>
          <a:noFill/>
        </p:spPr>
        <p:txBody>
          <a:bodyPr wrap="square" rtlCol="0">
            <a:spAutoFit/>
          </a:bodyPr>
          <a:lstStyle/>
          <a:p>
            <a:pPr marL="285750" indent="-285750">
              <a:buClr>
                <a:srgbClr val="FF0000"/>
              </a:buClr>
              <a:buFont typeface="Wingdings" pitchFamily="2" charset="2"/>
              <a:buChar char="Ø"/>
            </a:pPr>
            <a:r>
              <a:rPr lang="nl-NL" sz="2300" dirty="0"/>
              <a:t>Houd bij het vliegen je positie en je hoogtemeter in de gaten. </a:t>
            </a:r>
          </a:p>
          <a:p>
            <a:pPr marL="285750" indent="-285750">
              <a:buClr>
                <a:srgbClr val="FF0000"/>
              </a:buClr>
              <a:buFont typeface="Wingdings" pitchFamily="2" charset="2"/>
              <a:buChar char="Ø"/>
            </a:pPr>
            <a:r>
              <a:rPr lang="nl-NL" sz="2300" dirty="0"/>
              <a:t>Zoek bovenwinds naar thermiek en let op in welke richting de wind je wegzet.</a:t>
            </a:r>
          </a:p>
          <a:p>
            <a:pPr marL="285750" indent="-285750">
              <a:buClr>
                <a:srgbClr val="FF0000"/>
              </a:buClr>
              <a:buFont typeface="Wingdings" pitchFamily="2" charset="2"/>
              <a:buChar char="Ø"/>
            </a:pPr>
            <a:r>
              <a:rPr lang="nl-NL" sz="2300" dirty="0"/>
              <a:t>Je hebt extra hoogte nodig om tegen de wind in terug naar je veld te vliegen. </a:t>
            </a:r>
          </a:p>
          <a:p>
            <a:pPr marL="285750" indent="-285750">
              <a:buClr>
                <a:srgbClr val="FF0000"/>
              </a:buClr>
              <a:buFont typeface="Wingdings" pitchFamily="2" charset="2"/>
              <a:buChar char="Ø"/>
            </a:pPr>
            <a:r>
              <a:rPr lang="nl-NL" sz="2300" dirty="0"/>
              <a:t>Hoe hoog je op 5 km vanaf het veld minimaal moet zitten is o.a. afhankelijk van: </a:t>
            </a:r>
          </a:p>
          <a:p>
            <a:pPr marL="342900" indent="-342900">
              <a:buClr>
                <a:srgbClr val="FF0000"/>
              </a:buClr>
              <a:buFont typeface="Arial" panose="020B0604020202020204" pitchFamily="34" charset="0"/>
              <a:buChar char="•"/>
            </a:pPr>
            <a:r>
              <a:rPr lang="nl-NL" sz="2300" dirty="0"/>
              <a:t>het type vliegtuig;</a:t>
            </a:r>
          </a:p>
          <a:p>
            <a:pPr marL="342900" indent="-342900">
              <a:buClr>
                <a:srgbClr val="FF0000"/>
              </a:buClr>
              <a:buFont typeface="Arial" panose="020B0604020202020204" pitchFamily="34" charset="0"/>
              <a:buChar char="•"/>
            </a:pPr>
            <a:r>
              <a:rPr lang="nl-NL" sz="2300" dirty="0"/>
              <a:t>de windrichting en –sterkte;</a:t>
            </a:r>
          </a:p>
          <a:p>
            <a:pPr marL="342900" indent="-342900">
              <a:buClr>
                <a:srgbClr val="FF0000"/>
              </a:buClr>
              <a:buFont typeface="Arial" panose="020B0604020202020204" pitchFamily="34" charset="0"/>
              <a:buChar char="•"/>
            </a:pPr>
            <a:r>
              <a:rPr lang="nl-NL" sz="2300" dirty="0"/>
              <a:t>eventuele daalgebieden;</a:t>
            </a:r>
          </a:p>
          <a:p>
            <a:pPr marL="342900" indent="-342900">
              <a:buClr>
                <a:srgbClr val="FF0000"/>
              </a:buClr>
              <a:buFont typeface="Arial" panose="020B0604020202020204" pitchFamily="34" charset="0"/>
              <a:buChar char="•"/>
            </a:pPr>
            <a:r>
              <a:rPr lang="nl-NL" sz="2300" dirty="0"/>
              <a:t>jouw ervaring. </a:t>
            </a:r>
          </a:p>
        </p:txBody>
      </p:sp>
      <p:pic>
        <p:nvPicPr>
          <p:cNvPr id="12" name="Picture 6">
            <a:extLst>
              <a:ext uri="{FF2B5EF4-FFF2-40B4-BE49-F238E27FC236}">
                <a16:creationId xmlns:a16="http://schemas.microsoft.com/office/drawing/2014/main" id="{F2B64133-932D-B94C-A9A6-3FB88C7855DA}"/>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a:extLst>
              <a:ext uri="{FF2B5EF4-FFF2-40B4-BE49-F238E27FC236}">
                <a16:creationId xmlns:a16="http://schemas.microsoft.com/office/drawing/2014/main" id="{F978AED7-F128-8D42-ACCA-895E2D9B5986}"/>
              </a:ext>
            </a:extLst>
          </p:cNvPr>
          <p:cNvPicPr>
            <a:picLocks noChangeAspect="1"/>
          </p:cNvPicPr>
          <p:nvPr/>
        </p:nvPicPr>
        <p:blipFill>
          <a:blip r:embed="rId4"/>
          <a:stretch>
            <a:fillRect/>
          </a:stretch>
        </p:blipFill>
        <p:spPr>
          <a:xfrm>
            <a:off x="106077" y="1244869"/>
            <a:ext cx="5023437" cy="4077072"/>
          </a:xfrm>
          <a:prstGeom prst="rect">
            <a:avLst/>
          </a:prstGeom>
        </p:spPr>
      </p:pic>
      <p:sp>
        <p:nvSpPr>
          <p:cNvPr id="6" name="Tekstvak 5">
            <a:extLst>
              <a:ext uri="{FF2B5EF4-FFF2-40B4-BE49-F238E27FC236}">
                <a16:creationId xmlns:a16="http://schemas.microsoft.com/office/drawing/2014/main" id="{6EFD9EA2-C6E0-DF42-ABED-97E8F4F9F46A}"/>
              </a:ext>
            </a:extLst>
          </p:cNvPr>
          <p:cNvSpPr txBox="1"/>
          <p:nvPr/>
        </p:nvSpPr>
        <p:spPr>
          <a:xfrm>
            <a:off x="91387" y="752262"/>
            <a:ext cx="5028610" cy="461665"/>
          </a:xfrm>
          <a:prstGeom prst="rect">
            <a:avLst/>
          </a:prstGeom>
          <a:solidFill>
            <a:schemeClr val="accent1"/>
          </a:solidFill>
        </p:spPr>
        <p:txBody>
          <a:bodyPr wrap="square" rtlCol="0">
            <a:spAutoFit/>
          </a:bodyPr>
          <a:lstStyle/>
          <a:p>
            <a:r>
              <a:rPr lang="nl-NL" sz="2400" b="1" dirty="0">
                <a:solidFill>
                  <a:schemeClr val="bg1"/>
                </a:solidFill>
              </a:rPr>
              <a:t>WEGGEZET WORDEN DOOR DE WIND</a:t>
            </a:r>
            <a:endParaRPr lang="nl-NL" sz="2400" dirty="0">
              <a:solidFill>
                <a:schemeClr val="bg1"/>
              </a:solidFill>
            </a:endParaRPr>
          </a:p>
        </p:txBody>
      </p:sp>
    </p:spTree>
    <p:extLst>
      <p:ext uri="{BB962C8B-B14F-4D97-AF65-F5344CB8AC3E}">
        <p14:creationId xmlns:p14="http://schemas.microsoft.com/office/powerpoint/2010/main" val="955749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2369313" y="25227"/>
            <a:ext cx="4185761" cy="584775"/>
          </a:xfrm>
          <a:prstGeom prst="rect">
            <a:avLst/>
          </a:prstGeom>
          <a:noFill/>
        </p:spPr>
        <p:txBody>
          <a:bodyPr wrap="none" rtlCol="0">
            <a:spAutoFit/>
          </a:bodyPr>
          <a:lstStyle/>
          <a:p>
            <a:r>
              <a:rPr lang="nl-NL" sz="3200" dirty="0">
                <a:solidFill>
                  <a:schemeClr val="bg1"/>
                </a:solidFill>
              </a:rPr>
              <a:t>4.23 THERMIEKVLIEGEN</a:t>
            </a:r>
          </a:p>
        </p:txBody>
      </p:sp>
      <p:pic>
        <p:nvPicPr>
          <p:cNvPr id="12" name="Picture 6">
            <a:extLst>
              <a:ext uri="{FF2B5EF4-FFF2-40B4-BE49-F238E27FC236}">
                <a16:creationId xmlns:a16="http://schemas.microsoft.com/office/drawing/2014/main" id="{F2B64133-932D-B94C-A9A6-3FB88C7855DA}"/>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a:extLst>
              <a:ext uri="{FF2B5EF4-FFF2-40B4-BE49-F238E27FC236}">
                <a16:creationId xmlns:a16="http://schemas.microsoft.com/office/drawing/2014/main" id="{397A8F79-71AF-B449-88D4-3CA7ADCE7F66}"/>
              </a:ext>
            </a:extLst>
          </p:cNvPr>
          <p:cNvPicPr>
            <a:picLocks noChangeAspect="1"/>
          </p:cNvPicPr>
          <p:nvPr/>
        </p:nvPicPr>
        <p:blipFill rotWithShape="1">
          <a:blip r:embed="rId4"/>
          <a:srcRect t="5938" b="8445"/>
          <a:stretch/>
        </p:blipFill>
        <p:spPr>
          <a:xfrm>
            <a:off x="1154541" y="710733"/>
            <a:ext cx="7017859" cy="3204529"/>
          </a:xfrm>
          <a:prstGeom prst="rect">
            <a:avLst/>
          </a:prstGeom>
        </p:spPr>
      </p:pic>
      <p:sp>
        <p:nvSpPr>
          <p:cNvPr id="4" name="Tekstvak 3">
            <a:extLst>
              <a:ext uri="{FF2B5EF4-FFF2-40B4-BE49-F238E27FC236}">
                <a16:creationId xmlns:a16="http://schemas.microsoft.com/office/drawing/2014/main" id="{D3F306D7-03AE-5748-8D93-33F3728B9500}"/>
              </a:ext>
            </a:extLst>
          </p:cNvPr>
          <p:cNvSpPr txBox="1"/>
          <p:nvPr/>
        </p:nvSpPr>
        <p:spPr>
          <a:xfrm>
            <a:off x="0" y="4366778"/>
            <a:ext cx="8964487" cy="2569934"/>
          </a:xfrm>
          <a:prstGeom prst="rect">
            <a:avLst/>
          </a:prstGeom>
          <a:noFill/>
        </p:spPr>
        <p:txBody>
          <a:bodyPr wrap="square" rtlCol="0">
            <a:spAutoFit/>
          </a:bodyPr>
          <a:lstStyle/>
          <a:p>
            <a:pPr marL="285750" indent="-285750">
              <a:buClr>
                <a:srgbClr val="FF0000"/>
              </a:buClr>
              <a:buFont typeface="Wingdings" pitchFamily="2" charset="2"/>
              <a:buChar char="Ø"/>
            </a:pPr>
            <a:r>
              <a:rPr lang="nl-NL" sz="2300" dirty="0"/>
              <a:t>Voor </a:t>
            </a:r>
            <a:r>
              <a:rPr lang="nl-NL" sz="2300" dirty="0">
                <a:solidFill>
                  <a:srgbClr val="FF0000"/>
                </a:solidFill>
              </a:rPr>
              <a:t>elk daalgebied </a:t>
            </a:r>
            <a:r>
              <a:rPr lang="nl-NL" sz="2300" dirty="0"/>
              <a:t>wijst de naald van de variometer </a:t>
            </a:r>
            <a:r>
              <a:rPr lang="nl-NL" sz="2300" dirty="0">
                <a:solidFill>
                  <a:srgbClr val="FF0000"/>
                </a:solidFill>
              </a:rPr>
              <a:t>de beste vliegsnelheid </a:t>
            </a:r>
            <a:r>
              <a:rPr lang="nl-NL" sz="2300" dirty="0"/>
              <a:t>aan. Deze snelheden volg je globaal. Als de variometer bijvoorbeeld 120 km/h aangeeft moet je niet 90 km/h gaan vliegen.</a:t>
            </a:r>
          </a:p>
          <a:p>
            <a:pPr marL="285750" indent="-285750">
              <a:buClr>
                <a:srgbClr val="FF0000"/>
              </a:buClr>
              <a:buFont typeface="Wingdings" pitchFamily="2" charset="2"/>
              <a:buChar char="Ø"/>
            </a:pPr>
            <a:r>
              <a:rPr lang="nl-NL" sz="2300" dirty="0"/>
              <a:t>Wanneer je </a:t>
            </a:r>
            <a:r>
              <a:rPr lang="nl-NL" sz="2300" dirty="0">
                <a:solidFill>
                  <a:srgbClr val="FF0000"/>
                </a:solidFill>
              </a:rPr>
              <a:t>tegen krachtige wind </a:t>
            </a:r>
            <a:r>
              <a:rPr lang="nl-NL" sz="2300" dirty="0"/>
              <a:t>in zo hoog mogelijk bij je veld wilt aankomen, dan verdraai je de ring zo, dat </a:t>
            </a:r>
            <a:r>
              <a:rPr lang="nl-NL" sz="2300" dirty="0">
                <a:solidFill>
                  <a:srgbClr val="FF0000"/>
                </a:solidFill>
              </a:rPr>
              <a:t>het driehoekje op plus 0,5 m/s </a:t>
            </a:r>
            <a:r>
              <a:rPr lang="nl-NL" sz="2300" dirty="0"/>
              <a:t>komt te staan. Je vliegt nu met iets meer snelheid tegen de wind in en komt hoger aan bij het veld.</a:t>
            </a:r>
          </a:p>
        </p:txBody>
      </p:sp>
      <p:sp>
        <p:nvSpPr>
          <p:cNvPr id="15" name="Tekstvak 14">
            <a:extLst>
              <a:ext uri="{FF2B5EF4-FFF2-40B4-BE49-F238E27FC236}">
                <a16:creationId xmlns:a16="http://schemas.microsoft.com/office/drawing/2014/main" id="{070527D9-7E84-6A4B-894B-A50D4069C310}"/>
              </a:ext>
            </a:extLst>
          </p:cNvPr>
          <p:cNvSpPr txBox="1"/>
          <p:nvPr/>
        </p:nvSpPr>
        <p:spPr>
          <a:xfrm>
            <a:off x="179513" y="3915273"/>
            <a:ext cx="8793038" cy="461665"/>
          </a:xfrm>
          <a:prstGeom prst="rect">
            <a:avLst/>
          </a:prstGeom>
          <a:solidFill>
            <a:schemeClr val="accent1"/>
          </a:solidFill>
        </p:spPr>
        <p:txBody>
          <a:bodyPr wrap="square" rtlCol="0">
            <a:spAutoFit/>
          </a:bodyPr>
          <a:lstStyle/>
          <a:p>
            <a:r>
              <a:rPr lang="nl-NL" sz="2400" b="1" dirty="0">
                <a:solidFill>
                  <a:schemeClr val="bg1"/>
                </a:solidFill>
              </a:rPr>
              <a:t>TERUGVLIEGEN NAAR JE VELD: Gebruik de MacCreadyring</a:t>
            </a:r>
            <a:endParaRPr lang="nl-NL" sz="2400" dirty="0">
              <a:solidFill>
                <a:schemeClr val="bg1"/>
              </a:solidFill>
            </a:endParaRPr>
          </a:p>
        </p:txBody>
      </p:sp>
    </p:spTree>
    <p:extLst>
      <p:ext uri="{BB962C8B-B14F-4D97-AF65-F5344CB8AC3E}">
        <p14:creationId xmlns:p14="http://schemas.microsoft.com/office/powerpoint/2010/main" val="4128476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784280" y="35938"/>
            <a:ext cx="5807808" cy="584775"/>
          </a:xfrm>
          <a:prstGeom prst="rect">
            <a:avLst/>
          </a:prstGeom>
          <a:noFill/>
        </p:spPr>
        <p:txBody>
          <a:bodyPr wrap="none" rtlCol="0">
            <a:spAutoFit/>
          </a:bodyPr>
          <a:lstStyle/>
          <a:p>
            <a:r>
              <a:rPr lang="nl-NL" sz="3200" dirty="0">
                <a:solidFill>
                  <a:schemeClr val="bg1"/>
                </a:solidFill>
              </a:rPr>
              <a:t>4.24 TOLVLUCHT EN SPIRAALDUIK</a:t>
            </a:r>
          </a:p>
        </p:txBody>
      </p:sp>
      <p:pic>
        <p:nvPicPr>
          <p:cNvPr id="12" name="Picture 6">
            <a:extLst>
              <a:ext uri="{FF2B5EF4-FFF2-40B4-BE49-F238E27FC236}">
                <a16:creationId xmlns:a16="http://schemas.microsoft.com/office/drawing/2014/main" id="{F2B64133-932D-B94C-A9A6-3FB88C7855DA}"/>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4" name="Tekstvak 3">
            <a:extLst>
              <a:ext uri="{FF2B5EF4-FFF2-40B4-BE49-F238E27FC236}">
                <a16:creationId xmlns:a16="http://schemas.microsoft.com/office/drawing/2014/main" id="{D3F306D7-03AE-5748-8D93-33F3728B9500}"/>
              </a:ext>
            </a:extLst>
          </p:cNvPr>
          <p:cNvSpPr txBox="1"/>
          <p:nvPr/>
        </p:nvSpPr>
        <p:spPr>
          <a:xfrm>
            <a:off x="5292080" y="701609"/>
            <a:ext cx="3930290" cy="4832092"/>
          </a:xfrm>
          <a:prstGeom prst="rect">
            <a:avLst/>
          </a:prstGeom>
          <a:noFill/>
        </p:spPr>
        <p:txBody>
          <a:bodyPr wrap="square" rtlCol="0">
            <a:spAutoFit/>
          </a:bodyPr>
          <a:lstStyle/>
          <a:p>
            <a:pPr marL="285750" indent="-285750">
              <a:buClr>
                <a:srgbClr val="FF0000"/>
              </a:buClr>
              <a:buFont typeface="Wingdings" pitchFamily="2" charset="2"/>
              <a:buChar char="Ø"/>
            </a:pPr>
            <a:r>
              <a:rPr lang="nl-NL" sz="2200" dirty="0"/>
              <a:t>Als je steil draait en de snelheid vermindert niet meer door aan de stuurknuppel te trekken, zit je in een spiraalduik. </a:t>
            </a:r>
          </a:p>
          <a:p>
            <a:pPr marL="285750" indent="-285750">
              <a:buClr>
                <a:srgbClr val="FF0000"/>
              </a:buClr>
              <a:buFont typeface="Wingdings" pitchFamily="2" charset="2"/>
              <a:buChar char="Ø"/>
            </a:pPr>
            <a:r>
              <a:rPr lang="nl-NL" sz="2200" dirty="0"/>
              <a:t>Normaal trek je met de </a:t>
            </a:r>
            <a:r>
              <a:rPr lang="nl-NL" sz="2200" dirty="0" err="1"/>
              <a:t>stuur-knuppel</a:t>
            </a:r>
            <a:r>
              <a:rPr lang="nl-NL" sz="2200" dirty="0"/>
              <a:t> de neus weer op de horizon, waardoor de snelheid afneemt, maar in dit geval heeft dat slechts tot gevolg dat de straal van de cirkel kleiner wordt, de snelheid oploopt en de G-krachten toenemen.</a:t>
            </a:r>
          </a:p>
        </p:txBody>
      </p:sp>
      <p:pic>
        <p:nvPicPr>
          <p:cNvPr id="2" name="Afbeelding 1">
            <a:extLst>
              <a:ext uri="{FF2B5EF4-FFF2-40B4-BE49-F238E27FC236}">
                <a16:creationId xmlns:a16="http://schemas.microsoft.com/office/drawing/2014/main" id="{90CD15FF-4953-0E4F-9649-AE326B9D79E7}"/>
              </a:ext>
            </a:extLst>
          </p:cNvPr>
          <p:cNvPicPr>
            <a:picLocks noChangeAspect="1"/>
          </p:cNvPicPr>
          <p:nvPr/>
        </p:nvPicPr>
        <p:blipFill>
          <a:blip r:embed="rId4"/>
          <a:stretch>
            <a:fillRect/>
          </a:stretch>
        </p:blipFill>
        <p:spPr>
          <a:xfrm>
            <a:off x="17200" y="836712"/>
            <a:ext cx="5273081" cy="4596368"/>
          </a:xfrm>
          <a:prstGeom prst="rect">
            <a:avLst/>
          </a:prstGeom>
        </p:spPr>
      </p:pic>
      <p:sp>
        <p:nvSpPr>
          <p:cNvPr id="13" name="Tekstvak 12">
            <a:extLst>
              <a:ext uri="{FF2B5EF4-FFF2-40B4-BE49-F238E27FC236}">
                <a16:creationId xmlns:a16="http://schemas.microsoft.com/office/drawing/2014/main" id="{D468CA7F-34AB-3344-98B0-66DCE3D3E47F}"/>
              </a:ext>
            </a:extLst>
          </p:cNvPr>
          <p:cNvSpPr txBox="1"/>
          <p:nvPr/>
        </p:nvSpPr>
        <p:spPr>
          <a:xfrm>
            <a:off x="3389253" y="722814"/>
            <a:ext cx="1901028" cy="461665"/>
          </a:xfrm>
          <a:prstGeom prst="rect">
            <a:avLst/>
          </a:prstGeom>
          <a:solidFill>
            <a:schemeClr val="accent1"/>
          </a:solidFill>
        </p:spPr>
        <p:txBody>
          <a:bodyPr wrap="square" rtlCol="0">
            <a:spAutoFit/>
          </a:bodyPr>
          <a:lstStyle/>
          <a:p>
            <a:r>
              <a:rPr lang="nl-NL" sz="2400" b="1" dirty="0">
                <a:solidFill>
                  <a:schemeClr val="bg1"/>
                </a:solidFill>
              </a:rPr>
              <a:t>SPIRAALDUIK</a:t>
            </a:r>
            <a:endParaRPr lang="nl-NL" sz="2400" dirty="0">
              <a:solidFill>
                <a:schemeClr val="bg1"/>
              </a:solidFill>
            </a:endParaRPr>
          </a:p>
        </p:txBody>
      </p:sp>
      <p:sp>
        <p:nvSpPr>
          <p:cNvPr id="3" name="Tekstvak 2">
            <a:extLst>
              <a:ext uri="{FF2B5EF4-FFF2-40B4-BE49-F238E27FC236}">
                <a16:creationId xmlns:a16="http://schemas.microsoft.com/office/drawing/2014/main" id="{C16D386A-A05C-2745-8419-F11FFCC75902}"/>
              </a:ext>
            </a:extLst>
          </p:cNvPr>
          <p:cNvSpPr txBox="1"/>
          <p:nvPr/>
        </p:nvSpPr>
        <p:spPr>
          <a:xfrm>
            <a:off x="0" y="5694576"/>
            <a:ext cx="8712968" cy="1107996"/>
          </a:xfrm>
          <a:prstGeom prst="rect">
            <a:avLst/>
          </a:prstGeom>
          <a:noFill/>
        </p:spPr>
        <p:txBody>
          <a:bodyPr wrap="square" rtlCol="0">
            <a:spAutoFit/>
          </a:bodyPr>
          <a:lstStyle/>
          <a:p>
            <a:pPr marL="342900" indent="-342900">
              <a:buClr>
                <a:srgbClr val="FF0000"/>
              </a:buClr>
              <a:buFont typeface="Wingdings" pitchFamily="2" charset="2"/>
              <a:buChar char="Ø"/>
            </a:pPr>
            <a:r>
              <a:rPr lang="nl-NL" sz="2200" dirty="0"/>
              <a:t>Horizontaal rollen en de snelheid er (voorzichtig) uittrekken. </a:t>
            </a:r>
          </a:p>
          <a:p>
            <a:pPr marL="342900" indent="-342900">
              <a:buClr>
                <a:srgbClr val="FF0000"/>
              </a:buClr>
              <a:buFont typeface="Wingdings" pitchFamily="2" charset="2"/>
              <a:buChar char="Ø"/>
            </a:pPr>
            <a:r>
              <a:rPr lang="nl-NL" sz="2200" dirty="0"/>
              <a:t>Om te vermijden dat de snelheid te hoog oploopt, ruimschoots voor het bereiken van de maximum snelheid de remkleppen openen.</a:t>
            </a:r>
          </a:p>
        </p:txBody>
      </p:sp>
      <p:sp>
        <p:nvSpPr>
          <p:cNvPr id="5" name="Tekstvak 4">
            <a:extLst>
              <a:ext uri="{FF2B5EF4-FFF2-40B4-BE49-F238E27FC236}">
                <a16:creationId xmlns:a16="http://schemas.microsoft.com/office/drawing/2014/main" id="{7480B639-2803-8447-AD2A-132FFCBC20B5}"/>
              </a:ext>
            </a:extLst>
          </p:cNvPr>
          <p:cNvSpPr txBox="1"/>
          <p:nvPr/>
        </p:nvSpPr>
        <p:spPr>
          <a:xfrm>
            <a:off x="20600" y="5196398"/>
            <a:ext cx="3054426" cy="461665"/>
          </a:xfrm>
          <a:prstGeom prst="rect">
            <a:avLst/>
          </a:prstGeom>
          <a:solidFill>
            <a:schemeClr val="accent1"/>
          </a:solidFill>
        </p:spPr>
        <p:txBody>
          <a:bodyPr wrap="none" rtlCol="0">
            <a:spAutoFit/>
          </a:bodyPr>
          <a:lstStyle/>
          <a:p>
            <a:r>
              <a:rPr lang="nl-NL" sz="2400" b="1" dirty="0">
                <a:solidFill>
                  <a:schemeClr val="bg1"/>
                </a:solidFill>
              </a:rPr>
              <a:t>HERSTEL SPIRAALDUIK</a:t>
            </a:r>
            <a:endParaRPr lang="nl-NL" sz="2400" dirty="0">
              <a:solidFill>
                <a:schemeClr val="bg1"/>
              </a:solidFill>
            </a:endParaRPr>
          </a:p>
        </p:txBody>
      </p:sp>
    </p:spTree>
    <p:extLst>
      <p:ext uri="{BB962C8B-B14F-4D97-AF65-F5344CB8AC3E}">
        <p14:creationId xmlns:p14="http://schemas.microsoft.com/office/powerpoint/2010/main" val="1653616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784280" y="35938"/>
            <a:ext cx="5807808" cy="584775"/>
          </a:xfrm>
          <a:prstGeom prst="rect">
            <a:avLst/>
          </a:prstGeom>
          <a:noFill/>
        </p:spPr>
        <p:txBody>
          <a:bodyPr wrap="none" rtlCol="0">
            <a:spAutoFit/>
          </a:bodyPr>
          <a:lstStyle/>
          <a:p>
            <a:r>
              <a:rPr lang="nl-NL" sz="3200" dirty="0">
                <a:solidFill>
                  <a:schemeClr val="bg1"/>
                </a:solidFill>
              </a:rPr>
              <a:t>4.24 TOLVLUCHT EN SPIRAALDUIK</a:t>
            </a:r>
          </a:p>
        </p:txBody>
      </p:sp>
      <p:pic>
        <p:nvPicPr>
          <p:cNvPr id="12" name="Picture 6">
            <a:extLst>
              <a:ext uri="{FF2B5EF4-FFF2-40B4-BE49-F238E27FC236}">
                <a16:creationId xmlns:a16="http://schemas.microsoft.com/office/drawing/2014/main" id="{F2B64133-932D-B94C-A9A6-3FB88C7855DA}"/>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4" name="Tekstvak 3">
            <a:extLst>
              <a:ext uri="{FF2B5EF4-FFF2-40B4-BE49-F238E27FC236}">
                <a16:creationId xmlns:a16="http://schemas.microsoft.com/office/drawing/2014/main" id="{D3F306D7-03AE-5748-8D93-33F3728B9500}"/>
              </a:ext>
            </a:extLst>
          </p:cNvPr>
          <p:cNvSpPr txBox="1"/>
          <p:nvPr/>
        </p:nvSpPr>
        <p:spPr>
          <a:xfrm>
            <a:off x="4145646" y="673610"/>
            <a:ext cx="4976828" cy="6247864"/>
          </a:xfrm>
          <a:prstGeom prst="rect">
            <a:avLst/>
          </a:prstGeom>
          <a:noFill/>
        </p:spPr>
        <p:txBody>
          <a:bodyPr wrap="square" rtlCol="0">
            <a:spAutoFit/>
          </a:bodyPr>
          <a:lstStyle/>
          <a:p>
            <a:pPr>
              <a:buClr>
                <a:srgbClr val="FF0000"/>
              </a:buClr>
            </a:pPr>
            <a:r>
              <a:rPr lang="nl-NL" sz="2000" b="1" dirty="0"/>
              <a:t>Om een zweefvliegtuig in een tolvlucht te krijgen:</a:t>
            </a:r>
          </a:p>
          <a:p>
            <a:pPr marL="342900" indent="-342900">
              <a:buClr>
                <a:srgbClr val="FF0000"/>
              </a:buClr>
              <a:buFont typeface="+mj-lt"/>
              <a:buAutoNum type="arabicPeriod"/>
            </a:pPr>
            <a:r>
              <a:rPr lang="nl-NL" sz="2000" dirty="0"/>
              <a:t>Ga je steeds langzamer vliegen;</a:t>
            </a:r>
          </a:p>
          <a:p>
            <a:pPr marL="342900" indent="-342900">
              <a:buClr>
                <a:srgbClr val="FF0000"/>
              </a:buClr>
              <a:buFont typeface="+mj-lt"/>
              <a:buAutoNum type="arabicPeriod"/>
            </a:pPr>
            <a:r>
              <a:rPr lang="nl-NL" sz="2000" dirty="0"/>
              <a:t>Vlak voor de overtrek zet je met vol voeten een bocht in, terwijl je de vleugel met het rolroer horizontaal probeert te houden. Het draadje wijst nu naar de binnenste vleugel.</a:t>
            </a:r>
          </a:p>
          <a:p>
            <a:pPr marL="342900" indent="-342900">
              <a:buClr>
                <a:srgbClr val="FF0000"/>
              </a:buClr>
              <a:buFont typeface="+mj-lt"/>
              <a:buAutoNum type="arabicPeriod"/>
            </a:pPr>
            <a:r>
              <a:rPr lang="nl-NL" sz="2000" dirty="0"/>
              <a:t>Zodra deze vleugel wegzakt, doe je het rolroer volledig ‘tegen’ . Het nu volledig naar beneden geslagen rolroer veroorzaakt een overtrek die zich vanaf de tip uitbreidt richting de romp.</a:t>
            </a:r>
          </a:p>
          <a:p>
            <a:pPr marL="342900" indent="-342900">
              <a:buClr>
                <a:srgbClr val="FF0000"/>
              </a:buClr>
              <a:buFont typeface="+mj-lt"/>
              <a:buAutoNum type="arabicPeriod"/>
            </a:pPr>
            <a:r>
              <a:rPr lang="nl-NL" sz="2000" dirty="0"/>
              <a:t>De vleugel valt weg en de weerstand van deze vleugel neemt toe, waardoor de draaiing begint. </a:t>
            </a:r>
          </a:p>
          <a:p>
            <a:pPr marL="342900" indent="-342900">
              <a:buClr>
                <a:srgbClr val="FF0000"/>
              </a:buClr>
              <a:buFont typeface="+mj-lt"/>
              <a:buAutoNum type="arabicPeriod"/>
            </a:pPr>
            <a:r>
              <a:rPr lang="nl-NL" sz="2000" dirty="0"/>
              <a:t>De neus wijst steil naar beneden en de grond lijkt onder de neus te draaien. Bij voldoende hoogte is deze situatie ongevaarlijk en goed te beëindigen.</a:t>
            </a:r>
          </a:p>
        </p:txBody>
      </p:sp>
      <p:pic>
        <p:nvPicPr>
          <p:cNvPr id="2" name="Afbeelding 1">
            <a:extLst>
              <a:ext uri="{FF2B5EF4-FFF2-40B4-BE49-F238E27FC236}">
                <a16:creationId xmlns:a16="http://schemas.microsoft.com/office/drawing/2014/main" id="{9BEBD28B-2B37-EE47-BEB8-78688CB380BB}"/>
              </a:ext>
            </a:extLst>
          </p:cNvPr>
          <p:cNvPicPr>
            <a:picLocks noChangeAspect="1"/>
          </p:cNvPicPr>
          <p:nvPr/>
        </p:nvPicPr>
        <p:blipFill>
          <a:blip r:embed="rId4"/>
          <a:stretch>
            <a:fillRect/>
          </a:stretch>
        </p:blipFill>
        <p:spPr>
          <a:xfrm>
            <a:off x="21526" y="694027"/>
            <a:ext cx="4086225" cy="6129337"/>
          </a:xfrm>
          <a:prstGeom prst="rect">
            <a:avLst/>
          </a:prstGeom>
        </p:spPr>
      </p:pic>
      <p:sp>
        <p:nvSpPr>
          <p:cNvPr id="14" name="Tekstvak 13">
            <a:extLst>
              <a:ext uri="{FF2B5EF4-FFF2-40B4-BE49-F238E27FC236}">
                <a16:creationId xmlns:a16="http://schemas.microsoft.com/office/drawing/2014/main" id="{C3263551-CE4A-F84F-B3A3-A106429EB175}"/>
              </a:ext>
            </a:extLst>
          </p:cNvPr>
          <p:cNvSpPr txBox="1"/>
          <p:nvPr/>
        </p:nvSpPr>
        <p:spPr>
          <a:xfrm>
            <a:off x="2156241" y="689123"/>
            <a:ext cx="1973036" cy="461665"/>
          </a:xfrm>
          <a:prstGeom prst="rect">
            <a:avLst/>
          </a:prstGeom>
          <a:solidFill>
            <a:schemeClr val="accent1"/>
          </a:solidFill>
        </p:spPr>
        <p:txBody>
          <a:bodyPr wrap="square" rtlCol="0">
            <a:spAutoFit/>
          </a:bodyPr>
          <a:lstStyle/>
          <a:p>
            <a:r>
              <a:rPr lang="nl-NL" sz="2400" b="1" dirty="0">
                <a:solidFill>
                  <a:schemeClr val="bg1"/>
                </a:solidFill>
              </a:rPr>
              <a:t>TOLVLUCHT</a:t>
            </a:r>
            <a:endParaRPr lang="nl-NL" sz="2400" dirty="0">
              <a:solidFill>
                <a:schemeClr val="bg1"/>
              </a:solidFill>
            </a:endParaRPr>
          </a:p>
        </p:txBody>
      </p:sp>
    </p:spTree>
    <p:extLst>
      <p:ext uri="{BB962C8B-B14F-4D97-AF65-F5344CB8AC3E}">
        <p14:creationId xmlns:p14="http://schemas.microsoft.com/office/powerpoint/2010/main" val="3400733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784280" y="35938"/>
            <a:ext cx="5807808" cy="584775"/>
          </a:xfrm>
          <a:prstGeom prst="rect">
            <a:avLst/>
          </a:prstGeom>
          <a:noFill/>
        </p:spPr>
        <p:txBody>
          <a:bodyPr wrap="none" rtlCol="0">
            <a:spAutoFit/>
          </a:bodyPr>
          <a:lstStyle/>
          <a:p>
            <a:r>
              <a:rPr lang="nl-NL" sz="3200" dirty="0">
                <a:solidFill>
                  <a:schemeClr val="bg1"/>
                </a:solidFill>
              </a:rPr>
              <a:t>4.24 TOLVLUCHT EN SPIRAALDUIK</a:t>
            </a:r>
          </a:p>
        </p:txBody>
      </p:sp>
      <p:pic>
        <p:nvPicPr>
          <p:cNvPr id="12" name="Picture 6">
            <a:extLst>
              <a:ext uri="{FF2B5EF4-FFF2-40B4-BE49-F238E27FC236}">
                <a16:creationId xmlns:a16="http://schemas.microsoft.com/office/drawing/2014/main" id="{F2B64133-932D-B94C-A9A6-3FB88C7855DA}"/>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4" name="Tekstvak 3">
            <a:extLst>
              <a:ext uri="{FF2B5EF4-FFF2-40B4-BE49-F238E27FC236}">
                <a16:creationId xmlns:a16="http://schemas.microsoft.com/office/drawing/2014/main" id="{D3F306D7-03AE-5748-8D93-33F3728B9500}"/>
              </a:ext>
            </a:extLst>
          </p:cNvPr>
          <p:cNvSpPr txBox="1"/>
          <p:nvPr/>
        </p:nvSpPr>
        <p:spPr>
          <a:xfrm>
            <a:off x="4158459" y="1271587"/>
            <a:ext cx="4976828" cy="4493538"/>
          </a:xfrm>
          <a:prstGeom prst="rect">
            <a:avLst/>
          </a:prstGeom>
          <a:noFill/>
        </p:spPr>
        <p:txBody>
          <a:bodyPr wrap="square" rtlCol="0">
            <a:spAutoFit/>
          </a:bodyPr>
          <a:lstStyle/>
          <a:p>
            <a:pPr>
              <a:buClr>
                <a:srgbClr val="FF0000"/>
              </a:buClr>
            </a:pPr>
            <a:r>
              <a:rPr lang="nl-NL" sz="2200" b="1" dirty="0"/>
              <a:t>Een tolvlucht beëindig je als volgt:</a:t>
            </a:r>
          </a:p>
          <a:p>
            <a:pPr>
              <a:buClr>
                <a:srgbClr val="FF0000"/>
              </a:buClr>
            </a:pPr>
            <a:br>
              <a:rPr lang="nl-NL" sz="2200" dirty="0"/>
            </a:br>
            <a:r>
              <a:rPr lang="nl-NL" sz="2200" dirty="0">
                <a:solidFill>
                  <a:srgbClr val="FF0000"/>
                </a:solidFill>
              </a:rPr>
              <a:t>6.</a:t>
            </a:r>
            <a:r>
              <a:rPr lang="nl-NL" sz="2200" dirty="0"/>
              <a:t> Richtingsroer tegen de draairichting in volledig intrappen;</a:t>
            </a:r>
          </a:p>
          <a:p>
            <a:pPr>
              <a:buClr>
                <a:srgbClr val="FF0000"/>
              </a:buClr>
            </a:pPr>
            <a:br>
              <a:rPr lang="nl-NL" sz="2200" dirty="0"/>
            </a:br>
            <a:r>
              <a:rPr lang="nl-NL" sz="2200" dirty="0">
                <a:solidFill>
                  <a:srgbClr val="FF0000"/>
                </a:solidFill>
              </a:rPr>
              <a:t>7. </a:t>
            </a:r>
            <a:r>
              <a:rPr lang="nl-NL" sz="2200" dirty="0"/>
              <a:t>het hoogteroer in de neutraalstand houden;</a:t>
            </a:r>
          </a:p>
          <a:p>
            <a:pPr>
              <a:buClr>
                <a:srgbClr val="FF0000"/>
              </a:buClr>
            </a:pPr>
            <a:br>
              <a:rPr lang="nl-NL" sz="2200" dirty="0"/>
            </a:br>
            <a:r>
              <a:rPr lang="nl-NL" sz="2200" dirty="0">
                <a:solidFill>
                  <a:srgbClr val="FF0000"/>
                </a:solidFill>
              </a:rPr>
              <a:t>8. </a:t>
            </a:r>
            <a:r>
              <a:rPr lang="nl-NL" sz="2200" dirty="0"/>
              <a:t>het rolroer neutraal houden;</a:t>
            </a:r>
          </a:p>
          <a:p>
            <a:pPr>
              <a:buClr>
                <a:srgbClr val="FF0000"/>
              </a:buClr>
            </a:pPr>
            <a:br>
              <a:rPr lang="nl-NL" sz="2200" dirty="0"/>
            </a:br>
            <a:r>
              <a:rPr lang="nl-NL" sz="2200" dirty="0">
                <a:solidFill>
                  <a:srgbClr val="FF0000"/>
                </a:solidFill>
              </a:rPr>
              <a:t>9. </a:t>
            </a:r>
            <a:r>
              <a:rPr lang="nl-NL" sz="2200" dirty="0"/>
              <a:t>zodra het draaien stopt het richtingsroer neutraal zetten en langzaam uit de duikvlucht optrekken.</a:t>
            </a:r>
          </a:p>
        </p:txBody>
      </p:sp>
      <p:pic>
        <p:nvPicPr>
          <p:cNvPr id="2" name="Afbeelding 1">
            <a:extLst>
              <a:ext uri="{FF2B5EF4-FFF2-40B4-BE49-F238E27FC236}">
                <a16:creationId xmlns:a16="http://schemas.microsoft.com/office/drawing/2014/main" id="{9BEBD28B-2B37-EE47-BEB8-78688CB380BB}"/>
              </a:ext>
            </a:extLst>
          </p:cNvPr>
          <p:cNvPicPr>
            <a:picLocks noChangeAspect="1"/>
          </p:cNvPicPr>
          <p:nvPr/>
        </p:nvPicPr>
        <p:blipFill>
          <a:blip r:embed="rId4"/>
          <a:stretch>
            <a:fillRect/>
          </a:stretch>
        </p:blipFill>
        <p:spPr>
          <a:xfrm>
            <a:off x="21526" y="694027"/>
            <a:ext cx="4086225" cy="6129337"/>
          </a:xfrm>
          <a:prstGeom prst="rect">
            <a:avLst/>
          </a:prstGeom>
        </p:spPr>
      </p:pic>
      <p:sp>
        <p:nvSpPr>
          <p:cNvPr id="14" name="Tekstvak 13">
            <a:extLst>
              <a:ext uri="{FF2B5EF4-FFF2-40B4-BE49-F238E27FC236}">
                <a16:creationId xmlns:a16="http://schemas.microsoft.com/office/drawing/2014/main" id="{C3263551-CE4A-F84F-B3A3-A106429EB175}"/>
              </a:ext>
            </a:extLst>
          </p:cNvPr>
          <p:cNvSpPr txBox="1"/>
          <p:nvPr/>
        </p:nvSpPr>
        <p:spPr>
          <a:xfrm>
            <a:off x="4129277" y="717629"/>
            <a:ext cx="4717955" cy="461665"/>
          </a:xfrm>
          <a:prstGeom prst="rect">
            <a:avLst/>
          </a:prstGeom>
          <a:solidFill>
            <a:schemeClr val="accent1"/>
          </a:solidFill>
        </p:spPr>
        <p:txBody>
          <a:bodyPr wrap="square" rtlCol="0">
            <a:spAutoFit/>
          </a:bodyPr>
          <a:lstStyle/>
          <a:p>
            <a:r>
              <a:rPr lang="nl-NL" sz="2400" b="1" dirty="0">
                <a:solidFill>
                  <a:schemeClr val="bg1"/>
                </a:solidFill>
              </a:rPr>
              <a:t>UIT EEN TOLVLUCHT HALEN</a:t>
            </a:r>
            <a:endParaRPr lang="nl-NL" sz="2400" dirty="0">
              <a:solidFill>
                <a:schemeClr val="bg1"/>
              </a:solidFill>
            </a:endParaRPr>
          </a:p>
        </p:txBody>
      </p:sp>
    </p:spTree>
    <p:extLst>
      <p:ext uri="{BB962C8B-B14F-4D97-AF65-F5344CB8AC3E}">
        <p14:creationId xmlns:p14="http://schemas.microsoft.com/office/powerpoint/2010/main" val="3243225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43808" y="46811"/>
            <a:ext cx="3259803" cy="584775"/>
          </a:xfrm>
          <a:prstGeom prst="rect">
            <a:avLst/>
          </a:prstGeom>
          <a:noFill/>
        </p:spPr>
        <p:txBody>
          <a:bodyPr wrap="none" rtlCol="0">
            <a:spAutoFit/>
          </a:bodyPr>
          <a:lstStyle/>
          <a:p>
            <a:r>
              <a:rPr lang="nl-NL" sz="3200" dirty="0">
                <a:solidFill>
                  <a:schemeClr val="bg1"/>
                </a:solidFill>
              </a:rPr>
              <a:t>4.13 DE LIERSTART</a:t>
            </a:r>
          </a:p>
        </p:txBody>
      </p:sp>
      <p:sp>
        <p:nvSpPr>
          <p:cNvPr id="3" name="Tekstvak 2">
            <a:extLst>
              <a:ext uri="{FF2B5EF4-FFF2-40B4-BE49-F238E27FC236}">
                <a16:creationId xmlns:a16="http://schemas.microsoft.com/office/drawing/2014/main" id="{11F53A81-A8E3-F149-8515-C54C6EB15C0D}"/>
              </a:ext>
            </a:extLst>
          </p:cNvPr>
          <p:cNvSpPr txBox="1"/>
          <p:nvPr/>
        </p:nvSpPr>
        <p:spPr>
          <a:xfrm>
            <a:off x="-22957" y="5157679"/>
            <a:ext cx="4378933" cy="1200329"/>
          </a:xfrm>
          <a:prstGeom prst="rect">
            <a:avLst/>
          </a:prstGeom>
          <a:noFill/>
        </p:spPr>
        <p:txBody>
          <a:bodyPr wrap="square" rtlCol="0">
            <a:spAutoFit/>
          </a:bodyPr>
          <a:lstStyle/>
          <a:p>
            <a:r>
              <a:rPr lang="nl-NL" sz="2400" b="1" dirty="0"/>
              <a:t>Aan het eind van de lierstart (4): </a:t>
            </a:r>
            <a:endParaRPr lang="nl-NL" sz="2400" dirty="0"/>
          </a:p>
          <a:p>
            <a:pPr marL="342900" indent="-342900">
              <a:buClr>
                <a:srgbClr val="FF0000"/>
              </a:buClr>
              <a:buFont typeface="Wingdings" pitchFamily="2" charset="2"/>
              <a:buChar char="Ø"/>
            </a:pPr>
            <a:r>
              <a:rPr lang="nl-NL" sz="2400" dirty="0"/>
              <a:t>BOKS en trim afstellen;</a:t>
            </a:r>
          </a:p>
          <a:p>
            <a:pPr marL="342900" indent="-342900">
              <a:buClr>
                <a:srgbClr val="FF0000"/>
              </a:buClr>
              <a:buFont typeface="Wingdings" pitchFamily="2" charset="2"/>
              <a:buChar char="Ø"/>
            </a:pPr>
            <a:r>
              <a:rPr lang="nl-NL" sz="2400" dirty="0"/>
              <a:t>Altijd 2 keer ontkoppelen.</a:t>
            </a:r>
          </a:p>
        </p:txBody>
      </p:sp>
      <p:pic>
        <p:nvPicPr>
          <p:cNvPr id="11" name="Afbeelding 10">
            <a:extLst>
              <a:ext uri="{FF2B5EF4-FFF2-40B4-BE49-F238E27FC236}">
                <a16:creationId xmlns:a16="http://schemas.microsoft.com/office/drawing/2014/main" id="{CBFF529D-AB14-C348-B4D5-7B9D877BCF2E}"/>
              </a:ext>
            </a:extLst>
          </p:cNvPr>
          <p:cNvPicPr>
            <a:picLocks noChangeAspect="1"/>
          </p:cNvPicPr>
          <p:nvPr/>
        </p:nvPicPr>
        <p:blipFill>
          <a:blip r:embed="rId4"/>
          <a:stretch>
            <a:fillRect/>
          </a:stretch>
        </p:blipFill>
        <p:spPr>
          <a:xfrm>
            <a:off x="0" y="778998"/>
            <a:ext cx="9144000" cy="4306186"/>
          </a:xfrm>
          <a:prstGeom prst="rect">
            <a:avLst/>
          </a:prstGeom>
        </p:spPr>
      </p:pic>
    </p:spTree>
    <p:extLst>
      <p:ext uri="{BB962C8B-B14F-4D97-AF65-F5344CB8AC3E}">
        <p14:creationId xmlns:p14="http://schemas.microsoft.com/office/powerpoint/2010/main" val="657427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2894308" y="24178"/>
            <a:ext cx="3175869" cy="584775"/>
          </a:xfrm>
          <a:prstGeom prst="rect">
            <a:avLst/>
          </a:prstGeom>
          <a:noFill/>
        </p:spPr>
        <p:txBody>
          <a:bodyPr wrap="none" rtlCol="0">
            <a:spAutoFit/>
          </a:bodyPr>
          <a:lstStyle/>
          <a:p>
            <a:r>
              <a:rPr lang="nl-NL" sz="3200" dirty="0">
                <a:solidFill>
                  <a:schemeClr val="bg1"/>
                </a:solidFill>
              </a:rPr>
              <a:t>4.25 KABELBREUK</a:t>
            </a:r>
          </a:p>
        </p:txBody>
      </p:sp>
      <p:pic>
        <p:nvPicPr>
          <p:cNvPr id="12" name="Picture 6">
            <a:extLst>
              <a:ext uri="{FF2B5EF4-FFF2-40B4-BE49-F238E27FC236}">
                <a16:creationId xmlns:a16="http://schemas.microsoft.com/office/drawing/2014/main" id="{F2B64133-932D-B94C-A9A6-3FB88C7855DA}"/>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4" name="Tekstvak 3">
            <a:extLst>
              <a:ext uri="{FF2B5EF4-FFF2-40B4-BE49-F238E27FC236}">
                <a16:creationId xmlns:a16="http://schemas.microsoft.com/office/drawing/2014/main" id="{D3F306D7-03AE-5748-8D93-33F3728B9500}"/>
              </a:ext>
            </a:extLst>
          </p:cNvPr>
          <p:cNvSpPr txBox="1"/>
          <p:nvPr/>
        </p:nvSpPr>
        <p:spPr>
          <a:xfrm>
            <a:off x="8063" y="3310318"/>
            <a:ext cx="8964487" cy="3477875"/>
          </a:xfrm>
          <a:prstGeom prst="rect">
            <a:avLst/>
          </a:prstGeom>
          <a:noFill/>
        </p:spPr>
        <p:txBody>
          <a:bodyPr wrap="square" rtlCol="0">
            <a:spAutoFit/>
          </a:bodyPr>
          <a:lstStyle/>
          <a:p>
            <a:pPr marL="342900" indent="-342900">
              <a:buClr>
                <a:srgbClr val="FF0000"/>
              </a:buClr>
              <a:buFont typeface="+mj-lt"/>
              <a:buAutoNum type="arabicPeriod"/>
            </a:pPr>
            <a:r>
              <a:rPr lang="nl-NL" sz="2200" b="1" dirty="0">
                <a:solidFill>
                  <a:srgbClr val="FF0000"/>
                </a:solidFill>
              </a:rPr>
              <a:t>Direct de neus onder de horizon brengen</a:t>
            </a:r>
            <a:r>
              <a:rPr lang="nl-NL" sz="2200" dirty="0"/>
              <a:t>, duidelijk wat meer dan in de normale vliegstand en zo vlug mogelijk gaan vliegen met landingssnelheid;</a:t>
            </a:r>
          </a:p>
          <a:p>
            <a:pPr marL="342900" indent="-342900">
              <a:buClr>
                <a:srgbClr val="FF0000"/>
              </a:buClr>
              <a:buFont typeface="+mj-lt"/>
              <a:buAutoNum type="arabicPeriod"/>
            </a:pPr>
            <a:endParaRPr lang="nl-NL" sz="2200" dirty="0"/>
          </a:p>
          <a:p>
            <a:pPr marL="342900" indent="-342900">
              <a:buClr>
                <a:srgbClr val="FF0000"/>
              </a:buClr>
              <a:buFont typeface="+mj-lt"/>
              <a:buAutoNum type="arabicPeriod"/>
            </a:pPr>
            <a:r>
              <a:rPr lang="nl-NL" sz="2200" b="1" dirty="0">
                <a:solidFill>
                  <a:srgbClr val="FF0000"/>
                </a:solidFill>
              </a:rPr>
              <a:t>BOKS volledig afmaken</a:t>
            </a:r>
            <a:r>
              <a:rPr lang="nl-NL" sz="2200" dirty="0"/>
              <a:t> (vooral ‘kleppen in de lock’ checken) en de trim op landingssnelheid;</a:t>
            </a:r>
          </a:p>
          <a:p>
            <a:pPr marL="342900" indent="-342900">
              <a:buClr>
                <a:srgbClr val="FF0000"/>
              </a:buClr>
              <a:buFont typeface="+mj-lt"/>
              <a:buAutoNum type="arabicPeriod"/>
            </a:pPr>
            <a:endParaRPr lang="nl-NL" sz="2200" dirty="0"/>
          </a:p>
          <a:p>
            <a:pPr marL="342900" indent="-342900">
              <a:buClr>
                <a:srgbClr val="FF0000"/>
              </a:buClr>
              <a:buFont typeface="+mj-lt"/>
              <a:buAutoNum type="arabicPeriod"/>
            </a:pPr>
            <a:r>
              <a:rPr lang="nl-NL" sz="2200" b="1" dirty="0">
                <a:solidFill>
                  <a:srgbClr val="FF0000"/>
                </a:solidFill>
              </a:rPr>
              <a:t>Bij kabelbreuk op lage hoogte: rechtuit landen</a:t>
            </a:r>
            <a:r>
              <a:rPr lang="nl-NL" sz="2200" dirty="0"/>
              <a:t>. Bij kabelbreuk op grotere hoogte: de hoogte checken en boven de 80 m of 100 m een verkort circuit vliegen (80 m of 100 m is afhankelijk van de plaatselijke situatie, dit wordt bij de briefing vermeld).</a:t>
            </a:r>
          </a:p>
        </p:txBody>
      </p:sp>
      <p:pic>
        <p:nvPicPr>
          <p:cNvPr id="3" name="Afbeelding 2">
            <a:extLst>
              <a:ext uri="{FF2B5EF4-FFF2-40B4-BE49-F238E27FC236}">
                <a16:creationId xmlns:a16="http://schemas.microsoft.com/office/drawing/2014/main" id="{CC70194A-B26A-6EBA-075B-9C9E1F7642F2}"/>
              </a:ext>
            </a:extLst>
          </p:cNvPr>
          <p:cNvPicPr>
            <a:picLocks noChangeAspect="1"/>
          </p:cNvPicPr>
          <p:nvPr/>
        </p:nvPicPr>
        <p:blipFill>
          <a:blip r:embed="rId4"/>
          <a:stretch>
            <a:fillRect/>
          </a:stretch>
        </p:blipFill>
        <p:spPr>
          <a:xfrm>
            <a:off x="107504" y="746915"/>
            <a:ext cx="8890067" cy="2394041"/>
          </a:xfrm>
          <a:prstGeom prst="rect">
            <a:avLst/>
          </a:prstGeom>
        </p:spPr>
      </p:pic>
    </p:spTree>
    <p:extLst>
      <p:ext uri="{BB962C8B-B14F-4D97-AF65-F5344CB8AC3E}">
        <p14:creationId xmlns:p14="http://schemas.microsoft.com/office/powerpoint/2010/main" val="2087411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2894308" y="24178"/>
            <a:ext cx="3175869" cy="584775"/>
          </a:xfrm>
          <a:prstGeom prst="rect">
            <a:avLst/>
          </a:prstGeom>
          <a:noFill/>
        </p:spPr>
        <p:txBody>
          <a:bodyPr wrap="none" rtlCol="0">
            <a:spAutoFit/>
          </a:bodyPr>
          <a:lstStyle/>
          <a:p>
            <a:r>
              <a:rPr lang="nl-NL" sz="3200" dirty="0">
                <a:solidFill>
                  <a:schemeClr val="bg1"/>
                </a:solidFill>
              </a:rPr>
              <a:t>4.25 KABELBREUK</a:t>
            </a:r>
          </a:p>
        </p:txBody>
      </p:sp>
      <p:pic>
        <p:nvPicPr>
          <p:cNvPr id="12" name="Picture 6">
            <a:extLst>
              <a:ext uri="{FF2B5EF4-FFF2-40B4-BE49-F238E27FC236}">
                <a16:creationId xmlns:a16="http://schemas.microsoft.com/office/drawing/2014/main" id="{F2B64133-932D-B94C-A9A6-3FB88C7855DA}"/>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4" name="Tekstvak 3">
            <a:extLst>
              <a:ext uri="{FF2B5EF4-FFF2-40B4-BE49-F238E27FC236}">
                <a16:creationId xmlns:a16="http://schemas.microsoft.com/office/drawing/2014/main" id="{D3F306D7-03AE-5748-8D93-33F3728B9500}"/>
              </a:ext>
            </a:extLst>
          </p:cNvPr>
          <p:cNvSpPr txBox="1"/>
          <p:nvPr/>
        </p:nvSpPr>
        <p:spPr>
          <a:xfrm>
            <a:off x="0" y="4279277"/>
            <a:ext cx="9144000" cy="2554545"/>
          </a:xfrm>
          <a:prstGeom prst="rect">
            <a:avLst/>
          </a:prstGeom>
          <a:noFill/>
        </p:spPr>
        <p:txBody>
          <a:bodyPr wrap="square" rtlCol="0">
            <a:spAutoFit/>
          </a:bodyPr>
          <a:lstStyle/>
          <a:p>
            <a:pPr marL="342900" indent="-342900">
              <a:buClr>
                <a:srgbClr val="FF0000"/>
              </a:buClr>
              <a:buFont typeface="+mj-lt"/>
              <a:buAutoNum type="arabicPeriod"/>
            </a:pPr>
            <a:r>
              <a:rPr lang="nl-NL" sz="2000" dirty="0">
                <a:solidFill>
                  <a:srgbClr val="FF0000"/>
                </a:solidFill>
                <a:latin typeface="HelveticaNeue" panose="02000503000000020004" pitchFamily="2" charset="0"/>
              </a:rPr>
              <a:t>Kabelbreuk op ± 50 m</a:t>
            </a:r>
            <a:r>
              <a:rPr lang="nl-NL" sz="2000" dirty="0">
                <a:solidFill>
                  <a:srgbClr val="262626"/>
                </a:solidFill>
                <a:latin typeface="HelveticaNeue" panose="02000503000000020004" pitchFamily="2" charset="0"/>
              </a:rPr>
              <a:t>: Knuppel naar voren, wachten tot je landingssnelheid hebt, ondertussen BOKS afmaken en landen in of naast het lierpad.</a:t>
            </a:r>
          </a:p>
          <a:p>
            <a:pPr marL="342900" indent="-342900">
              <a:buClr>
                <a:srgbClr val="FF0000"/>
              </a:buClr>
              <a:buFont typeface="+mj-lt"/>
              <a:buAutoNum type="arabicPeriod"/>
            </a:pPr>
            <a:r>
              <a:rPr lang="nl-NL" sz="2000" dirty="0">
                <a:solidFill>
                  <a:srgbClr val="FF0000"/>
                </a:solidFill>
                <a:latin typeface="HelveticaNeue" panose="02000503000000020004" pitchFamily="2" charset="0"/>
              </a:rPr>
              <a:t>Kabelbreuk op ± 90 m: </a:t>
            </a:r>
            <a:r>
              <a:rPr lang="nl-NL" sz="2000" dirty="0">
                <a:solidFill>
                  <a:srgbClr val="262626"/>
                </a:solidFill>
                <a:latin typeface="HelveticaNeue" panose="02000503000000020004" pitchFamily="2" charset="0"/>
              </a:rPr>
              <a:t>Knuppel naar voren, wachten tot je landingssnelheid hebt, ondertussen BOKS afmaken en kijken of er voldoende ruimte is om rechtuit te landen. Is dat niet het geval dan een aangepast circuit maken.</a:t>
            </a:r>
          </a:p>
          <a:p>
            <a:pPr marL="342900" indent="-342900">
              <a:buClr>
                <a:srgbClr val="FF0000"/>
              </a:buClr>
              <a:buFont typeface="+mj-lt"/>
              <a:buAutoNum type="arabicPeriod"/>
            </a:pPr>
            <a:r>
              <a:rPr lang="nl-NL" sz="2000" dirty="0">
                <a:solidFill>
                  <a:srgbClr val="FF0000"/>
                </a:solidFill>
                <a:latin typeface="HelveticaNeue" panose="02000503000000020004" pitchFamily="2" charset="0"/>
              </a:rPr>
              <a:t>Kabelbreuk op ±140 m</a:t>
            </a:r>
            <a:r>
              <a:rPr lang="nl-NL" sz="2000" dirty="0">
                <a:solidFill>
                  <a:srgbClr val="262626"/>
                </a:solidFill>
                <a:latin typeface="HelveticaNeue" panose="02000503000000020004" pitchFamily="2" charset="0"/>
              </a:rPr>
              <a:t>: Knuppel naar voren, wachten tot je landingssnelheid hebt, ondertussen BOKS afmaken en een verkort circuit maken. </a:t>
            </a:r>
            <a:endParaRPr lang="nl-NL" sz="2000" dirty="0"/>
          </a:p>
        </p:txBody>
      </p:sp>
      <p:pic>
        <p:nvPicPr>
          <p:cNvPr id="2" name="Afbeelding 1">
            <a:extLst>
              <a:ext uri="{FF2B5EF4-FFF2-40B4-BE49-F238E27FC236}">
                <a16:creationId xmlns:a16="http://schemas.microsoft.com/office/drawing/2014/main" id="{9BC2D987-3B01-27A9-8CB0-8D6D8BE964D7}"/>
              </a:ext>
            </a:extLst>
          </p:cNvPr>
          <p:cNvPicPr>
            <a:picLocks noChangeAspect="1"/>
          </p:cNvPicPr>
          <p:nvPr/>
        </p:nvPicPr>
        <p:blipFill rotWithShape="1">
          <a:blip r:embed="rId4"/>
          <a:srcRect t="2189" b="5242"/>
          <a:stretch/>
        </p:blipFill>
        <p:spPr>
          <a:xfrm>
            <a:off x="251520" y="727088"/>
            <a:ext cx="8568952" cy="3517252"/>
          </a:xfrm>
          <a:prstGeom prst="rect">
            <a:avLst/>
          </a:prstGeom>
        </p:spPr>
      </p:pic>
    </p:spTree>
    <p:extLst>
      <p:ext uri="{BB962C8B-B14F-4D97-AF65-F5344CB8AC3E}">
        <p14:creationId xmlns:p14="http://schemas.microsoft.com/office/powerpoint/2010/main" val="1883861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548349" y="35938"/>
            <a:ext cx="7675819" cy="584775"/>
          </a:xfrm>
          <a:prstGeom prst="rect">
            <a:avLst/>
          </a:prstGeom>
          <a:noFill/>
        </p:spPr>
        <p:txBody>
          <a:bodyPr wrap="none" rtlCol="0">
            <a:spAutoFit/>
          </a:bodyPr>
          <a:lstStyle/>
          <a:p>
            <a:r>
              <a:rPr lang="nl-NL" sz="3200" dirty="0">
                <a:solidFill>
                  <a:schemeClr val="bg1"/>
                </a:solidFill>
              </a:rPr>
              <a:t>4.26 NOODPROCEDURES EN DALEND SLEPEN</a:t>
            </a:r>
          </a:p>
        </p:txBody>
      </p:sp>
      <p:sp>
        <p:nvSpPr>
          <p:cNvPr id="4" name="Tekstvak 3">
            <a:extLst>
              <a:ext uri="{FF2B5EF4-FFF2-40B4-BE49-F238E27FC236}">
                <a16:creationId xmlns:a16="http://schemas.microsoft.com/office/drawing/2014/main" id="{D3F306D7-03AE-5748-8D93-33F3728B9500}"/>
              </a:ext>
            </a:extLst>
          </p:cNvPr>
          <p:cNvSpPr txBox="1"/>
          <p:nvPr/>
        </p:nvSpPr>
        <p:spPr>
          <a:xfrm>
            <a:off x="-2450" y="4693191"/>
            <a:ext cx="9069331" cy="2123658"/>
          </a:xfrm>
          <a:prstGeom prst="rect">
            <a:avLst/>
          </a:prstGeom>
          <a:noFill/>
        </p:spPr>
        <p:txBody>
          <a:bodyPr wrap="square" rtlCol="0">
            <a:spAutoFit/>
          </a:bodyPr>
          <a:lstStyle/>
          <a:p>
            <a:pPr marL="285750" indent="-285750">
              <a:buClr>
                <a:srgbClr val="FF0000"/>
              </a:buClr>
              <a:buFont typeface="Wingdings" pitchFamily="2" charset="2"/>
              <a:buChar char="Ø"/>
            </a:pPr>
            <a:r>
              <a:rPr lang="nl-NL" sz="2200" b="1" dirty="0">
                <a:solidFill>
                  <a:srgbClr val="FF0000"/>
                </a:solidFill>
              </a:rPr>
              <a:t>Tijdens het rollen</a:t>
            </a:r>
            <a:r>
              <a:rPr lang="nl-NL" sz="2200" b="1" dirty="0"/>
              <a:t>:</a:t>
            </a:r>
            <a:r>
              <a:rPr lang="nl-NL" sz="2200" dirty="0"/>
              <a:t> Stopt de sleepvlieger dan stuurt de </a:t>
            </a:r>
            <a:r>
              <a:rPr lang="nl-NL" sz="2200" dirty="0">
                <a:solidFill>
                  <a:srgbClr val="FF0000"/>
                </a:solidFill>
              </a:rPr>
              <a:t>zweefvlieger naar rechts</a:t>
            </a:r>
            <a:r>
              <a:rPr lang="nl-NL" sz="2200" dirty="0"/>
              <a:t> uit en de sleepvlieger naar links. Ontkoppel de kabel.</a:t>
            </a:r>
          </a:p>
          <a:p>
            <a:pPr marL="285750" indent="-285750">
              <a:buClr>
                <a:srgbClr val="FF0000"/>
              </a:buClr>
              <a:buFont typeface="Wingdings" pitchFamily="2" charset="2"/>
              <a:buChar char="Ø"/>
            </a:pPr>
            <a:r>
              <a:rPr lang="nl-NL" sz="2200" b="1" dirty="0">
                <a:solidFill>
                  <a:srgbClr val="FF0000"/>
                </a:solidFill>
              </a:rPr>
              <a:t>Onder de 75 m</a:t>
            </a:r>
            <a:r>
              <a:rPr lang="nl-NL" sz="2200" b="1" dirty="0"/>
              <a:t>:</a:t>
            </a:r>
            <a:r>
              <a:rPr lang="nl-NL" sz="2200" dirty="0"/>
              <a:t> </a:t>
            </a:r>
            <a:r>
              <a:rPr lang="nl-NL" sz="2200" dirty="0">
                <a:solidFill>
                  <a:srgbClr val="FF0000"/>
                </a:solidFill>
              </a:rPr>
              <a:t>Landing tegen de wind in </a:t>
            </a:r>
            <a:r>
              <a:rPr lang="nl-NL" sz="2200" dirty="0"/>
              <a:t>in een akker of weiland.</a:t>
            </a:r>
          </a:p>
          <a:p>
            <a:pPr marL="285750" indent="-285750">
              <a:buClr>
                <a:srgbClr val="FF0000"/>
              </a:buClr>
              <a:buFont typeface="Wingdings" pitchFamily="2" charset="2"/>
              <a:buChar char="Ø"/>
            </a:pPr>
            <a:r>
              <a:rPr lang="nl-NL" sz="2200" b="1" dirty="0">
                <a:solidFill>
                  <a:srgbClr val="FF0000"/>
                </a:solidFill>
              </a:rPr>
              <a:t>Boven de 75 m</a:t>
            </a:r>
            <a:r>
              <a:rPr lang="nl-NL" sz="2200" b="1" dirty="0"/>
              <a:t>:</a:t>
            </a:r>
            <a:r>
              <a:rPr lang="nl-NL" sz="2200" dirty="0"/>
              <a:t> Schat of je het vliegveld kunt halen. Zet het vliegtuig, als dat haalbaar lijkt, ergens op het vliegveld aan de grond. Vertrouw je de afstand en je hoogte niet, land dan buiten het vliegveld tegen de wind in.</a:t>
            </a:r>
          </a:p>
        </p:txBody>
      </p:sp>
      <p:pic>
        <p:nvPicPr>
          <p:cNvPr id="13" name="Afbeelding 12">
            <a:extLst>
              <a:ext uri="{FF2B5EF4-FFF2-40B4-BE49-F238E27FC236}">
                <a16:creationId xmlns:a16="http://schemas.microsoft.com/office/drawing/2014/main" id="{479A0263-8FE6-E644-8306-371B0B0A316D}"/>
              </a:ext>
            </a:extLst>
          </p:cNvPr>
          <p:cNvPicPr>
            <a:picLocks noChangeAspect="1"/>
          </p:cNvPicPr>
          <p:nvPr/>
        </p:nvPicPr>
        <p:blipFill>
          <a:blip r:embed="rId3"/>
          <a:stretch>
            <a:fillRect/>
          </a:stretch>
        </p:blipFill>
        <p:spPr>
          <a:xfrm>
            <a:off x="772422" y="620713"/>
            <a:ext cx="8250173" cy="3858153"/>
          </a:xfrm>
          <a:prstGeom prst="rect">
            <a:avLst/>
          </a:prstGeom>
        </p:spPr>
      </p:pic>
      <p:sp>
        <p:nvSpPr>
          <p:cNvPr id="14" name="Tekstvak 13">
            <a:extLst>
              <a:ext uri="{FF2B5EF4-FFF2-40B4-BE49-F238E27FC236}">
                <a16:creationId xmlns:a16="http://schemas.microsoft.com/office/drawing/2014/main" id="{EB1C0A28-3604-4F44-8345-603B918B59C5}"/>
              </a:ext>
            </a:extLst>
          </p:cNvPr>
          <p:cNvSpPr txBox="1"/>
          <p:nvPr/>
        </p:nvSpPr>
        <p:spPr>
          <a:xfrm>
            <a:off x="77119" y="738946"/>
            <a:ext cx="3264421" cy="830997"/>
          </a:xfrm>
          <a:prstGeom prst="rect">
            <a:avLst/>
          </a:prstGeom>
          <a:solidFill>
            <a:schemeClr val="accent1"/>
          </a:solidFill>
        </p:spPr>
        <p:txBody>
          <a:bodyPr wrap="square" rtlCol="0">
            <a:spAutoFit/>
          </a:bodyPr>
          <a:lstStyle/>
          <a:p>
            <a:r>
              <a:rPr lang="nl-NL" sz="2400" b="1" dirty="0">
                <a:solidFill>
                  <a:schemeClr val="bg1"/>
                </a:solidFill>
              </a:rPr>
              <a:t>NOODPROCEDURE </a:t>
            </a:r>
          </a:p>
          <a:p>
            <a:r>
              <a:rPr lang="nl-NL" sz="2400" b="1" dirty="0">
                <a:solidFill>
                  <a:schemeClr val="bg1"/>
                </a:solidFill>
              </a:rPr>
              <a:t>AFBREKEN SLEEPSTART</a:t>
            </a:r>
            <a:endParaRPr lang="nl-NL" sz="2400" dirty="0">
              <a:solidFill>
                <a:schemeClr val="bg1"/>
              </a:solidFill>
            </a:endParaRPr>
          </a:p>
        </p:txBody>
      </p:sp>
    </p:spTree>
    <p:extLst>
      <p:ext uri="{BB962C8B-B14F-4D97-AF65-F5344CB8AC3E}">
        <p14:creationId xmlns:p14="http://schemas.microsoft.com/office/powerpoint/2010/main" val="1411550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548349" y="35938"/>
            <a:ext cx="7675819" cy="584775"/>
          </a:xfrm>
          <a:prstGeom prst="rect">
            <a:avLst/>
          </a:prstGeom>
          <a:noFill/>
        </p:spPr>
        <p:txBody>
          <a:bodyPr wrap="none" rtlCol="0">
            <a:spAutoFit/>
          </a:bodyPr>
          <a:lstStyle/>
          <a:p>
            <a:r>
              <a:rPr lang="nl-NL" sz="3200" dirty="0">
                <a:solidFill>
                  <a:schemeClr val="bg1"/>
                </a:solidFill>
              </a:rPr>
              <a:t>4.26 NOODPROCEDURES EN DALEND SLEPEN</a:t>
            </a:r>
          </a:p>
        </p:txBody>
      </p:sp>
      <p:sp>
        <p:nvSpPr>
          <p:cNvPr id="4" name="Tekstvak 3">
            <a:extLst>
              <a:ext uri="{FF2B5EF4-FFF2-40B4-BE49-F238E27FC236}">
                <a16:creationId xmlns:a16="http://schemas.microsoft.com/office/drawing/2014/main" id="{D3F306D7-03AE-5748-8D93-33F3728B9500}"/>
              </a:ext>
            </a:extLst>
          </p:cNvPr>
          <p:cNvSpPr txBox="1"/>
          <p:nvPr/>
        </p:nvSpPr>
        <p:spPr>
          <a:xfrm>
            <a:off x="37334" y="4698404"/>
            <a:ext cx="9069331" cy="2123658"/>
          </a:xfrm>
          <a:prstGeom prst="rect">
            <a:avLst/>
          </a:prstGeom>
          <a:noFill/>
        </p:spPr>
        <p:txBody>
          <a:bodyPr wrap="square" rtlCol="0">
            <a:spAutoFit/>
          </a:bodyPr>
          <a:lstStyle/>
          <a:p>
            <a:pPr marL="285750" indent="-285750">
              <a:buClr>
                <a:srgbClr val="FF0000"/>
              </a:buClr>
              <a:buFont typeface="Wingdings" pitchFamily="2" charset="2"/>
              <a:buChar char="Ø"/>
            </a:pPr>
            <a:r>
              <a:rPr lang="nl-NL" sz="2200" dirty="0"/>
              <a:t>Als het zweefvliegtuig zó ver boven het sleepvliegtuig wordt gesleept dat het niet meer te zien (1) is en bij de staart omhoog getrokken wordt, moet direct ontkoppeld worden. </a:t>
            </a:r>
          </a:p>
          <a:p>
            <a:pPr marL="285750" indent="-285750">
              <a:buClr>
                <a:srgbClr val="FF0000"/>
              </a:buClr>
              <a:buFont typeface="Wingdings" pitchFamily="2" charset="2"/>
              <a:buChar char="Ø"/>
            </a:pPr>
            <a:r>
              <a:rPr lang="nl-NL" sz="2200" dirty="0"/>
              <a:t>Lukt dit niet, omdat de kabel te strak staat, dan </a:t>
            </a:r>
            <a:r>
              <a:rPr lang="nl-NL" sz="2200" dirty="0" err="1">
                <a:solidFill>
                  <a:srgbClr val="FF0000"/>
                </a:solidFill>
              </a:rPr>
              <a:t>bijprikken</a:t>
            </a:r>
            <a:r>
              <a:rPr lang="nl-NL" sz="2200" dirty="0"/>
              <a:t> en opnieuw ontkoppelen (2). In zo’n situatie zal ook de sleepvlieger proberen te ontkoppelen, omdat zijn vliegtuig onbestuurbaar geworden is.</a:t>
            </a:r>
          </a:p>
        </p:txBody>
      </p:sp>
      <p:pic>
        <p:nvPicPr>
          <p:cNvPr id="2" name="Afbeelding 1">
            <a:extLst>
              <a:ext uri="{FF2B5EF4-FFF2-40B4-BE49-F238E27FC236}">
                <a16:creationId xmlns:a16="http://schemas.microsoft.com/office/drawing/2014/main" id="{68133BB0-2A5F-9B4A-8D49-F9C2A5E1ABC8}"/>
              </a:ext>
            </a:extLst>
          </p:cNvPr>
          <p:cNvPicPr>
            <a:picLocks noChangeAspect="1"/>
          </p:cNvPicPr>
          <p:nvPr/>
        </p:nvPicPr>
        <p:blipFill>
          <a:blip r:embed="rId3"/>
          <a:stretch>
            <a:fillRect/>
          </a:stretch>
        </p:blipFill>
        <p:spPr>
          <a:xfrm>
            <a:off x="411554" y="761251"/>
            <a:ext cx="8166988" cy="3865708"/>
          </a:xfrm>
          <a:prstGeom prst="rect">
            <a:avLst/>
          </a:prstGeom>
        </p:spPr>
      </p:pic>
      <p:sp>
        <p:nvSpPr>
          <p:cNvPr id="15" name="Tekstvak 14">
            <a:extLst>
              <a:ext uri="{FF2B5EF4-FFF2-40B4-BE49-F238E27FC236}">
                <a16:creationId xmlns:a16="http://schemas.microsoft.com/office/drawing/2014/main" id="{4AAF0066-C7F3-C245-8B9A-E20CFF1B5D5C}"/>
              </a:ext>
            </a:extLst>
          </p:cNvPr>
          <p:cNvSpPr txBox="1"/>
          <p:nvPr/>
        </p:nvSpPr>
        <p:spPr>
          <a:xfrm>
            <a:off x="179512" y="805780"/>
            <a:ext cx="3702793" cy="461665"/>
          </a:xfrm>
          <a:prstGeom prst="rect">
            <a:avLst/>
          </a:prstGeom>
          <a:solidFill>
            <a:schemeClr val="accent1"/>
          </a:solidFill>
        </p:spPr>
        <p:txBody>
          <a:bodyPr wrap="square" rtlCol="0">
            <a:spAutoFit/>
          </a:bodyPr>
          <a:lstStyle/>
          <a:p>
            <a:r>
              <a:rPr lang="nl-NL" sz="2400" b="1" dirty="0">
                <a:solidFill>
                  <a:schemeClr val="bg1"/>
                </a:solidFill>
              </a:rPr>
              <a:t>OPTILLEN SLEEPVLIEGTUIG</a:t>
            </a:r>
            <a:endParaRPr lang="nl-NL" sz="2400" dirty="0">
              <a:solidFill>
                <a:schemeClr val="bg1"/>
              </a:solidFill>
            </a:endParaRPr>
          </a:p>
        </p:txBody>
      </p:sp>
    </p:spTree>
    <p:extLst>
      <p:ext uri="{BB962C8B-B14F-4D97-AF65-F5344CB8AC3E}">
        <p14:creationId xmlns:p14="http://schemas.microsoft.com/office/powerpoint/2010/main" val="3571641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548349" y="35938"/>
            <a:ext cx="7675819" cy="584775"/>
          </a:xfrm>
          <a:prstGeom prst="rect">
            <a:avLst/>
          </a:prstGeom>
          <a:noFill/>
        </p:spPr>
        <p:txBody>
          <a:bodyPr wrap="none" rtlCol="0">
            <a:spAutoFit/>
          </a:bodyPr>
          <a:lstStyle/>
          <a:p>
            <a:r>
              <a:rPr lang="nl-NL" sz="3200" dirty="0">
                <a:solidFill>
                  <a:schemeClr val="bg1"/>
                </a:solidFill>
              </a:rPr>
              <a:t>4.26 NOODPROCEDURES EN DALEND SLEPEN</a:t>
            </a:r>
          </a:p>
        </p:txBody>
      </p:sp>
      <p:sp>
        <p:nvSpPr>
          <p:cNvPr id="4" name="Tekstvak 3">
            <a:extLst>
              <a:ext uri="{FF2B5EF4-FFF2-40B4-BE49-F238E27FC236}">
                <a16:creationId xmlns:a16="http://schemas.microsoft.com/office/drawing/2014/main" id="{D3F306D7-03AE-5748-8D93-33F3728B9500}"/>
              </a:ext>
            </a:extLst>
          </p:cNvPr>
          <p:cNvSpPr txBox="1"/>
          <p:nvPr/>
        </p:nvSpPr>
        <p:spPr>
          <a:xfrm>
            <a:off x="37334" y="4021295"/>
            <a:ext cx="9069331" cy="2800767"/>
          </a:xfrm>
          <a:prstGeom prst="rect">
            <a:avLst/>
          </a:prstGeom>
          <a:noFill/>
        </p:spPr>
        <p:txBody>
          <a:bodyPr wrap="square" rtlCol="0">
            <a:spAutoFit/>
          </a:bodyPr>
          <a:lstStyle/>
          <a:p>
            <a:pPr marL="285750" indent="-285750">
              <a:buClr>
                <a:srgbClr val="FF0000"/>
              </a:buClr>
              <a:buFont typeface="Wingdings" pitchFamily="2" charset="2"/>
              <a:buChar char="Ø"/>
            </a:pPr>
            <a:r>
              <a:rPr lang="nl-NL" sz="2200" dirty="0"/>
              <a:t>Maak rolbewegingen met de vleugels (waggelen) en open de kleppen om de sleepvlieger duidelijk te maken dat de kabel niet los wil of meld het hem via de radio. Het sleepvliegtuig brengt je terug naar de startplaats.</a:t>
            </a:r>
          </a:p>
          <a:p>
            <a:pPr marL="285750" indent="-285750">
              <a:buClr>
                <a:srgbClr val="FF0000"/>
              </a:buClr>
              <a:buFont typeface="Wingdings" pitchFamily="2" charset="2"/>
              <a:buChar char="Ø"/>
            </a:pPr>
            <a:r>
              <a:rPr lang="nl-NL" sz="2200" dirty="0"/>
              <a:t>Je moet tijdens de hele dalende vlucht meer en minder remkleppen gebruiken.</a:t>
            </a:r>
          </a:p>
          <a:p>
            <a:pPr marL="285750" indent="-285750">
              <a:buClr>
                <a:srgbClr val="FF0000"/>
              </a:buClr>
              <a:buFont typeface="Wingdings" pitchFamily="2" charset="2"/>
              <a:buChar char="Ø"/>
            </a:pPr>
            <a:r>
              <a:rPr lang="nl-NL" sz="2200" dirty="0"/>
              <a:t>Je vliegt op dezelfde hoogte als het sleepvliegtuig of iets lager. Maar wel net boven de propellerslipstroom. </a:t>
            </a:r>
          </a:p>
          <a:p>
            <a:pPr marL="285750" indent="-285750">
              <a:buClr>
                <a:srgbClr val="FF0000"/>
              </a:buClr>
              <a:buFont typeface="Wingdings" pitchFamily="2" charset="2"/>
              <a:buChar char="Ø"/>
            </a:pPr>
            <a:r>
              <a:rPr lang="nl-NL" sz="2200" dirty="0"/>
              <a:t>Laag boven de grond kan de sleepvlieger de kabel ontkoppelen of kappen.</a:t>
            </a:r>
          </a:p>
        </p:txBody>
      </p:sp>
      <p:pic>
        <p:nvPicPr>
          <p:cNvPr id="2" name="Afbeelding 1">
            <a:extLst>
              <a:ext uri="{FF2B5EF4-FFF2-40B4-BE49-F238E27FC236}">
                <a16:creationId xmlns:a16="http://schemas.microsoft.com/office/drawing/2014/main" id="{4012A4A9-1DEA-BB42-991B-9A3F639A92F3}"/>
              </a:ext>
            </a:extLst>
          </p:cNvPr>
          <p:cNvPicPr>
            <a:picLocks noChangeAspect="1"/>
          </p:cNvPicPr>
          <p:nvPr/>
        </p:nvPicPr>
        <p:blipFill rotWithShape="1">
          <a:blip r:embed="rId3"/>
          <a:srcRect t="10888" b="23139"/>
          <a:stretch/>
        </p:blipFill>
        <p:spPr>
          <a:xfrm>
            <a:off x="827584" y="799445"/>
            <a:ext cx="7620000" cy="3133612"/>
          </a:xfrm>
          <a:prstGeom prst="rect">
            <a:avLst/>
          </a:prstGeom>
        </p:spPr>
      </p:pic>
      <p:sp>
        <p:nvSpPr>
          <p:cNvPr id="15" name="Tekstvak 14">
            <a:extLst>
              <a:ext uri="{FF2B5EF4-FFF2-40B4-BE49-F238E27FC236}">
                <a16:creationId xmlns:a16="http://schemas.microsoft.com/office/drawing/2014/main" id="{42836EA7-A9F2-0C41-8C73-55E2CA80A8F4}"/>
              </a:ext>
            </a:extLst>
          </p:cNvPr>
          <p:cNvSpPr txBox="1"/>
          <p:nvPr/>
        </p:nvSpPr>
        <p:spPr>
          <a:xfrm>
            <a:off x="107504" y="773409"/>
            <a:ext cx="5863033" cy="461665"/>
          </a:xfrm>
          <a:prstGeom prst="rect">
            <a:avLst/>
          </a:prstGeom>
          <a:solidFill>
            <a:schemeClr val="accent1"/>
          </a:solidFill>
        </p:spPr>
        <p:txBody>
          <a:bodyPr wrap="square" rtlCol="0">
            <a:spAutoFit/>
          </a:bodyPr>
          <a:lstStyle/>
          <a:p>
            <a:r>
              <a:rPr lang="nl-NL" sz="2400" b="1" dirty="0">
                <a:solidFill>
                  <a:schemeClr val="bg1"/>
                </a:solidFill>
              </a:rPr>
              <a:t>DE KABEL KAN NIET ONTKOPPELD WORDEN</a:t>
            </a:r>
            <a:endParaRPr lang="nl-NL" sz="2400" dirty="0">
              <a:solidFill>
                <a:schemeClr val="bg1"/>
              </a:solidFill>
            </a:endParaRPr>
          </a:p>
        </p:txBody>
      </p:sp>
    </p:spTree>
    <p:extLst>
      <p:ext uri="{BB962C8B-B14F-4D97-AF65-F5344CB8AC3E}">
        <p14:creationId xmlns:p14="http://schemas.microsoft.com/office/powerpoint/2010/main" val="3466483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548349" y="35938"/>
            <a:ext cx="5445914" cy="1077218"/>
          </a:xfrm>
          <a:prstGeom prst="rect">
            <a:avLst/>
          </a:prstGeom>
          <a:noFill/>
        </p:spPr>
        <p:txBody>
          <a:bodyPr wrap="none" rtlCol="0">
            <a:spAutoFit/>
          </a:bodyPr>
          <a:lstStyle/>
          <a:p>
            <a:r>
              <a:rPr lang="nl-NL" sz="3200" dirty="0">
                <a:solidFill>
                  <a:schemeClr val="bg1"/>
                </a:solidFill>
              </a:rPr>
              <a:t>4.27 GEÏMPROVISEERD CIRCUIT</a:t>
            </a:r>
          </a:p>
          <a:p>
            <a:r>
              <a:rPr lang="nl-NL" sz="3200" dirty="0">
                <a:solidFill>
                  <a:schemeClr val="bg1"/>
                </a:solidFill>
              </a:rPr>
              <a:t> </a:t>
            </a:r>
          </a:p>
        </p:txBody>
      </p:sp>
      <p:sp>
        <p:nvSpPr>
          <p:cNvPr id="4" name="Tekstvak 3">
            <a:extLst>
              <a:ext uri="{FF2B5EF4-FFF2-40B4-BE49-F238E27FC236}">
                <a16:creationId xmlns:a16="http://schemas.microsoft.com/office/drawing/2014/main" id="{D3F306D7-03AE-5748-8D93-33F3728B9500}"/>
              </a:ext>
            </a:extLst>
          </p:cNvPr>
          <p:cNvSpPr txBox="1"/>
          <p:nvPr/>
        </p:nvSpPr>
        <p:spPr>
          <a:xfrm>
            <a:off x="0" y="3840659"/>
            <a:ext cx="9069331" cy="3046988"/>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Leer om het standaardcircuit aan te passen aan de omstandigheden.</a:t>
            </a:r>
          </a:p>
          <a:p>
            <a:pPr marL="342900" indent="-342900">
              <a:buClr>
                <a:srgbClr val="FF0000"/>
              </a:buClr>
              <a:buFont typeface="Wingdings" pitchFamily="2" charset="2"/>
              <a:buChar char="Ø"/>
            </a:pPr>
            <a:r>
              <a:rPr lang="nl-NL" sz="2400" dirty="0"/>
              <a:t>Zit je </a:t>
            </a:r>
            <a:r>
              <a:rPr lang="nl-NL" sz="2400" dirty="0">
                <a:solidFill>
                  <a:srgbClr val="FF0000"/>
                </a:solidFill>
              </a:rPr>
              <a:t>te laag</a:t>
            </a:r>
            <a:r>
              <a:rPr lang="nl-NL" sz="2400" dirty="0"/>
              <a:t>, dan vlieg je niet naar het aanknopingspunt, maar sluit je bijvoorbeeld halverwege het rugwindbeen aan in het circuit.</a:t>
            </a:r>
          </a:p>
          <a:p>
            <a:pPr marL="342900" indent="-342900">
              <a:buClr>
                <a:srgbClr val="FF0000"/>
              </a:buClr>
              <a:buFont typeface="Wingdings" pitchFamily="2" charset="2"/>
              <a:buChar char="Ø"/>
            </a:pPr>
            <a:r>
              <a:rPr lang="nl-NL" sz="2400" dirty="0"/>
              <a:t>Kom je van achter het veld, dan sluit je afhankelijk van je hoogte eerder aan op het circuit of kom je rechtstreeks op final binnen. </a:t>
            </a:r>
          </a:p>
          <a:p>
            <a:pPr marL="342900" indent="-342900">
              <a:buClr>
                <a:srgbClr val="FF0000"/>
              </a:buClr>
              <a:buFont typeface="Wingdings" pitchFamily="2" charset="2"/>
              <a:buChar char="Ø"/>
            </a:pPr>
            <a:r>
              <a:rPr lang="nl-NL" sz="2400" dirty="0"/>
              <a:t>Zit je op 100 m op het aanknopingspunt dan volg je niet het standaardcircuit, maar draai je veel eerder in, om ergens tussen startplaats en lier veilig te landen</a:t>
            </a:r>
          </a:p>
        </p:txBody>
      </p:sp>
      <p:pic>
        <p:nvPicPr>
          <p:cNvPr id="12" name="Picture 6">
            <a:extLst>
              <a:ext uri="{FF2B5EF4-FFF2-40B4-BE49-F238E27FC236}">
                <a16:creationId xmlns:a16="http://schemas.microsoft.com/office/drawing/2014/main" id="{846330A5-2890-8648-86B3-E2673B70229C}"/>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a:extLst>
              <a:ext uri="{FF2B5EF4-FFF2-40B4-BE49-F238E27FC236}">
                <a16:creationId xmlns:a16="http://schemas.microsoft.com/office/drawing/2014/main" id="{C9B0FDD5-91AF-A64E-BF18-C81F0D04675B}"/>
              </a:ext>
            </a:extLst>
          </p:cNvPr>
          <p:cNvPicPr>
            <a:picLocks noChangeAspect="1"/>
          </p:cNvPicPr>
          <p:nvPr/>
        </p:nvPicPr>
        <p:blipFill>
          <a:blip r:embed="rId4"/>
          <a:stretch>
            <a:fillRect/>
          </a:stretch>
        </p:blipFill>
        <p:spPr>
          <a:xfrm>
            <a:off x="0" y="727100"/>
            <a:ext cx="9144000" cy="2655469"/>
          </a:xfrm>
          <a:prstGeom prst="rect">
            <a:avLst/>
          </a:prstGeom>
        </p:spPr>
      </p:pic>
      <p:sp>
        <p:nvSpPr>
          <p:cNvPr id="16" name="Tekstvak 15">
            <a:extLst>
              <a:ext uri="{FF2B5EF4-FFF2-40B4-BE49-F238E27FC236}">
                <a16:creationId xmlns:a16="http://schemas.microsoft.com/office/drawing/2014/main" id="{313F6F1F-6A1E-0C47-A8A2-7531AC8A61AD}"/>
              </a:ext>
            </a:extLst>
          </p:cNvPr>
          <p:cNvSpPr txBox="1"/>
          <p:nvPr/>
        </p:nvSpPr>
        <p:spPr>
          <a:xfrm>
            <a:off x="107504" y="3399383"/>
            <a:ext cx="3456384" cy="461665"/>
          </a:xfrm>
          <a:prstGeom prst="rect">
            <a:avLst/>
          </a:prstGeom>
          <a:solidFill>
            <a:schemeClr val="accent1"/>
          </a:solidFill>
        </p:spPr>
        <p:txBody>
          <a:bodyPr wrap="square" rtlCol="0">
            <a:spAutoFit/>
          </a:bodyPr>
          <a:lstStyle/>
          <a:p>
            <a:r>
              <a:rPr lang="nl-NL" sz="2400" b="1" dirty="0">
                <a:solidFill>
                  <a:schemeClr val="bg1"/>
                </a:solidFill>
              </a:rPr>
              <a:t>PAS JE CIRCUIT AAN:</a:t>
            </a:r>
          </a:p>
        </p:txBody>
      </p:sp>
    </p:spTree>
    <p:extLst>
      <p:ext uri="{BB962C8B-B14F-4D97-AF65-F5344CB8AC3E}">
        <p14:creationId xmlns:p14="http://schemas.microsoft.com/office/powerpoint/2010/main" val="2502933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39481" y="692150"/>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2907345" y="24975"/>
            <a:ext cx="3329309" cy="584775"/>
          </a:xfrm>
          <a:prstGeom prst="rect">
            <a:avLst/>
          </a:prstGeom>
          <a:noFill/>
        </p:spPr>
        <p:txBody>
          <a:bodyPr wrap="none" rtlCol="0">
            <a:spAutoFit/>
          </a:bodyPr>
          <a:lstStyle/>
          <a:p>
            <a:r>
              <a:rPr lang="nl-NL" sz="3200" dirty="0">
                <a:solidFill>
                  <a:schemeClr val="bg1"/>
                </a:solidFill>
              </a:rPr>
              <a:t>4.28 SOLOVLUCHT </a:t>
            </a:r>
          </a:p>
        </p:txBody>
      </p:sp>
      <p:sp>
        <p:nvSpPr>
          <p:cNvPr id="4" name="Tekstvak 3">
            <a:extLst>
              <a:ext uri="{FF2B5EF4-FFF2-40B4-BE49-F238E27FC236}">
                <a16:creationId xmlns:a16="http://schemas.microsoft.com/office/drawing/2014/main" id="{D3F306D7-03AE-5748-8D93-33F3728B9500}"/>
              </a:ext>
            </a:extLst>
          </p:cNvPr>
          <p:cNvSpPr txBox="1"/>
          <p:nvPr/>
        </p:nvSpPr>
        <p:spPr>
          <a:xfrm>
            <a:off x="4737143" y="620688"/>
            <a:ext cx="4489363" cy="3816429"/>
          </a:xfrm>
          <a:prstGeom prst="rect">
            <a:avLst/>
          </a:prstGeom>
          <a:noFill/>
        </p:spPr>
        <p:txBody>
          <a:bodyPr wrap="square" rtlCol="0">
            <a:spAutoFit/>
          </a:bodyPr>
          <a:lstStyle/>
          <a:p>
            <a:r>
              <a:rPr lang="nl-NL" sz="2200" dirty="0"/>
              <a:t>Aandachtspunten, voordat iemand  solo gelaten wordt, zijn:</a:t>
            </a:r>
          </a:p>
          <a:p>
            <a:pPr marL="285750" indent="-285750">
              <a:buClr>
                <a:srgbClr val="FF0000"/>
              </a:buClr>
              <a:buFont typeface="Wingdings" pitchFamily="2" charset="2"/>
              <a:buChar char="Ø"/>
            </a:pPr>
            <a:r>
              <a:rPr lang="nl-NL" sz="2200" dirty="0"/>
              <a:t>Het vlieggevoel;</a:t>
            </a:r>
          </a:p>
          <a:p>
            <a:pPr marL="285750" indent="-285750">
              <a:buClr>
                <a:srgbClr val="FF0000"/>
              </a:buClr>
              <a:buFont typeface="Wingdings" pitchFamily="2" charset="2"/>
              <a:buChar char="Ø"/>
            </a:pPr>
            <a:r>
              <a:rPr lang="nl-NL" sz="2200" dirty="0"/>
              <a:t>Een goede start en landing;</a:t>
            </a:r>
          </a:p>
          <a:p>
            <a:pPr marL="285750" indent="-285750">
              <a:buClr>
                <a:srgbClr val="FF0000"/>
              </a:buClr>
              <a:buFont typeface="Wingdings" pitchFamily="2" charset="2"/>
              <a:buChar char="Ø"/>
            </a:pPr>
            <a:r>
              <a:rPr lang="nl-NL" sz="2200" dirty="0"/>
              <a:t>De reactie bij de oefening kabelbreuk;</a:t>
            </a:r>
          </a:p>
          <a:p>
            <a:pPr marL="285750" indent="-285750">
              <a:buClr>
                <a:srgbClr val="FF0000"/>
              </a:buClr>
              <a:buFont typeface="Wingdings" pitchFamily="2" charset="2"/>
              <a:buChar char="Ø"/>
            </a:pPr>
            <a:r>
              <a:rPr lang="nl-NL" sz="2200" dirty="0"/>
              <a:t>Het </a:t>
            </a:r>
            <a:r>
              <a:rPr lang="nl-NL" sz="2200" dirty="0" err="1"/>
              <a:t>oriëntatievermogen</a:t>
            </a:r>
            <a:r>
              <a:rPr lang="nl-NL" sz="2200" dirty="0"/>
              <a:t> en een goede circuitplanning;</a:t>
            </a:r>
          </a:p>
          <a:p>
            <a:pPr marL="285750" indent="-285750">
              <a:buClr>
                <a:srgbClr val="FF0000"/>
              </a:buClr>
              <a:buFont typeface="Wingdings" pitchFamily="2" charset="2"/>
              <a:buChar char="Ø"/>
            </a:pPr>
            <a:r>
              <a:rPr lang="nl-NL" sz="2200" dirty="0"/>
              <a:t>Besluitvaardigheid en uitkijken;</a:t>
            </a:r>
          </a:p>
          <a:p>
            <a:pPr marL="285750" indent="-285750">
              <a:buClr>
                <a:srgbClr val="FF0000"/>
              </a:buClr>
              <a:buFont typeface="Wingdings" pitchFamily="2" charset="2"/>
              <a:buChar char="Ø"/>
            </a:pPr>
            <a:r>
              <a:rPr lang="nl-NL" sz="2200" dirty="0"/>
              <a:t>Kennis van de voorrangsregels in de lucht.</a:t>
            </a:r>
          </a:p>
        </p:txBody>
      </p:sp>
      <p:pic>
        <p:nvPicPr>
          <p:cNvPr id="12" name="Picture 6">
            <a:extLst>
              <a:ext uri="{FF2B5EF4-FFF2-40B4-BE49-F238E27FC236}">
                <a16:creationId xmlns:a16="http://schemas.microsoft.com/office/drawing/2014/main" id="{846330A5-2890-8648-86B3-E2673B70229C}"/>
              </a:ext>
            </a:extLst>
          </p:cNvPr>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a:extLst>
              <a:ext uri="{FF2B5EF4-FFF2-40B4-BE49-F238E27FC236}">
                <a16:creationId xmlns:a16="http://schemas.microsoft.com/office/drawing/2014/main" id="{32E21BBD-6507-3944-B279-BA96604BD3A5}"/>
              </a:ext>
            </a:extLst>
          </p:cNvPr>
          <p:cNvPicPr>
            <a:picLocks noChangeAspect="1"/>
          </p:cNvPicPr>
          <p:nvPr/>
        </p:nvPicPr>
        <p:blipFill rotWithShape="1">
          <a:blip r:embed="rId4"/>
          <a:srcRect l="4671" r="4517"/>
          <a:stretch/>
        </p:blipFill>
        <p:spPr>
          <a:xfrm>
            <a:off x="-1" y="781865"/>
            <a:ext cx="4634283" cy="3482183"/>
          </a:xfrm>
          <a:prstGeom prst="rect">
            <a:avLst/>
          </a:prstGeom>
        </p:spPr>
      </p:pic>
      <p:pic>
        <p:nvPicPr>
          <p:cNvPr id="8" name="Afbeelding 7">
            <a:extLst>
              <a:ext uri="{FF2B5EF4-FFF2-40B4-BE49-F238E27FC236}">
                <a16:creationId xmlns:a16="http://schemas.microsoft.com/office/drawing/2014/main" id="{53A4CE88-E95F-4942-8F77-5A55C2965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00571"/>
            <a:ext cx="9144000" cy="2460643"/>
          </a:xfrm>
          <a:prstGeom prst="rect">
            <a:avLst/>
          </a:prstGeom>
        </p:spPr>
      </p:pic>
    </p:spTree>
    <p:extLst>
      <p:ext uri="{BB962C8B-B14F-4D97-AF65-F5344CB8AC3E}">
        <p14:creationId xmlns:p14="http://schemas.microsoft.com/office/powerpoint/2010/main" val="2206181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43808" y="46811"/>
            <a:ext cx="3259803" cy="584775"/>
          </a:xfrm>
          <a:prstGeom prst="rect">
            <a:avLst/>
          </a:prstGeom>
          <a:noFill/>
        </p:spPr>
        <p:txBody>
          <a:bodyPr wrap="none" rtlCol="0">
            <a:spAutoFit/>
          </a:bodyPr>
          <a:lstStyle/>
          <a:p>
            <a:r>
              <a:rPr lang="nl-NL" sz="3200" dirty="0">
                <a:solidFill>
                  <a:schemeClr val="bg1"/>
                </a:solidFill>
              </a:rPr>
              <a:t>4.11 DE LIERSTART</a:t>
            </a:r>
          </a:p>
        </p:txBody>
      </p:sp>
      <p:pic>
        <p:nvPicPr>
          <p:cNvPr id="11" name="Afbeelding 10">
            <a:extLst>
              <a:ext uri="{FF2B5EF4-FFF2-40B4-BE49-F238E27FC236}">
                <a16:creationId xmlns:a16="http://schemas.microsoft.com/office/drawing/2014/main" id="{CBFF529D-AB14-C348-B4D5-7B9D877BCF2E}"/>
              </a:ext>
            </a:extLst>
          </p:cNvPr>
          <p:cNvPicPr>
            <a:picLocks noChangeAspect="1"/>
          </p:cNvPicPr>
          <p:nvPr/>
        </p:nvPicPr>
        <p:blipFill rotWithShape="1">
          <a:blip r:embed="rId4"/>
          <a:srcRect l="12037"/>
          <a:stretch/>
        </p:blipFill>
        <p:spPr>
          <a:xfrm>
            <a:off x="171450" y="706139"/>
            <a:ext cx="8851940" cy="4739057"/>
          </a:xfrm>
          <a:prstGeom prst="rect">
            <a:avLst/>
          </a:prstGeom>
        </p:spPr>
      </p:pic>
      <p:graphicFrame>
        <p:nvGraphicFramePr>
          <p:cNvPr id="2" name="Tabel 1">
            <a:extLst>
              <a:ext uri="{FF2B5EF4-FFF2-40B4-BE49-F238E27FC236}">
                <a16:creationId xmlns:a16="http://schemas.microsoft.com/office/drawing/2014/main" id="{830282C4-31F6-A949-880E-52D0348F64E2}"/>
              </a:ext>
            </a:extLst>
          </p:cNvPr>
          <p:cNvGraphicFramePr>
            <a:graphicFrameLocks noGrp="1"/>
          </p:cNvGraphicFramePr>
          <p:nvPr>
            <p:extLst>
              <p:ext uri="{D42A27DB-BD31-4B8C-83A1-F6EECF244321}">
                <p14:modId xmlns:p14="http://schemas.microsoft.com/office/powerpoint/2010/main" val="2347423872"/>
              </p:ext>
            </p:extLst>
          </p:nvPr>
        </p:nvGraphicFramePr>
        <p:xfrm>
          <a:off x="185202" y="3851945"/>
          <a:ext cx="8787348" cy="2936240"/>
        </p:xfrm>
        <a:graphic>
          <a:graphicData uri="http://schemas.openxmlformats.org/drawingml/2006/table">
            <a:tbl>
              <a:tblPr firstRow="1" bandRow="1">
                <a:tableStyleId>{5C22544A-7EE6-4342-B048-85BDC9FD1C3A}</a:tableStyleId>
              </a:tblPr>
              <a:tblGrid>
                <a:gridCol w="1991894">
                  <a:extLst>
                    <a:ext uri="{9D8B030D-6E8A-4147-A177-3AD203B41FA5}">
                      <a16:colId xmlns:a16="http://schemas.microsoft.com/office/drawing/2014/main" val="2598361674"/>
                    </a:ext>
                  </a:extLst>
                </a:gridCol>
                <a:gridCol w="6795454">
                  <a:extLst>
                    <a:ext uri="{9D8B030D-6E8A-4147-A177-3AD203B41FA5}">
                      <a16:colId xmlns:a16="http://schemas.microsoft.com/office/drawing/2014/main" val="3191124451"/>
                    </a:ext>
                  </a:extLst>
                </a:gridCol>
              </a:tblGrid>
              <a:tr h="370840">
                <a:tc>
                  <a:txBody>
                    <a:bodyPr/>
                    <a:lstStyle/>
                    <a:p>
                      <a:r>
                        <a:rPr lang="nl-NL" dirty="0"/>
                        <a:t>Zeggen:</a:t>
                      </a:r>
                    </a:p>
                  </a:txBody>
                  <a:tcPr/>
                </a:tc>
                <a:tc>
                  <a:txBody>
                    <a:bodyPr/>
                    <a:lstStyle/>
                    <a:p>
                      <a:r>
                        <a:rPr lang="nl-NL" dirty="0"/>
                        <a:t>Actie:</a:t>
                      </a:r>
                    </a:p>
                  </a:txBody>
                  <a:tcPr/>
                </a:tc>
                <a:extLst>
                  <a:ext uri="{0D108BD9-81ED-4DB2-BD59-A6C34878D82A}">
                    <a16:rowId xmlns:a16="http://schemas.microsoft.com/office/drawing/2014/main" val="2551723894"/>
                  </a:ext>
                </a:extLst>
              </a:tr>
              <a:tr h="370840">
                <a:tc>
                  <a:txBody>
                    <a:bodyPr/>
                    <a:lstStyle/>
                    <a:p>
                      <a:r>
                        <a:rPr lang="nl-NL" sz="1800" b="0" i="1" kern="1200" dirty="0">
                          <a:solidFill>
                            <a:schemeClr val="dk1"/>
                          </a:solidFill>
                          <a:effectLst/>
                          <a:latin typeface="+mn-lt"/>
                          <a:ea typeface="+mn-ea"/>
                          <a:cs typeface="+mn-cs"/>
                        </a:rPr>
                        <a:t>‘</a:t>
                      </a:r>
                      <a:r>
                        <a:rPr lang="nl-NL" sz="1800" b="0" i="1" kern="1200" dirty="0" err="1">
                          <a:solidFill>
                            <a:schemeClr val="dk1"/>
                          </a:solidFill>
                          <a:effectLst/>
                          <a:latin typeface="+mn-lt"/>
                          <a:ea typeface="+mn-ea"/>
                          <a:cs typeface="+mn-cs"/>
                        </a:rPr>
                        <a:t>Bijprikken</a:t>
                      </a:r>
                      <a:r>
                        <a:rPr lang="nl-NL" sz="1800" b="0" i="1" kern="1200" dirty="0">
                          <a:solidFill>
                            <a:schemeClr val="dk1"/>
                          </a:solidFill>
                          <a:effectLst/>
                          <a:latin typeface="+mn-lt"/>
                          <a:ea typeface="+mn-ea"/>
                          <a:cs typeface="+mn-cs"/>
                        </a:rPr>
                        <a:t>’</a:t>
                      </a:r>
                      <a:endParaRPr lang="nl-NL" dirty="0"/>
                    </a:p>
                  </a:txBody>
                  <a:tcPr/>
                </a:tc>
                <a:tc>
                  <a:txBody>
                    <a:bodyPr/>
                    <a:lstStyle/>
                    <a:p>
                      <a:r>
                        <a:rPr lang="nl-NL" sz="1800" b="0" i="0" kern="1200" dirty="0">
                          <a:solidFill>
                            <a:schemeClr val="dk1"/>
                          </a:solidFill>
                          <a:effectLst/>
                          <a:latin typeface="+mn-lt"/>
                          <a:ea typeface="+mn-ea"/>
                          <a:cs typeface="+mn-cs"/>
                        </a:rPr>
                        <a:t>Stuurknuppel rustig naar voren doen zodat de spanning op de lierkabel afneemt en het vliegtuig in de normale vliegstand komt met de neus iets onder de horizon.</a:t>
                      </a:r>
                      <a:endParaRPr lang="nl-NL" dirty="0"/>
                    </a:p>
                  </a:txBody>
                  <a:tcPr/>
                </a:tc>
                <a:extLst>
                  <a:ext uri="{0D108BD9-81ED-4DB2-BD59-A6C34878D82A}">
                    <a16:rowId xmlns:a16="http://schemas.microsoft.com/office/drawing/2014/main" val="3346729093"/>
                  </a:ext>
                </a:extLst>
              </a:tr>
              <a:tr h="370840">
                <a:tc>
                  <a:txBody>
                    <a:bodyPr/>
                    <a:lstStyle/>
                    <a:p>
                      <a:r>
                        <a:rPr lang="nl-NL" sz="1800" b="0" i="1" kern="1200" dirty="0">
                          <a:solidFill>
                            <a:schemeClr val="dk1"/>
                          </a:solidFill>
                          <a:effectLst/>
                          <a:latin typeface="+mn-lt"/>
                          <a:ea typeface="+mn-ea"/>
                          <a:cs typeface="+mn-cs"/>
                        </a:rPr>
                        <a:t>‘Ontkoppelen’</a:t>
                      </a:r>
                      <a:endParaRPr lang="nl-NL" dirty="0"/>
                    </a:p>
                  </a:txBody>
                  <a:tcPr/>
                </a:tc>
                <a:tc>
                  <a:txBody>
                    <a:bodyPr/>
                    <a:lstStyle/>
                    <a:p>
                      <a:r>
                        <a:rPr lang="nl-NL" sz="1800" b="0" i="0" kern="1200" dirty="0">
                          <a:solidFill>
                            <a:schemeClr val="dk1"/>
                          </a:solidFill>
                          <a:effectLst/>
                          <a:latin typeface="+mn-lt"/>
                          <a:ea typeface="+mn-ea"/>
                          <a:cs typeface="+mn-cs"/>
                        </a:rPr>
                        <a:t>Je trekt twee keer aan de ontkoppelknop.</a:t>
                      </a:r>
                      <a:endParaRPr lang="nl-NL" dirty="0"/>
                    </a:p>
                  </a:txBody>
                  <a:tcPr/>
                </a:tc>
                <a:extLst>
                  <a:ext uri="{0D108BD9-81ED-4DB2-BD59-A6C34878D82A}">
                    <a16:rowId xmlns:a16="http://schemas.microsoft.com/office/drawing/2014/main" val="900846353"/>
                  </a:ext>
                </a:extLst>
              </a:tr>
              <a:tr h="370840">
                <a:tc>
                  <a:txBody>
                    <a:bodyPr/>
                    <a:lstStyle/>
                    <a:p>
                      <a:r>
                        <a:rPr lang="nl-NL" sz="1800" b="0" i="1" kern="1200" dirty="0">
                          <a:solidFill>
                            <a:schemeClr val="dk1"/>
                          </a:solidFill>
                          <a:effectLst/>
                          <a:latin typeface="+mn-lt"/>
                          <a:ea typeface="+mn-ea"/>
                          <a:cs typeface="+mn-cs"/>
                        </a:rPr>
                        <a:t>‘Kleppen gesloten’</a:t>
                      </a:r>
                      <a:endParaRPr lang="nl-NL" dirty="0"/>
                    </a:p>
                  </a:txBody>
                  <a:tcPr/>
                </a:tc>
                <a:tc>
                  <a:txBody>
                    <a:bodyPr/>
                    <a:lstStyle/>
                    <a:p>
                      <a:r>
                        <a:rPr lang="nl-NL" sz="1800" b="0" i="0" kern="1200" dirty="0">
                          <a:solidFill>
                            <a:schemeClr val="dk1"/>
                          </a:solidFill>
                          <a:effectLst/>
                          <a:latin typeface="+mn-lt"/>
                          <a:ea typeface="+mn-ea"/>
                          <a:cs typeface="+mn-cs"/>
                        </a:rPr>
                        <a:t>Je voelt aan de kleppenhendel om te checken of de kleppen nog gelocked zijn.</a:t>
                      </a:r>
                      <a:endParaRPr lang="nl-NL" dirty="0"/>
                    </a:p>
                  </a:txBody>
                  <a:tcPr/>
                </a:tc>
                <a:extLst>
                  <a:ext uri="{0D108BD9-81ED-4DB2-BD59-A6C34878D82A}">
                    <a16:rowId xmlns:a16="http://schemas.microsoft.com/office/drawing/2014/main" val="3050231638"/>
                  </a:ext>
                </a:extLst>
              </a:tr>
              <a:tr h="370840">
                <a:tc>
                  <a:txBody>
                    <a:bodyPr/>
                    <a:lstStyle/>
                    <a:p>
                      <a:r>
                        <a:rPr lang="nl-NL" sz="1800" b="0" i="1" kern="1200" dirty="0">
                          <a:solidFill>
                            <a:schemeClr val="dk1"/>
                          </a:solidFill>
                          <a:effectLst/>
                          <a:latin typeface="+mn-lt"/>
                          <a:ea typeface="+mn-ea"/>
                          <a:cs typeface="+mn-cs"/>
                        </a:rPr>
                        <a:t>‘Snelheid’</a:t>
                      </a:r>
                      <a:endParaRPr lang="nl-NL" dirty="0"/>
                    </a:p>
                  </a:txBody>
                  <a:tcPr/>
                </a:tc>
                <a:tc>
                  <a:txBody>
                    <a:bodyPr/>
                    <a:lstStyle/>
                    <a:p>
                      <a:r>
                        <a:rPr lang="nl-NL" dirty="0"/>
                        <a:t>Je controleert of je met normale vliegsnelheid vliegt en zegt hardop: ‘Snelheid; (bijv.) 85 km/h.’</a:t>
                      </a:r>
                    </a:p>
                  </a:txBody>
                  <a:tcPr/>
                </a:tc>
                <a:extLst>
                  <a:ext uri="{0D108BD9-81ED-4DB2-BD59-A6C34878D82A}">
                    <a16:rowId xmlns:a16="http://schemas.microsoft.com/office/drawing/2014/main" val="62060996"/>
                  </a:ext>
                </a:extLst>
              </a:tr>
            </a:tbl>
          </a:graphicData>
        </a:graphic>
      </p:graphicFrame>
      <p:sp>
        <p:nvSpPr>
          <p:cNvPr id="4" name="Tekstvak 3">
            <a:extLst>
              <a:ext uri="{FF2B5EF4-FFF2-40B4-BE49-F238E27FC236}">
                <a16:creationId xmlns:a16="http://schemas.microsoft.com/office/drawing/2014/main" id="{BE70B5F0-AA29-5643-AE8D-BBA2278B2742}"/>
              </a:ext>
            </a:extLst>
          </p:cNvPr>
          <p:cNvSpPr txBox="1"/>
          <p:nvPr/>
        </p:nvSpPr>
        <p:spPr>
          <a:xfrm>
            <a:off x="220036" y="760746"/>
            <a:ext cx="2825838" cy="461665"/>
          </a:xfrm>
          <a:prstGeom prst="rect">
            <a:avLst/>
          </a:prstGeom>
          <a:solidFill>
            <a:schemeClr val="accent1"/>
          </a:solidFill>
        </p:spPr>
        <p:txBody>
          <a:bodyPr wrap="none" rtlCol="0">
            <a:spAutoFit/>
          </a:bodyPr>
          <a:lstStyle/>
          <a:p>
            <a:r>
              <a:rPr lang="nl-NL" sz="2400" b="1" dirty="0">
                <a:solidFill>
                  <a:schemeClr val="bg1"/>
                </a:solidFill>
              </a:rPr>
              <a:t>ONTKOPPELHOOGTE</a:t>
            </a:r>
            <a:endParaRPr lang="nl-NL" sz="2400" dirty="0">
              <a:solidFill>
                <a:schemeClr val="bg1"/>
              </a:solidFill>
            </a:endParaRPr>
          </a:p>
        </p:txBody>
      </p:sp>
    </p:spTree>
    <p:extLst>
      <p:ext uri="{BB962C8B-B14F-4D97-AF65-F5344CB8AC3E}">
        <p14:creationId xmlns:p14="http://schemas.microsoft.com/office/powerpoint/2010/main" val="665547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43808" y="46811"/>
            <a:ext cx="3259803" cy="584775"/>
          </a:xfrm>
          <a:prstGeom prst="rect">
            <a:avLst/>
          </a:prstGeom>
          <a:noFill/>
        </p:spPr>
        <p:txBody>
          <a:bodyPr wrap="none" rtlCol="0">
            <a:spAutoFit/>
          </a:bodyPr>
          <a:lstStyle/>
          <a:p>
            <a:r>
              <a:rPr lang="nl-NL" sz="3200" dirty="0">
                <a:solidFill>
                  <a:schemeClr val="bg1"/>
                </a:solidFill>
              </a:rPr>
              <a:t>4.13 DE LIERSTART</a:t>
            </a:r>
          </a:p>
        </p:txBody>
      </p:sp>
      <p:sp>
        <p:nvSpPr>
          <p:cNvPr id="3" name="Tekstvak 2">
            <a:extLst>
              <a:ext uri="{FF2B5EF4-FFF2-40B4-BE49-F238E27FC236}">
                <a16:creationId xmlns:a16="http://schemas.microsoft.com/office/drawing/2014/main" id="{11F53A81-A8E3-F149-8515-C54C6EB15C0D}"/>
              </a:ext>
            </a:extLst>
          </p:cNvPr>
          <p:cNvSpPr txBox="1"/>
          <p:nvPr/>
        </p:nvSpPr>
        <p:spPr>
          <a:xfrm>
            <a:off x="58921" y="4207728"/>
            <a:ext cx="8829576" cy="2677656"/>
          </a:xfrm>
          <a:prstGeom prst="rect">
            <a:avLst/>
          </a:prstGeom>
          <a:noFill/>
        </p:spPr>
        <p:txBody>
          <a:bodyPr wrap="square" rtlCol="0">
            <a:spAutoFit/>
          </a:bodyPr>
          <a:lstStyle/>
          <a:p>
            <a:pPr marL="285750" indent="-285750">
              <a:buClr>
                <a:srgbClr val="FF0000"/>
              </a:buClr>
              <a:buFont typeface="Wingdings" pitchFamily="2" charset="2"/>
              <a:buChar char="Ø"/>
            </a:pPr>
            <a:r>
              <a:rPr lang="nl-NL" sz="2400" i="1" dirty="0"/>
              <a:t>Als de invalshoek te groot wordt, laat de luchtstroom rondom de vleugel los, de </a:t>
            </a:r>
            <a:r>
              <a:rPr lang="nl-NL" sz="2400" i="1" dirty="0">
                <a:solidFill>
                  <a:srgbClr val="FF0000"/>
                </a:solidFill>
              </a:rPr>
              <a:t>vleugel overtrekt en de weerstand neemt toe</a:t>
            </a:r>
            <a:r>
              <a:rPr lang="nl-NL" sz="2400" i="1" dirty="0"/>
              <a:t>. Het eerste gevaar bij steil starten is overtrek, het tweede is kabelbreuk.</a:t>
            </a:r>
          </a:p>
          <a:p>
            <a:pPr marL="285750" indent="-285750">
              <a:buClr>
                <a:srgbClr val="FF0000"/>
              </a:buClr>
              <a:buFont typeface="Wingdings" pitchFamily="2" charset="2"/>
              <a:buChar char="Ø"/>
            </a:pPr>
            <a:r>
              <a:rPr lang="nl-NL" sz="2400" i="1" dirty="0"/>
              <a:t>Als je bij voldoende vliegsnelheid geleidelijk de klimstand vergroot, kun je, bij een kabelbreuk of motorstoring van de lier, de neus van het vliegtuig nog gemakkelijk en met nog voldoende vliegsnelheid weer onder de horizon brengen om daarna veilig te landen.</a:t>
            </a:r>
            <a:endParaRPr lang="nl-NL" sz="2400" dirty="0"/>
          </a:p>
        </p:txBody>
      </p:sp>
      <p:pic>
        <p:nvPicPr>
          <p:cNvPr id="2" name="Afbeelding 1">
            <a:extLst>
              <a:ext uri="{FF2B5EF4-FFF2-40B4-BE49-F238E27FC236}">
                <a16:creationId xmlns:a16="http://schemas.microsoft.com/office/drawing/2014/main" id="{8F3D5752-88AD-F465-862E-1CC3E71EA5E5}"/>
              </a:ext>
            </a:extLst>
          </p:cNvPr>
          <p:cNvPicPr>
            <a:picLocks noChangeAspect="1"/>
          </p:cNvPicPr>
          <p:nvPr/>
        </p:nvPicPr>
        <p:blipFill>
          <a:blip r:embed="rId4"/>
          <a:stretch>
            <a:fillRect/>
          </a:stretch>
        </p:blipFill>
        <p:spPr>
          <a:xfrm>
            <a:off x="89560" y="738513"/>
            <a:ext cx="8934836" cy="3338554"/>
          </a:xfrm>
          <a:prstGeom prst="rect">
            <a:avLst/>
          </a:prstGeom>
        </p:spPr>
      </p:pic>
      <p:sp>
        <p:nvSpPr>
          <p:cNvPr id="4" name="Tekstvak 3">
            <a:extLst>
              <a:ext uri="{FF2B5EF4-FFF2-40B4-BE49-F238E27FC236}">
                <a16:creationId xmlns:a16="http://schemas.microsoft.com/office/drawing/2014/main" id="{E1C4F888-49F6-123A-AF97-032732F5D1D5}"/>
              </a:ext>
            </a:extLst>
          </p:cNvPr>
          <p:cNvSpPr txBox="1"/>
          <p:nvPr/>
        </p:nvSpPr>
        <p:spPr>
          <a:xfrm>
            <a:off x="6045670" y="728663"/>
            <a:ext cx="3065711" cy="461665"/>
          </a:xfrm>
          <a:prstGeom prst="rect">
            <a:avLst/>
          </a:prstGeom>
          <a:solidFill>
            <a:schemeClr val="accent1"/>
          </a:solidFill>
        </p:spPr>
        <p:txBody>
          <a:bodyPr wrap="none" rtlCol="0">
            <a:spAutoFit/>
          </a:bodyPr>
          <a:lstStyle/>
          <a:p>
            <a:r>
              <a:rPr lang="nl-NL" sz="2400" b="1" dirty="0">
                <a:solidFill>
                  <a:schemeClr val="bg1"/>
                </a:solidFill>
              </a:rPr>
              <a:t>NOOIT STEIL STARTEN!</a:t>
            </a:r>
            <a:endParaRPr lang="nl-NL" sz="2400" dirty="0">
              <a:solidFill>
                <a:schemeClr val="bg1"/>
              </a:solidFill>
            </a:endParaRPr>
          </a:p>
        </p:txBody>
      </p:sp>
    </p:spTree>
    <p:extLst>
      <p:ext uri="{BB962C8B-B14F-4D97-AF65-F5344CB8AC3E}">
        <p14:creationId xmlns:p14="http://schemas.microsoft.com/office/powerpoint/2010/main" val="374716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43808" y="46811"/>
            <a:ext cx="3259803" cy="584775"/>
          </a:xfrm>
          <a:prstGeom prst="rect">
            <a:avLst/>
          </a:prstGeom>
          <a:noFill/>
        </p:spPr>
        <p:txBody>
          <a:bodyPr wrap="none" rtlCol="0">
            <a:spAutoFit/>
          </a:bodyPr>
          <a:lstStyle/>
          <a:p>
            <a:r>
              <a:rPr lang="nl-NL" sz="3200" dirty="0">
                <a:solidFill>
                  <a:schemeClr val="bg1"/>
                </a:solidFill>
              </a:rPr>
              <a:t>4.13 DE LIERSTART</a:t>
            </a:r>
          </a:p>
        </p:txBody>
      </p:sp>
      <p:sp>
        <p:nvSpPr>
          <p:cNvPr id="3" name="Tekstvak 2">
            <a:extLst>
              <a:ext uri="{FF2B5EF4-FFF2-40B4-BE49-F238E27FC236}">
                <a16:creationId xmlns:a16="http://schemas.microsoft.com/office/drawing/2014/main" id="{11F53A81-A8E3-F149-8515-C54C6EB15C0D}"/>
              </a:ext>
            </a:extLst>
          </p:cNvPr>
          <p:cNvSpPr txBox="1"/>
          <p:nvPr/>
        </p:nvSpPr>
        <p:spPr>
          <a:xfrm>
            <a:off x="5004048" y="620688"/>
            <a:ext cx="4146179" cy="5262979"/>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Bij te langzaam lieren doe je de neus duidelijk naar beneden. De lierman merkt dit en geeft meer gas. Als de snelheid oploopt, trek je de stuurknuppel geleidelijk naar je toe.</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Bij te snel lieren laat je het vliegtuig met het voeten-stuur een paar keer naar links en rechts gieren.</a:t>
            </a:r>
          </a:p>
        </p:txBody>
      </p:sp>
      <p:sp>
        <p:nvSpPr>
          <p:cNvPr id="5" name="Tekstvak 4">
            <a:extLst>
              <a:ext uri="{FF2B5EF4-FFF2-40B4-BE49-F238E27FC236}">
                <a16:creationId xmlns:a16="http://schemas.microsoft.com/office/drawing/2014/main" id="{E5645B58-366F-BF44-8ECC-6896CBE208FC}"/>
              </a:ext>
            </a:extLst>
          </p:cNvPr>
          <p:cNvSpPr txBox="1"/>
          <p:nvPr/>
        </p:nvSpPr>
        <p:spPr>
          <a:xfrm>
            <a:off x="71485" y="752715"/>
            <a:ext cx="5064402" cy="461665"/>
          </a:xfrm>
          <a:prstGeom prst="rect">
            <a:avLst/>
          </a:prstGeom>
          <a:solidFill>
            <a:schemeClr val="accent1"/>
          </a:solidFill>
        </p:spPr>
        <p:txBody>
          <a:bodyPr wrap="square" rtlCol="0">
            <a:spAutoFit/>
          </a:bodyPr>
          <a:lstStyle/>
          <a:p>
            <a:r>
              <a:rPr lang="nl-NL" sz="2400" b="1" dirty="0">
                <a:solidFill>
                  <a:schemeClr val="bg1"/>
                </a:solidFill>
              </a:rPr>
              <a:t>LIERTEKENS: TE LANGZAAM LIEREN</a:t>
            </a:r>
            <a:endParaRPr lang="nl-NL" sz="2400" dirty="0">
              <a:solidFill>
                <a:schemeClr val="bg1"/>
              </a:solidFill>
            </a:endParaRPr>
          </a:p>
        </p:txBody>
      </p:sp>
      <p:sp>
        <p:nvSpPr>
          <p:cNvPr id="14" name="Tekstvak 13">
            <a:extLst>
              <a:ext uri="{FF2B5EF4-FFF2-40B4-BE49-F238E27FC236}">
                <a16:creationId xmlns:a16="http://schemas.microsoft.com/office/drawing/2014/main" id="{37A73974-CD6B-B14A-B277-45157FFFB719}"/>
              </a:ext>
            </a:extLst>
          </p:cNvPr>
          <p:cNvSpPr txBox="1"/>
          <p:nvPr/>
        </p:nvSpPr>
        <p:spPr>
          <a:xfrm>
            <a:off x="47742" y="4344289"/>
            <a:ext cx="5064402" cy="461665"/>
          </a:xfrm>
          <a:prstGeom prst="rect">
            <a:avLst/>
          </a:prstGeom>
          <a:solidFill>
            <a:schemeClr val="accent1"/>
          </a:solidFill>
        </p:spPr>
        <p:txBody>
          <a:bodyPr wrap="square" rtlCol="0">
            <a:spAutoFit/>
          </a:bodyPr>
          <a:lstStyle/>
          <a:p>
            <a:r>
              <a:rPr lang="nl-NL" sz="2400" b="1" dirty="0">
                <a:solidFill>
                  <a:schemeClr val="bg1"/>
                </a:solidFill>
              </a:rPr>
              <a:t>LIERTEKENS: TE SNEL LIEREN</a:t>
            </a:r>
            <a:endParaRPr lang="nl-NL" sz="2400" dirty="0">
              <a:solidFill>
                <a:schemeClr val="bg1"/>
              </a:solidFill>
            </a:endParaRPr>
          </a:p>
        </p:txBody>
      </p:sp>
      <p:pic>
        <p:nvPicPr>
          <p:cNvPr id="6" name="Afbeelding 5">
            <a:extLst>
              <a:ext uri="{FF2B5EF4-FFF2-40B4-BE49-F238E27FC236}">
                <a16:creationId xmlns:a16="http://schemas.microsoft.com/office/drawing/2014/main" id="{1343015B-59A6-3AD9-C255-7EAB4051E533}"/>
              </a:ext>
            </a:extLst>
          </p:cNvPr>
          <p:cNvPicPr>
            <a:picLocks noChangeAspect="1"/>
          </p:cNvPicPr>
          <p:nvPr/>
        </p:nvPicPr>
        <p:blipFill>
          <a:blip r:embed="rId4"/>
          <a:stretch>
            <a:fillRect/>
          </a:stretch>
        </p:blipFill>
        <p:spPr>
          <a:xfrm>
            <a:off x="-7566" y="1316277"/>
            <a:ext cx="5135887" cy="2527975"/>
          </a:xfrm>
          <a:prstGeom prst="rect">
            <a:avLst/>
          </a:prstGeom>
        </p:spPr>
      </p:pic>
      <p:pic>
        <p:nvPicPr>
          <p:cNvPr id="7" name="Afbeelding 6">
            <a:extLst>
              <a:ext uri="{FF2B5EF4-FFF2-40B4-BE49-F238E27FC236}">
                <a16:creationId xmlns:a16="http://schemas.microsoft.com/office/drawing/2014/main" id="{6EE7E10F-CF35-46F1-BB3A-D7618C9D89E8}"/>
              </a:ext>
            </a:extLst>
          </p:cNvPr>
          <p:cNvPicPr>
            <a:picLocks noChangeAspect="1"/>
          </p:cNvPicPr>
          <p:nvPr/>
        </p:nvPicPr>
        <p:blipFill>
          <a:blip r:embed="rId5"/>
          <a:stretch>
            <a:fillRect/>
          </a:stretch>
        </p:blipFill>
        <p:spPr>
          <a:xfrm>
            <a:off x="12177" y="4819775"/>
            <a:ext cx="5123710" cy="1820970"/>
          </a:xfrm>
          <a:prstGeom prst="rect">
            <a:avLst/>
          </a:prstGeom>
        </p:spPr>
      </p:pic>
    </p:spTree>
    <p:extLst>
      <p:ext uri="{BB962C8B-B14F-4D97-AF65-F5344CB8AC3E}">
        <p14:creationId xmlns:p14="http://schemas.microsoft.com/office/powerpoint/2010/main" val="213925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2234069" y="20044"/>
            <a:ext cx="5066387" cy="584775"/>
          </a:xfrm>
          <a:prstGeom prst="rect">
            <a:avLst/>
          </a:prstGeom>
          <a:noFill/>
        </p:spPr>
        <p:txBody>
          <a:bodyPr wrap="none" rtlCol="0">
            <a:spAutoFit/>
          </a:bodyPr>
          <a:lstStyle/>
          <a:p>
            <a:r>
              <a:rPr lang="nl-NL" sz="3200" dirty="0">
                <a:solidFill>
                  <a:schemeClr val="bg1"/>
                </a:solidFill>
              </a:rPr>
              <a:t>4.14 LIERSTART MET ZIJWIND</a:t>
            </a:r>
          </a:p>
        </p:txBody>
      </p:sp>
      <p:sp>
        <p:nvSpPr>
          <p:cNvPr id="3" name="Tekstvak 2">
            <a:extLst>
              <a:ext uri="{FF2B5EF4-FFF2-40B4-BE49-F238E27FC236}">
                <a16:creationId xmlns:a16="http://schemas.microsoft.com/office/drawing/2014/main" id="{11F53A81-A8E3-F149-8515-C54C6EB15C0D}"/>
              </a:ext>
            </a:extLst>
          </p:cNvPr>
          <p:cNvSpPr txBox="1"/>
          <p:nvPr/>
        </p:nvSpPr>
        <p:spPr>
          <a:xfrm>
            <a:off x="2987824" y="3910404"/>
            <a:ext cx="6264696" cy="3046988"/>
          </a:xfrm>
          <a:prstGeom prst="rect">
            <a:avLst/>
          </a:prstGeom>
          <a:noFill/>
        </p:spPr>
        <p:txBody>
          <a:bodyPr wrap="square" rtlCol="0">
            <a:spAutoFit/>
          </a:bodyPr>
          <a:lstStyle/>
          <a:p>
            <a:pPr>
              <a:buClr>
                <a:srgbClr val="FF0000"/>
              </a:buClr>
            </a:pPr>
            <a:r>
              <a:rPr lang="nl-NL" sz="2400" b="1" dirty="0"/>
              <a:t>Voor de start (1): </a:t>
            </a:r>
            <a:r>
              <a:rPr lang="nl-NL" sz="2400" dirty="0"/>
              <a:t> </a:t>
            </a:r>
          </a:p>
          <a:p>
            <a:pPr marL="342900" indent="-342900">
              <a:buClr>
                <a:srgbClr val="FF0000"/>
              </a:buClr>
              <a:buFont typeface="Wingdings" pitchFamily="2" charset="2"/>
              <a:buChar char="Ø"/>
            </a:pPr>
            <a:r>
              <a:rPr lang="nl-NL" sz="2400" dirty="0"/>
              <a:t>Letten op de windzak.</a:t>
            </a:r>
          </a:p>
          <a:p>
            <a:pPr>
              <a:buClr>
                <a:srgbClr val="FF0000"/>
              </a:buClr>
            </a:pPr>
            <a:r>
              <a:rPr lang="nl-NL" sz="2400" b="1" dirty="0"/>
              <a:t>Bij het rollen over de grond (2): </a:t>
            </a:r>
            <a:endParaRPr lang="nl-NL" sz="2400" dirty="0"/>
          </a:p>
          <a:p>
            <a:pPr marL="342900" indent="-342900">
              <a:buClr>
                <a:srgbClr val="FF0000"/>
              </a:buClr>
              <a:buFont typeface="Wingdings" pitchFamily="2" charset="2"/>
              <a:buChar char="Ø"/>
            </a:pPr>
            <a:r>
              <a:rPr lang="nl-NL" sz="2400" dirty="0"/>
              <a:t>Het weerhaaneffect tegengaan</a:t>
            </a:r>
          </a:p>
          <a:p>
            <a:pPr marL="342900" indent="-342900">
              <a:buClr>
                <a:srgbClr val="FF0000"/>
              </a:buClr>
              <a:buFont typeface="Wingdings" pitchFamily="2" charset="2"/>
              <a:buChar char="Ø"/>
            </a:pPr>
            <a:r>
              <a:rPr lang="nl-NL" sz="2400" dirty="0"/>
              <a:t>Vleugels horizontaal houden.</a:t>
            </a:r>
          </a:p>
          <a:p>
            <a:pPr>
              <a:buClr>
                <a:srgbClr val="FF0000"/>
              </a:buClr>
            </a:pPr>
            <a:r>
              <a:rPr lang="nl-NL" sz="2400" b="1" dirty="0"/>
              <a:t>Op enige hoogte (3): </a:t>
            </a:r>
            <a:endParaRPr lang="nl-NL" sz="2400" dirty="0"/>
          </a:p>
          <a:p>
            <a:pPr marL="342900" indent="-342900">
              <a:buClr>
                <a:srgbClr val="FF0000"/>
              </a:buClr>
              <a:buFont typeface="Wingdings" pitchFamily="2" charset="2"/>
              <a:buChar char="Ø"/>
            </a:pPr>
            <a:r>
              <a:rPr lang="nl-NL" sz="2400" dirty="0"/>
              <a:t>Geleidelijk beginnen met opsturen;</a:t>
            </a:r>
          </a:p>
          <a:p>
            <a:pPr marL="342900" indent="-342900">
              <a:buClr>
                <a:srgbClr val="FF0000"/>
              </a:buClr>
              <a:buFont typeface="Wingdings" pitchFamily="2" charset="2"/>
              <a:buChar char="Ø"/>
            </a:pPr>
            <a:r>
              <a:rPr lang="nl-NL" sz="2400" dirty="0"/>
              <a:t>Opsturen (voldoende dwarshelling en slipvrij).</a:t>
            </a:r>
          </a:p>
        </p:txBody>
      </p:sp>
      <p:pic>
        <p:nvPicPr>
          <p:cNvPr id="2" name="Afbeelding 1">
            <a:extLst>
              <a:ext uri="{FF2B5EF4-FFF2-40B4-BE49-F238E27FC236}">
                <a16:creationId xmlns:a16="http://schemas.microsoft.com/office/drawing/2014/main" id="{EDDC59F2-2004-0E46-B623-729CBC5DBD9B}"/>
              </a:ext>
            </a:extLst>
          </p:cNvPr>
          <p:cNvPicPr>
            <a:picLocks noChangeAspect="1"/>
          </p:cNvPicPr>
          <p:nvPr/>
        </p:nvPicPr>
        <p:blipFill>
          <a:blip r:embed="rId3"/>
          <a:stretch>
            <a:fillRect/>
          </a:stretch>
        </p:blipFill>
        <p:spPr>
          <a:xfrm>
            <a:off x="-24656" y="753774"/>
            <a:ext cx="2893148" cy="6104225"/>
          </a:xfrm>
          <a:prstGeom prst="rect">
            <a:avLst/>
          </a:prstGeom>
        </p:spPr>
      </p:pic>
      <p:pic>
        <p:nvPicPr>
          <p:cNvPr id="13" name="Picture 6">
            <a:extLst>
              <a:ext uri="{FF2B5EF4-FFF2-40B4-BE49-F238E27FC236}">
                <a16:creationId xmlns:a16="http://schemas.microsoft.com/office/drawing/2014/main" id="{F532D553-49B2-514B-8EA5-D0C1EC899A69}"/>
              </a:ext>
            </a:extLst>
          </p:cNvPr>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pic>
        <p:nvPicPr>
          <p:cNvPr id="5" name="Afbeelding 4">
            <a:extLst>
              <a:ext uri="{FF2B5EF4-FFF2-40B4-BE49-F238E27FC236}">
                <a16:creationId xmlns:a16="http://schemas.microsoft.com/office/drawing/2014/main" id="{67F20D51-8A74-BD2F-6C7D-33A44DF0D2EF}"/>
              </a:ext>
            </a:extLst>
          </p:cNvPr>
          <p:cNvPicPr>
            <a:picLocks noChangeAspect="1"/>
          </p:cNvPicPr>
          <p:nvPr/>
        </p:nvPicPr>
        <p:blipFill rotWithShape="1">
          <a:blip r:embed="rId5"/>
          <a:srcRect t="22417"/>
          <a:stretch/>
        </p:blipFill>
        <p:spPr>
          <a:xfrm>
            <a:off x="2882117" y="708020"/>
            <a:ext cx="6184770" cy="3202376"/>
          </a:xfrm>
          <a:prstGeom prst="rect">
            <a:avLst/>
          </a:prstGeom>
        </p:spPr>
      </p:pic>
    </p:spTree>
    <p:extLst>
      <p:ext uri="{BB962C8B-B14F-4D97-AF65-F5344CB8AC3E}">
        <p14:creationId xmlns:p14="http://schemas.microsoft.com/office/powerpoint/2010/main" val="610693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802349" y="35913"/>
            <a:ext cx="3539302" cy="584775"/>
          </a:xfrm>
          <a:prstGeom prst="rect">
            <a:avLst/>
          </a:prstGeom>
          <a:noFill/>
        </p:spPr>
        <p:txBody>
          <a:bodyPr wrap="none" rtlCol="0">
            <a:spAutoFit/>
          </a:bodyPr>
          <a:lstStyle/>
          <a:p>
            <a:r>
              <a:rPr lang="nl-NL" sz="3200" dirty="0">
                <a:solidFill>
                  <a:schemeClr val="bg1"/>
                </a:solidFill>
              </a:rPr>
              <a:t>4.15 DE SLEEPSTART</a:t>
            </a:r>
          </a:p>
        </p:txBody>
      </p:sp>
      <p:sp>
        <p:nvSpPr>
          <p:cNvPr id="3" name="Tekstvak 2">
            <a:extLst>
              <a:ext uri="{FF2B5EF4-FFF2-40B4-BE49-F238E27FC236}">
                <a16:creationId xmlns:a16="http://schemas.microsoft.com/office/drawing/2014/main" id="{11F53A81-A8E3-F149-8515-C54C6EB15C0D}"/>
              </a:ext>
            </a:extLst>
          </p:cNvPr>
          <p:cNvSpPr txBox="1"/>
          <p:nvPr/>
        </p:nvSpPr>
        <p:spPr>
          <a:xfrm>
            <a:off x="136214" y="3284984"/>
            <a:ext cx="4003738" cy="3647152"/>
          </a:xfrm>
          <a:prstGeom prst="rect">
            <a:avLst/>
          </a:prstGeom>
          <a:noFill/>
        </p:spPr>
        <p:txBody>
          <a:bodyPr wrap="square" rtlCol="0">
            <a:spAutoFit/>
          </a:bodyPr>
          <a:lstStyle/>
          <a:p>
            <a:r>
              <a:rPr lang="nl-NL" sz="2100" b="1" dirty="0"/>
              <a:t>Voor de start: </a:t>
            </a:r>
            <a:endParaRPr lang="nl-NL" sz="2100" dirty="0"/>
          </a:p>
          <a:p>
            <a:pPr marL="285750" indent="-285750">
              <a:buClr>
                <a:srgbClr val="FF0000"/>
              </a:buClr>
              <a:buFont typeface="Wingdings" pitchFamily="2" charset="2"/>
              <a:buChar char="Ø"/>
            </a:pPr>
            <a:r>
              <a:rPr lang="nl-NL" sz="2100" dirty="0"/>
              <a:t>Trim voor neutraal;</a:t>
            </a:r>
          </a:p>
          <a:p>
            <a:pPr marL="285750" indent="-285750">
              <a:buClr>
                <a:srgbClr val="FF0000"/>
              </a:buClr>
              <a:buFont typeface="Wingdings" pitchFamily="2" charset="2"/>
              <a:buChar char="Ø"/>
            </a:pPr>
            <a:r>
              <a:rPr lang="nl-NL" sz="2100" dirty="0"/>
              <a:t>Veld vrij en checken windrichting;</a:t>
            </a:r>
          </a:p>
          <a:p>
            <a:pPr marL="285750" indent="-285750">
              <a:buClr>
                <a:srgbClr val="FF0000"/>
              </a:buClr>
              <a:buFont typeface="Wingdings" pitchFamily="2" charset="2"/>
              <a:buChar char="Ø"/>
            </a:pPr>
            <a:r>
              <a:rPr lang="nl-NL" sz="2100" dirty="0"/>
              <a:t>Voldoende afstand tot obstakels</a:t>
            </a:r>
          </a:p>
          <a:p>
            <a:endParaRPr lang="nl-NL" sz="2100" b="1" dirty="0"/>
          </a:p>
          <a:p>
            <a:r>
              <a:rPr lang="nl-NL" sz="2100" b="1" dirty="0"/>
              <a:t>Tijdens het rollen: </a:t>
            </a:r>
            <a:endParaRPr lang="nl-NL" sz="2100" dirty="0"/>
          </a:p>
          <a:p>
            <a:pPr marL="285750" indent="-285750">
              <a:buClr>
                <a:srgbClr val="FF0000"/>
              </a:buClr>
              <a:buFont typeface="Wingdings" pitchFamily="2" charset="2"/>
              <a:buChar char="Ø"/>
            </a:pPr>
            <a:r>
              <a:rPr lang="nl-NL" sz="2100" dirty="0"/>
              <a:t>Vleugels horizontaal houden en propwash opvangen;</a:t>
            </a:r>
          </a:p>
          <a:p>
            <a:pPr marL="285750" indent="-285750">
              <a:buClr>
                <a:srgbClr val="FF0000"/>
              </a:buClr>
              <a:buFont typeface="Wingdings" pitchFamily="2" charset="2"/>
              <a:buChar char="Ø"/>
            </a:pPr>
            <a:r>
              <a:rPr lang="nl-NL" sz="2100" dirty="0"/>
              <a:t>Grote roeruitslagen geven;</a:t>
            </a:r>
          </a:p>
          <a:p>
            <a:pPr marL="285750" indent="-285750">
              <a:buClr>
                <a:srgbClr val="FF0000"/>
              </a:buClr>
              <a:buFont typeface="Wingdings" pitchFamily="2" charset="2"/>
              <a:buChar char="Ø"/>
            </a:pPr>
            <a:r>
              <a:rPr lang="nl-NL" sz="2100" dirty="0"/>
              <a:t>Balanceren op het hoofdwiel;</a:t>
            </a:r>
          </a:p>
        </p:txBody>
      </p:sp>
      <p:pic>
        <p:nvPicPr>
          <p:cNvPr id="4" name="Afbeelding 3">
            <a:extLst>
              <a:ext uri="{FF2B5EF4-FFF2-40B4-BE49-F238E27FC236}">
                <a16:creationId xmlns:a16="http://schemas.microsoft.com/office/drawing/2014/main" id="{679D7E1E-2FAC-B942-9E9B-FBC59CECD1DD}"/>
              </a:ext>
            </a:extLst>
          </p:cNvPr>
          <p:cNvPicPr>
            <a:picLocks noChangeAspect="1"/>
          </p:cNvPicPr>
          <p:nvPr/>
        </p:nvPicPr>
        <p:blipFill>
          <a:blip r:embed="rId4"/>
          <a:stretch>
            <a:fillRect/>
          </a:stretch>
        </p:blipFill>
        <p:spPr>
          <a:xfrm>
            <a:off x="395536" y="764704"/>
            <a:ext cx="8424936" cy="2569605"/>
          </a:xfrm>
          <a:prstGeom prst="rect">
            <a:avLst/>
          </a:prstGeom>
        </p:spPr>
      </p:pic>
      <p:sp>
        <p:nvSpPr>
          <p:cNvPr id="5" name="Tekstvak 4">
            <a:extLst>
              <a:ext uri="{FF2B5EF4-FFF2-40B4-BE49-F238E27FC236}">
                <a16:creationId xmlns:a16="http://schemas.microsoft.com/office/drawing/2014/main" id="{C5C0A85B-615D-0345-A036-8D08B0B36BB9}"/>
              </a:ext>
            </a:extLst>
          </p:cNvPr>
          <p:cNvSpPr txBox="1"/>
          <p:nvPr/>
        </p:nvSpPr>
        <p:spPr>
          <a:xfrm>
            <a:off x="4723768" y="3352965"/>
            <a:ext cx="4284018" cy="3000821"/>
          </a:xfrm>
          <a:prstGeom prst="rect">
            <a:avLst/>
          </a:prstGeom>
          <a:noFill/>
        </p:spPr>
        <p:txBody>
          <a:bodyPr wrap="square" rtlCol="0">
            <a:spAutoFit/>
          </a:bodyPr>
          <a:lstStyle/>
          <a:p>
            <a:r>
              <a:rPr lang="nl-NL" sz="2100" b="1" dirty="0"/>
              <a:t>Tijdens het slepen: </a:t>
            </a:r>
            <a:endParaRPr lang="nl-NL" sz="2100" dirty="0"/>
          </a:p>
          <a:p>
            <a:pPr marL="285750" indent="-285750">
              <a:buClr>
                <a:srgbClr val="FF0000"/>
              </a:buClr>
              <a:buFont typeface="Wingdings" pitchFamily="2" charset="2"/>
              <a:buChar char="Ø"/>
            </a:pPr>
            <a:r>
              <a:rPr lang="nl-NL" sz="2100" dirty="0"/>
              <a:t>Na het loskomen laag blijven;</a:t>
            </a:r>
          </a:p>
          <a:p>
            <a:pPr marL="285750" indent="-285750">
              <a:buClr>
                <a:srgbClr val="FF0000"/>
              </a:buClr>
              <a:buFont typeface="Wingdings" pitchFamily="2" charset="2"/>
              <a:buChar char="Ø"/>
            </a:pPr>
            <a:r>
              <a:rPr lang="nl-NL" sz="2100" dirty="0"/>
              <a:t>Een bocht niet afsnijden;</a:t>
            </a:r>
          </a:p>
          <a:p>
            <a:pPr marL="285750" indent="-285750">
              <a:buClr>
                <a:srgbClr val="FF0000"/>
              </a:buClr>
              <a:buFont typeface="Wingdings" pitchFamily="2" charset="2"/>
              <a:buChar char="Ø"/>
            </a:pPr>
            <a:r>
              <a:rPr lang="nl-NL" sz="2100" dirty="0"/>
              <a:t>Te slap hangen sleepkabel: iets slippen of kleppen iets open.</a:t>
            </a:r>
          </a:p>
          <a:p>
            <a:r>
              <a:rPr lang="nl-NL" sz="2100" dirty="0"/>
              <a:t> </a:t>
            </a:r>
          </a:p>
          <a:p>
            <a:r>
              <a:rPr lang="nl-NL" sz="2100" b="1" dirty="0"/>
              <a:t>Na het ontkoppelen: </a:t>
            </a:r>
            <a:endParaRPr lang="nl-NL" sz="2100" dirty="0"/>
          </a:p>
          <a:p>
            <a:pPr marL="285750" indent="-285750">
              <a:buClr>
                <a:srgbClr val="FF0000"/>
              </a:buClr>
              <a:buFont typeface="Wingdings" pitchFamily="2" charset="2"/>
              <a:buChar char="Ø"/>
            </a:pPr>
            <a:r>
              <a:rPr lang="nl-NL" sz="2100" dirty="0"/>
              <a:t>Kijken of de kabel los is en dan een bocht inzetten.</a:t>
            </a:r>
          </a:p>
        </p:txBody>
      </p:sp>
    </p:spTree>
    <p:extLst>
      <p:ext uri="{BB962C8B-B14F-4D97-AF65-F5344CB8AC3E}">
        <p14:creationId xmlns:p14="http://schemas.microsoft.com/office/powerpoint/2010/main" val="3606739761"/>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4406</TotalTime>
  <Words>3292</Words>
  <Application>Microsoft Macintosh PowerPoint</Application>
  <PresentationFormat>Diavoorstelling (4:3)</PresentationFormat>
  <Paragraphs>354</Paragraphs>
  <Slides>46</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46</vt:i4>
      </vt:variant>
    </vt:vector>
  </HeadingPairs>
  <TitlesOfParts>
    <vt:vector size="51" baseType="lpstr">
      <vt:lpstr>Arial</vt:lpstr>
      <vt:lpstr>Calibri</vt:lpstr>
      <vt:lpstr>HelveticaNeue</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dirk</dc:creator>
  <cp:lastModifiedBy>dirk corporaal</cp:lastModifiedBy>
  <cp:revision>311</cp:revision>
  <dcterms:created xsi:type="dcterms:W3CDTF">2014-03-01T09:35:46Z</dcterms:created>
  <dcterms:modified xsi:type="dcterms:W3CDTF">2023-04-07T15:39:33Z</dcterms:modified>
</cp:coreProperties>
</file>